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4" r:id="rId3"/>
  </p:sldMasterIdLst>
  <p:notesMasterIdLst>
    <p:notesMasterId r:id="rId67"/>
  </p:notesMasterIdLst>
  <p:handoutMasterIdLst>
    <p:handoutMasterId r:id="rId68"/>
  </p:handoutMasterIdLst>
  <p:sldIdLst>
    <p:sldId id="269" r:id="rId4"/>
    <p:sldId id="530" r:id="rId5"/>
    <p:sldId id="468" r:id="rId6"/>
    <p:sldId id="559" r:id="rId7"/>
    <p:sldId id="521" r:id="rId8"/>
    <p:sldId id="577" r:id="rId9"/>
    <p:sldId id="524" r:id="rId10"/>
    <p:sldId id="551" r:id="rId11"/>
    <p:sldId id="532" r:id="rId12"/>
    <p:sldId id="552" r:id="rId13"/>
    <p:sldId id="533" r:id="rId14"/>
    <p:sldId id="531" r:id="rId15"/>
    <p:sldId id="553" r:id="rId16"/>
    <p:sldId id="556" r:id="rId17"/>
    <p:sldId id="538" r:id="rId18"/>
    <p:sldId id="574" r:id="rId19"/>
    <p:sldId id="575" r:id="rId20"/>
    <p:sldId id="554" r:id="rId21"/>
    <p:sldId id="503" r:id="rId22"/>
    <p:sldId id="571" r:id="rId23"/>
    <p:sldId id="572" r:id="rId24"/>
    <p:sldId id="261" r:id="rId25"/>
    <p:sldId id="562" r:id="rId26"/>
    <p:sldId id="497" r:id="rId27"/>
    <p:sldId id="257" r:id="rId28"/>
    <p:sldId id="564" r:id="rId29"/>
    <p:sldId id="576" r:id="rId30"/>
    <p:sldId id="509" r:id="rId31"/>
    <p:sldId id="558" r:id="rId32"/>
    <p:sldId id="296" r:id="rId33"/>
    <p:sldId id="511" r:id="rId34"/>
    <p:sldId id="477" r:id="rId35"/>
    <p:sldId id="555" r:id="rId36"/>
    <p:sldId id="561" r:id="rId37"/>
    <p:sldId id="540" r:id="rId38"/>
    <p:sldId id="563" r:id="rId39"/>
    <p:sldId id="569" r:id="rId40"/>
    <p:sldId id="570" r:id="rId41"/>
    <p:sldId id="557" r:id="rId42"/>
    <p:sldId id="512" r:id="rId43"/>
    <p:sldId id="433" r:id="rId44"/>
    <p:sldId id="560" r:id="rId45"/>
    <p:sldId id="517" r:id="rId46"/>
    <p:sldId id="513" r:id="rId47"/>
    <p:sldId id="515" r:id="rId48"/>
    <p:sldId id="259" r:id="rId49"/>
    <p:sldId id="516" r:id="rId50"/>
    <p:sldId id="523" r:id="rId51"/>
    <p:sldId id="565" r:id="rId52"/>
    <p:sldId id="505" r:id="rId53"/>
    <p:sldId id="471" r:id="rId54"/>
    <p:sldId id="522" r:id="rId55"/>
    <p:sldId id="525" r:id="rId56"/>
    <p:sldId id="537" r:id="rId57"/>
    <p:sldId id="478" r:id="rId58"/>
    <p:sldId id="526" r:id="rId59"/>
    <p:sldId id="527" r:id="rId60"/>
    <p:sldId id="476" r:id="rId61"/>
    <p:sldId id="528" r:id="rId62"/>
    <p:sldId id="520" r:id="rId63"/>
    <p:sldId id="568" r:id="rId64"/>
    <p:sldId id="519" r:id="rId65"/>
    <p:sldId id="56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2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6" autoAdjust="0"/>
  </p:normalViewPr>
  <p:slideViewPr>
    <p:cSldViewPr snapToGrid="0" showGuides="1">
      <p:cViewPr varScale="1">
        <p:scale>
          <a:sx n="102" d="100"/>
          <a:sy n="102" d="100"/>
        </p:scale>
        <p:origin x="777" y="6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5" d="100"/>
          <a:sy n="105" d="100"/>
        </p:scale>
        <p:origin x="-24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6E9A5D-9570-4324-BEA1-0649FB127396}" type="datetimeFigureOut">
              <a:rPr lang="en-US" sz="1000" smtClean="0">
                <a:latin typeface="Segoe UI" panose="020B0502040204020203" pitchFamily="34" charset="0"/>
                <a:ea typeface="Segoe UI" panose="020B0502040204020203" pitchFamily="34" charset="0"/>
                <a:cs typeface="Segoe UI" panose="020B0502040204020203" pitchFamily="34" charset="0"/>
              </a:rPr>
              <a:t>8/31/2023</a:t>
            </a:fld>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60E4F1-5EF2-4DCF-B44D-80CB2B022A72}" type="slidenum">
              <a:rPr lang="en-US" sz="1000" smtClean="0">
                <a:latin typeface="Segoe UI" panose="020B0502040204020203" pitchFamily="34" charset="0"/>
                <a:ea typeface="Segoe UI" panose="020B0502040204020203" pitchFamily="34" charset="0"/>
                <a:cs typeface="Segoe UI" panose="020B0502040204020203" pitchFamily="34" charset="0"/>
              </a:rPr>
              <a:t>‹#›</a:t>
            </a:fld>
            <a:endParaRPr lang="en-US" sz="1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38476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21DD1-54DE-4D89-8FB7-E480A01CFD09}" type="datetimeFigureOut">
              <a:rPr lang="en-US" smtClean="0"/>
              <a:t>8/31/2023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8F9461-AE27-4BB7-A83C-DEBE9EBBB3E2}" type="slidenum">
              <a:rPr lang="en-US" smtClean="0"/>
              <a:t>‹#›</a:t>
            </a:fld>
            <a:endParaRPr lang="en-US" dirty="0"/>
          </a:p>
        </p:txBody>
      </p:sp>
    </p:spTree>
    <p:extLst>
      <p:ext uri="{BB962C8B-B14F-4D97-AF65-F5344CB8AC3E}">
        <p14:creationId xmlns:p14="http://schemas.microsoft.com/office/powerpoint/2010/main" val="19766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8F9461-AE27-4BB7-A83C-DEBE9EBBB3E2}" type="slidenum">
              <a:rPr lang="en-US" smtClean="0"/>
              <a:t>1</a:t>
            </a:fld>
            <a:endParaRPr lang="en-US" dirty="0"/>
          </a:p>
        </p:txBody>
      </p:sp>
    </p:spTree>
    <p:extLst>
      <p:ext uri="{BB962C8B-B14F-4D97-AF65-F5344CB8AC3E}">
        <p14:creationId xmlns:p14="http://schemas.microsoft.com/office/powerpoint/2010/main" val="142385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294260D-5196-4380-B276-7524DEE3E2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CE6EE5C0-4551-41C0-9647-AAE2FCA49BA4}" type="slidenum">
              <a:rPr lang="en-US" altLang="en-US" sz="1200">
                <a:latin typeface="Times New Roman" panose="02020603050405020304" pitchFamily="18" charset="0"/>
              </a:rPr>
              <a:pPr algn="r"/>
              <a:t>19</a:t>
            </a:fld>
            <a:endParaRPr lang="en-US" altLang="en-US" sz="1200">
              <a:latin typeface="Times New Roman" panose="02020603050405020304" pitchFamily="18" charset="0"/>
            </a:endParaRPr>
          </a:p>
        </p:txBody>
      </p:sp>
      <p:sp>
        <p:nvSpPr>
          <p:cNvPr id="24579" name="Rectangle 2">
            <a:extLst>
              <a:ext uri="{FF2B5EF4-FFF2-40B4-BE49-F238E27FC236}">
                <a16:creationId xmlns:a16="http://schemas.microsoft.com/office/drawing/2014/main" id="{CD18EDC2-0855-4531-B886-765E8D05531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4D1E103-A9D2-48C6-A810-8900D170B4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294260D-5196-4380-B276-7524DEE3E2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CE6EE5C0-4551-41C0-9647-AAE2FCA49BA4}" type="slidenum">
              <a:rPr lang="en-US" altLang="en-US" sz="1200">
                <a:latin typeface="Times New Roman" panose="02020603050405020304" pitchFamily="18" charset="0"/>
              </a:rPr>
              <a:pPr algn="r"/>
              <a:t>20</a:t>
            </a:fld>
            <a:endParaRPr lang="en-US" altLang="en-US" sz="1200">
              <a:latin typeface="Times New Roman" panose="02020603050405020304" pitchFamily="18" charset="0"/>
            </a:endParaRPr>
          </a:p>
        </p:txBody>
      </p:sp>
      <p:sp>
        <p:nvSpPr>
          <p:cNvPr id="24579" name="Rectangle 2">
            <a:extLst>
              <a:ext uri="{FF2B5EF4-FFF2-40B4-BE49-F238E27FC236}">
                <a16:creationId xmlns:a16="http://schemas.microsoft.com/office/drawing/2014/main" id="{CD18EDC2-0855-4531-B886-765E8D05531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4D1E103-A9D2-48C6-A810-8900D170B4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41978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294260D-5196-4380-B276-7524DEE3E2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CE6EE5C0-4551-41C0-9647-AAE2FCA49BA4}" type="slidenum">
              <a:rPr lang="en-US" altLang="en-US" sz="1200">
                <a:latin typeface="Times New Roman" panose="02020603050405020304" pitchFamily="18" charset="0"/>
              </a:rPr>
              <a:pPr algn="r"/>
              <a:t>21</a:t>
            </a:fld>
            <a:endParaRPr lang="en-US" altLang="en-US" sz="1200">
              <a:latin typeface="Times New Roman" panose="02020603050405020304" pitchFamily="18" charset="0"/>
            </a:endParaRPr>
          </a:p>
        </p:txBody>
      </p:sp>
      <p:sp>
        <p:nvSpPr>
          <p:cNvPr id="24579" name="Rectangle 2">
            <a:extLst>
              <a:ext uri="{FF2B5EF4-FFF2-40B4-BE49-F238E27FC236}">
                <a16:creationId xmlns:a16="http://schemas.microsoft.com/office/drawing/2014/main" id="{CD18EDC2-0855-4531-B886-765E8D05531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4D1E103-A9D2-48C6-A810-8900D170B4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46958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294260D-5196-4380-B276-7524DEE3E2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CE6EE5C0-4551-41C0-9647-AAE2FCA49BA4}" type="slidenum">
              <a:rPr lang="en-US" altLang="en-US" sz="1200">
                <a:latin typeface="Times New Roman" panose="02020603050405020304" pitchFamily="18" charset="0"/>
              </a:rPr>
              <a:pPr algn="r"/>
              <a:t>23</a:t>
            </a:fld>
            <a:endParaRPr lang="en-US" altLang="en-US" sz="1200">
              <a:latin typeface="Times New Roman" panose="02020603050405020304" pitchFamily="18" charset="0"/>
            </a:endParaRPr>
          </a:p>
        </p:txBody>
      </p:sp>
      <p:sp>
        <p:nvSpPr>
          <p:cNvPr id="24579" name="Rectangle 2">
            <a:extLst>
              <a:ext uri="{FF2B5EF4-FFF2-40B4-BE49-F238E27FC236}">
                <a16:creationId xmlns:a16="http://schemas.microsoft.com/office/drawing/2014/main" id="{CD18EDC2-0855-4531-B886-765E8D05531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4D1E103-A9D2-48C6-A810-8900D170B4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41799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4EBC65D-9F6A-40D5-A9C5-84141016DB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a:fld id="{1F47824C-FFE5-49BC-B813-B86EDABEDB95}" type="slidenum">
              <a:rPr lang="en-US" altLang="en-US" sz="1200">
                <a:latin typeface="Times New Roman" panose="02020603050405020304" pitchFamily="18" charset="0"/>
              </a:rPr>
              <a:pPr algn="r"/>
              <a:t>24</a:t>
            </a:fld>
            <a:endParaRPr lang="en-US" altLang="en-US" sz="1200">
              <a:latin typeface="Times New Roman" panose="02020603050405020304" pitchFamily="18" charset="0"/>
            </a:endParaRPr>
          </a:p>
        </p:txBody>
      </p:sp>
      <p:sp>
        <p:nvSpPr>
          <p:cNvPr id="30723" name="Rectangle 2">
            <a:extLst>
              <a:ext uri="{FF2B5EF4-FFF2-40B4-BE49-F238E27FC236}">
                <a16:creationId xmlns:a16="http://schemas.microsoft.com/office/drawing/2014/main" id="{26E1FE12-88D2-425A-9F54-40F9A5219DA3}"/>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31B72D5-638E-470B-B9EE-DD2F949F26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429D282-CFEB-4396-9396-E48338697A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85A5E82-F860-43D3-A252-3C6ADAC3EB50}" type="slidenum">
              <a:rPr lang="en-US" altLang="en-US" sz="1200">
                <a:latin typeface="Times New Roman" panose="02020603050405020304" pitchFamily="18" charset="0"/>
              </a:rPr>
              <a:pPr eaLnBrk="1" hangingPunct="1"/>
              <a:t>41</a:t>
            </a:fld>
            <a:endParaRPr lang="en-US" altLang="en-US" sz="1200">
              <a:latin typeface="Times New Roman" panose="02020603050405020304" pitchFamily="18" charset="0"/>
            </a:endParaRPr>
          </a:p>
        </p:txBody>
      </p:sp>
      <p:sp>
        <p:nvSpPr>
          <p:cNvPr id="76803" name="Rectangle 2">
            <a:extLst>
              <a:ext uri="{FF2B5EF4-FFF2-40B4-BE49-F238E27FC236}">
                <a16:creationId xmlns:a16="http://schemas.microsoft.com/office/drawing/2014/main" id="{FB54F132-EC86-41C1-B279-FB338DA809BA}"/>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76804" name="Text Box 3">
            <a:extLst>
              <a:ext uri="{FF2B5EF4-FFF2-40B4-BE49-F238E27FC236}">
                <a16:creationId xmlns:a16="http://schemas.microsoft.com/office/drawing/2014/main" id="{CA729B08-C165-4825-BC89-F9BAF8228CD3}"/>
              </a:ext>
            </a:extLst>
          </p:cNvPr>
          <p:cNvSpPr>
            <a:spLocks noGrp="1"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sz="1600" dirty="0">
                <a:cs typeface="Lucida Sans Unicode" panose="020B0602030504020204" pitchFamily="34" charset="0"/>
              </a:rPr>
              <a:t>Figure 1. Age-Standardized Rates of Death from Any Cause (Panel A), Cardiovascular Events (Panel B), and Hospitalization (Panel C), According to the Estimated GFR among 1,120,295 Ambulatory Adults. A cardiovascular event was defined as hospitalization for coronary heart disease, heart failure, ischemic stroke, and peripheral arterial disease. Error bars represent 95 percent confidence intervals. The rate of events is listed above each bar.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6927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7852" y="1150435"/>
            <a:ext cx="7707537" cy="2303436"/>
          </a:xfrm>
        </p:spPr>
        <p:txBody>
          <a:bodyPr/>
          <a:lstStyle>
            <a:lvl1pPr algn="l">
              <a:defRPr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Enter text for the title </a:t>
            </a:r>
            <a:br>
              <a:rPr lang="en-US" dirty="0"/>
            </a:br>
            <a:r>
              <a:rPr lang="en-US" dirty="0"/>
              <a:t>slide here.  </a:t>
            </a:r>
          </a:p>
        </p:txBody>
      </p:sp>
      <p:sp>
        <p:nvSpPr>
          <p:cNvPr id="3" name="Subtitle 2"/>
          <p:cNvSpPr>
            <a:spLocks noGrp="1"/>
          </p:cNvSpPr>
          <p:nvPr>
            <p:ph type="subTitle" idx="1" hasCustomPrompt="1"/>
          </p:nvPr>
        </p:nvSpPr>
        <p:spPr>
          <a:xfrm>
            <a:off x="959770" y="3886199"/>
            <a:ext cx="7716559" cy="2479699"/>
          </a:xfrm>
        </p:spPr>
        <p:txBody>
          <a:bodyPr>
            <a:normAutofit/>
          </a:bodyPr>
          <a:lstStyle>
            <a:lvl1pPr marL="0" indent="0" algn="l">
              <a:buNone/>
              <a:defRPr sz="2000">
                <a:solidFill>
                  <a:srgbClr val="FFC000"/>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 here</a:t>
            </a:r>
          </a:p>
        </p:txBody>
      </p:sp>
    </p:spTree>
    <p:extLst>
      <p:ext uri="{BB962C8B-B14F-4D97-AF65-F5344CB8AC3E}">
        <p14:creationId xmlns:p14="http://schemas.microsoft.com/office/powerpoint/2010/main" val="75358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8162"/>
          </a:xfrm>
        </p:spPr>
        <p:txBody>
          <a:bodyPr anchor="t" anchorCtr="0">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926522"/>
            <a:ext cx="4038600" cy="4199641"/>
          </a:xfrm>
        </p:spPr>
        <p:txBody>
          <a:bodyPr/>
          <a:lstStyle>
            <a:lvl1pPr marL="274320" indent="-274320">
              <a:spcBef>
                <a:spcPts val="1200"/>
              </a:spcBef>
              <a:defRPr sz="280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sz="1800">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33502"/>
            <a:ext cx="4038600" cy="4192661"/>
          </a:xfrm>
        </p:spPr>
        <p:txBody>
          <a:bodyPr/>
          <a:lstStyle>
            <a:lvl1pPr marL="274320" indent="-274320">
              <a:spcBef>
                <a:spcPts val="1200"/>
              </a:spcBef>
              <a:defRPr sz="280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sz="1800">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0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6801"/>
          </a:xfrm>
        </p:spPr>
        <p:txBody>
          <a:bodyPr>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182880" indent="-182880">
              <a:spcBef>
                <a:spcPts val="600"/>
              </a:spcBef>
              <a:defRPr sz="16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6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6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6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182880" indent="-182880">
              <a:spcBef>
                <a:spcPts val="600"/>
              </a:spcBef>
              <a:defRPr sz="16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6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6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6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95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835780"/>
          </a:xfrm>
        </p:spPr>
        <p:txBody>
          <a:bodyPr anchor="t" anchorCtr="0">
            <a:normAutofit/>
          </a:bodyPr>
          <a:lstStyle>
            <a:lvl1pPr>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title </a:t>
            </a:r>
            <a:br>
              <a:rPr lang="en-US" dirty="0"/>
            </a:br>
            <a:r>
              <a:rPr lang="en-US" dirty="0"/>
              <a:t>(or use the dark title or section slide).</a:t>
            </a:r>
          </a:p>
        </p:txBody>
      </p:sp>
    </p:spTree>
    <p:extLst>
      <p:ext uri="{BB962C8B-B14F-4D97-AF65-F5344CB8AC3E}">
        <p14:creationId xmlns:p14="http://schemas.microsoft.com/office/powerpoint/2010/main" val="49807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8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68224" y="963168"/>
            <a:ext cx="8558784" cy="5486400"/>
          </a:xfrm>
          <a:solidFill>
            <a:schemeClr val="bg1"/>
          </a:solidFill>
          <a:effectLst>
            <a:outerShdw blurRad="241300" dist="152400" dir="2700000" algn="tl" rotWithShape="0">
              <a:prstClr val="black">
                <a:alpha val="40000"/>
              </a:prstClr>
            </a:outerShdw>
          </a:effectLst>
        </p:spPr>
        <p:txBody>
          <a:bodyPr anchor="ctr" anchorCtr="0"/>
          <a:lstStyle>
            <a:lvl1pPr algn="ctr">
              <a:defRPr>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Rectangle 8"/>
          <p:cNvSpPr/>
          <p:nvPr userDrawn="1"/>
        </p:nvSpPr>
        <p:spPr>
          <a:xfrm>
            <a:off x="-21598" y="6746486"/>
            <a:ext cx="9165598" cy="126381"/>
          </a:xfrm>
          <a:prstGeom prst="rect">
            <a:avLst/>
          </a:prstGeom>
          <a:gradFill flip="none" rotWithShape="1">
            <a:gsLst>
              <a:gs pos="47000">
                <a:srgbClr val="F16025"/>
              </a:gs>
              <a:gs pos="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45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00"/>
            <a:ext cx="3008313" cy="425790"/>
          </a:xfrm>
        </p:spPr>
        <p:txBody>
          <a:bodyPr anchor="t" anchorCtr="0">
            <a:normAutofit/>
          </a:bodyPr>
          <a:lstStyle>
            <a:lvl1pPr algn="l">
              <a:defRPr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Caption title</a:t>
            </a:r>
          </a:p>
        </p:txBody>
      </p:sp>
      <p:sp>
        <p:nvSpPr>
          <p:cNvPr id="3" name="Content Placeholder 2"/>
          <p:cNvSpPr>
            <a:spLocks noGrp="1"/>
          </p:cNvSpPr>
          <p:nvPr>
            <p:ph idx="1"/>
          </p:nvPr>
        </p:nvSpPr>
        <p:spPr>
          <a:xfrm>
            <a:off x="3575050" y="914400"/>
            <a:ext cx="5111750" cy="5540188"/>
          </a:xfrm>
        </p:spPr>
        <p:txBody>
          <a:bodyPr>
            <a:normAutofit/>
          </a:bodyPr>
          <a:lstStyle>
            <a:lvl1pPr marL="274320" indent="-274320">
              <a:defRPr sz="24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400">
                <a:latin typeface="Segoe UI" panose="020B0502040204020203" pitchFamily="34" charset="0"/>
                <a:ea typeface="Segoe UI" panose="020B0502040204020203" pitchFamily="34" charset="0"/>
                <a:cs typeface="Segoe UI" panose="020B0502040204020203" pitchFamily="34" charset="0"/>
              </a:defRPr>
            </a:lvl4pPr>
            <a:lvl5pPr>
              <a:defRPr sz="24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 text</a:t>
            </a:r>
          </a:p>
        </p:txBody>
      </p:sp>
    </p:spTree>
    <p:extLst>
      <p:ext uri="{BB962C8B-B14F-4D97-AF65-F5344CB8AC3E}">
        <p14:creationId xmlns:p14="http://schemas.microsoft.com/office/powerpoint/2010/main" val="107179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121680"/>
            <a:ext cx="5486400" cy="566738"/>
          </a:xfrm>
        </p:spPr>
        <p:txBody>
          <a:bodyPr anchor="b">
            <a:normAutofit/>
          </a:bodyPr>
          <a:lstStyle>
            <a:lvl1pPr algn="l">
              <a:defRPr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Photo Caption</a:t>
            </a:r>
          </a:p>
        </p:txBody>
      </p:sp>
      <p:sp>
        <p:nvSpPr>
          <p:cNvPr id="3" name="Picture Placeholder 2"/>
          <p:cNvSpPr>
            <a:spLocks noGrp="1"/>
          </p:cNvSpPr>
          <p:nvPr>
            <p:ph type="pic" idx="1"/>
          </p:nvPr>
        </p:nvSpPr>
        <p:spPr>
          <a:xfrm>
            <a:off x="1792288" y="93385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5688418"/>
            <a:ext cx="5486400" cy="804862"/>
          </a:xfrm>
        </p:spPr>
        <p:txBody>
          <a:bodyPr/>
          <a:lstStyle>
            <a:lvl1pPr marL="0" indent="0">
              <a:buNone/>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Photo sub-caption edit</a:t>
            </a:r>
          </a:p>
        </p:txBody>
      </p:sp>
    </p:spTree>
    <p:extLst>
      <p:ext uri="{BB962C8B-B14F-4D97-AF65-F5344CB8AC3E}">
        <p14:creationId xmlns:p14="http://schemas.microsoft.com/office/powerpoint/2010/main" val="47450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8784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Content with side caption">
    <p:spTree>
      <p:nvGrpSpPr>
        <p:cNvPr id="1" name=""/>
        <p:cNvGrpSpPr/>
        <p:nvPr/>
      </p:nvGrpSpPr>
      <p:grpSpPr>
        <a:xfrm>
          <a:off x="0" y="0"/>
          <a:ext cx="0" cy="0"/>
          <a:chOff x="0" y="0"/>
          <a:chExt cx="0" cy="0"/>
        </a:xfrm>
      </p:grpSpPr>
      <p:sp>
        <p:nvSpPr>
          <p:cNvPr id="37" name="Shape 37"/>
          <p:cNvSpPr>
            <a:spLocks noGrp="1"/>
          </p:cNvSpPr>
          <p:nvPr>
            <p:ph type="title"/>
          </p:nvPr>
        </p:nvSpPr>
        <p:spPr>
          <a:xfrm>
            <a:off x="457200" y="914400"/>
            <a:ext cx="3008314" cy="2140290"/>
          </a:xfrm>
          <a:prstGeom prst="rect">
            <a:avLst/>
          </a:prstGeom>
        </p:spPr>
        <p:txBody>
          <a:bodyPr/>
          <a:lstStyle>
            <a:lvl1pPr>
              <a:defRPr sz="1600"/>
            </a:lvl1pPr>
          </a:lstStyle>
          <a:p>
            <a:pPr lvl="0">
              <a:defRPr sz="1800" b="0">
                <a:solidFill>
                  <a:srgbClr val="000000"/>
                </a:solidFill>
              </a:defRPr>
            </a:pPr>
            <a:r>
              <a:rPr sz="1600" b="1">
                <a:solidFill>
                  <a:srgbClr val="404040"/>
                </a:solidFill>
              </a:rPr>
              <a:t>Title Text</a:t>
            </a:r>
          </a:p>
        </p:txBody>
      </p:sp>
      <p:sp>
        <p:nvSpPr>
          <p:cNvPr id="38" name="Shape 38"/>
          <p:cNvSpPr>
            <a:spLocks noGrp="1"/>
          </p:cNvSpPr>
          <p:nvPr>
            <p:ph type="body" idx="1"/>
          </p:nvPr>
        </p:nvSpPr>
        <p:spPr>
          <a:xfrm>
            <a:off x="3575050" y="914400"/>
            <a:ext cx="5111750" cy="5943600"/>
          </a:xfrm>
          <a:prstGeom prst="rect">
            <a:avLst/>
          </a:prstGeom>
        </p:spPr>
        <p:txBody>
          <a:bodyPr/>
          <a:lstStyle>
            <a:lvl1pPr marL="274320" indent="-274320">
              <a:spcBef>
                <a:spcPts val="500"/>
              </a:spcBef>
              <a:defRPr sz="2400"/>
            </a:lvl1pPr>
            <a:lvl2pPr marL="742950" indent="-285750">
              <a:spcBef>
                <a:spcPts val="500"/>
              </a:spcBef>
              <a:defRPr sz="2400"/>
            </a:lvl2pPr>
            <a:lvl3pPr marL="1143000" indent="-228600">
              <a:spcBef>
                <a:spcPts val="500"/>
              </a:spcBef>
              <a:defRPr sz="2400"/>
            </a:lvl3pPr>
            <a:lvl4pPr marL="1600200" indent="-228600">
              <a:spcBef>
                <a:spcPts val="500"/>
              </a:spcBef>
              <a:defRPr sz="2400"/>
            </a:lvl4pPr>
            <a:lvl5pPr marL="2057400" indent="-228600">
              <a:spcBef>
                <a:spcPts val="500"/>
              </a:spcBef>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75279695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7852" y="1150435"/>
            <a:ext cx="7510348" cy="2303436"/>
          </a:xfrm>
          <a:prstGeom prst="rect">
            <a:avLst/>
          </a:prstGeom>
        </p:spPr>
        <p:txBody>
          <a:bodyPr/>
          <a:lstStyle>
            <a:lvl1pPr algn="l">
              <a:defRPr baseline="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Enter text for the title </a:t>
            </a:r>
            <a:br>
              <a:rPr lang="en-US" dirty="0"/>
            </a:br>
            <a:r>
              <a:rPr lang="en-US" dirty="0"/>
              <a:t>slide here (or use the dark title or section break layout).</a:t>
            </a:r>
          </a:p>
        </p:txBody>
      </p:sp>
      <p:sp>
        <p:nvSpPr>
          <p:cNvPr id="3" name="Subtitle 2"/>
          <p:cNvSpPr>
            <a:spLocks noGrp="1"/>
          </p:cNvSpPr>
          <p:nvPr>
            <p:ph type="subTitle" idx="1" hasCustomPrompt="1"/>
          </p:nvPr>
        </p:nvSpPr>
        <p:spPr>
          <a:xfrm>
            <a:off x="959770" y="3886199"/>
            <a:ext cx="7514135" cy="2284256"/>
          </a:xfrm>
          <a:prstGeom prst="rect">
            <a:avLst/>
          </a:prstGeom>
        </p:spPr>
        <p:txBody>
          <a:bodyPr>
            <a:normAutofit/>
          </a:bodyPr>
          <a:lstStyle>
            <a:lvl1pPr marL="0" indent="0" algn="l">
              <a:buNone/>
              <a:defRPr sz="2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 here</a:t>
            </a:r>
          </a:p>
        </p:txBody>
      </p:sp>
    </p:spTree>
    <p:extLst>
      <p:ext uri="{BB962C8B-B14F-4D97-AF65-F5344CB8AC3E}">
        <p14:creationId xmlns:p14="http://schemas.microsoft.com/office/powerpoint/2010/main" val="25323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872144" y="1570425"/>
            <a:ext cx="7036369" cy="4390625"/>
          </a:xfrm>
        </p:spPr>
        <p:txBody>
          <a:bodyPr>
            <a:noAutofit/>
          </a:bodyPr>
          <a:lstStyle>
            <a:lvl1pPr marL="0" indent="0" algn="r">
              <a:buFont typeface="Arial" panose="020B0604020202020204" pitchFamily="34" charset="0"/>
              <a:buNone/>
              <a:defRPr sz="1600" b="1" baseline="0">
                <a:solidFill>
                  <a:srgbClr val="FFC000"/>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1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marL="914400" indent="0">
              <a:buNone/>
              <a:defRPr sz="11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1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marL="1828800" indent="0">
              <a:buNone/>
              <a:defRPr sz="1100">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Enter text for a section break slide here.</a:t>
            </a:r>
          </a:p>
        </p:txBody>
      </p:sp>
    </p:spTree>
    <p:extLst>
      <p:ext uri="{BB962C8B-B14F-4D97-AF65-F5344CB8AC3E}">
        <p14:creationId xmlns:p14="http://schemas.microsoft.com/office/powerpoint/2010/main" val="88380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8757"/>
          </a:xfrm>
          <a:prstGeom prst="rect">
            <a:avLst/>
          </a:prstGeom>
        </p:spPr>
        <p:txBody>
          <a:bodyPr anchor="t" anchorCtr="0">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731264"/>
            <a:ext cx="8229600" cy="4394899"/>
          </a:xfrm>
          <a:prstGeom prst="rect">
            <a:avLst/>
          </a:prstGeom>
        </p:spPr>
        <p:txBody>
          <a:bodyPr/>
          <a:lstStyle>
            <a:lvl1pPr>
              <a:spcBef>
                <a:spcPts val="1200"/>
              </a:spcBef>
              <a:defRPr sz="2800" baseline="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add text. Or click one of the icons below to add other media.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61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8162"/>
          </a:xfrm>
          <a:prstGeom prst="rect">
            <a:avLst/>
          </a:prstGeom>
        </p:spPr>
        <p:txBody>
          <a:bodyPr anchor="t" anchorCtr="0">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926522"/>
            <a:ext cx="4038600" cy="4199641"/>
          </a:xfrm>
          <a:prstGeom prst="rect">
            <a:avLst/>
          </a:prstGeom>
        </p:spPr>
        <p:txBody>
          <a:bodyPr/>
          <a:lstStyle>
            <a:lvl1pPr marL="274320" indent="-274320">
              <a:spcBef>
                <a:spcPts val="1200"/>
              </a:spcBef>
              <a:defRPr sz="280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sz="1800">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33502"/>
            <a:ext cx="4038600" cy="4192661"/>
          </a:xfrm>
          <a:prstGeom prst="rect">
            <a:avLst/>
          </a:prstGeom>
        </p:spPr>
        <p:txBody>
          <a:bodyPr/>
          <a:lstStyle>
            <a:lvl1pPr marL="274320" indent="-274320">
              <a:spcBef>
                <a:spcPts val="1200"/>
              </a:spcBef>
              <a:defRPr sz="280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sz="1800">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987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56801"/>
          </a:xfrm>
          <a:prstGeom prst="rect">
            <a:avLst/>
          </a:prstGeom>
        </p:spPr>
        <p:txBody>
          <a:bodyPr>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1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marL="182880" indent="-182880">
              <a:spcBef>
                <a:spcPts val="600"/>
              </a:spcBef>
              <a:defRPr sz="16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6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6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6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1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marL="182880" indent="-182880">
              <a:spcBef>
                <a:spcPts val="600"/>
              </a:spcBef>
              <a:defRPr sz="16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6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6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6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36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00"/>
            <a:ext cx="8229600" cy="1835780"/>
          </a:xfrm>
          <a:prstGeom prst="rect">
            <a:avLst/>
          </a:prstGeom>
        </p:spPr>
        <p:txBody>
          <a:bodyPr anchor="t" anchorCtr="0">
            <a:normAutofit/>
          </a:bodyPr>
          <a:lstStyle>
            <a:lvl1pPr>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title </a:t>
            </a:r>
            <a:br>
              <a:rPr lang="en-US" dirty="0"/>
            </a:br>
            <a:r>
              <a:rPr lang="en-US" dirty="0"/>
              <a:t>(or use the dark title or section slide).</a:t>
            </a:r>
          </a:p>
        </p:txBody>
      </p:sp>
    </p:spTree>
    <p:extLst>
      <p:ext uri="{BB962C8B-B14F-4D97-AF65-F5344CB8AC3E}">
        <p14:creationId xmlns:p14="http://schemas.microsoft.com/office/powerpoint/2010/main" val="322042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7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68224" y="963168"/>
            <a:ext cx="8558784" cy="5486400"/>
          </a:xfrm>
          <a:prstGeom prst="rect">
            <a:avLst/>
          </a:prstGeom>
          <a:solidFill>
            <a:schemeClr val="bg1"/>
          </a:solidFill>
          <a:effectLst>
            <a:outerShdw blurRad="241300" dist="152400" dir="2700000" algn="tl" rotWithShape="0">
              <a:prstClr val="black">
                <a:alpha val="40000"/>
              </a:prstClr>
            </a:outerShdw>
          </a:effectLst>
        </p:spPr>
        <p:txBody>
          <a:bodyPr anchor="ctr" anchorCtr="0"/>
          <a:lstStyle>
            <a:lvl1pPr algn="ctr">
              <a:defRPr>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Rectangle 8"/>
          <p:cNvSpPr/>
          <p:nvPr userDrawn="1"/>
        </p:nvSpPr>
        <p:spPr>
          <a:xfrm>
            <a:off x="-21598" y="6746486"/>
            <a:ext cx="9165598" cy="126381"/>
          </a:xfrm>
          <a:prstGeom prst="rect">
            <a:avLst/>
          </a:prstGeom>
          <a:gradFill flip="none" rotWithShape="1">
            <a:gsLst>
              <a:gs pos="47000">
                <a:srgbClr val="F16025"/>
              </a:gs>
              <a:gs pos="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329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00"/>
            <a:ext cx="3008313" cy="425790"/>
          </a:xfrm>
          <a:prstGeom prst="rect">
            <a:avLst/>
          </a:prstGeom>
        </p:spPr>
        <p:txBody>
          <a:bodyPr anchor="t" anchorCtr="0">
            <a:normAutofit/>
          </a:bodyPr>
          <a:lstStyle>
            <a:lvl1pPr algn="l">
              <a:defRPr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Caption title</a:t>
            </a:r>
          </a:p>
        </p:txBody>
      </p:sp>
      <p:sp>
        <p:nvSpPr>
          <p:cNvPr id="3" name="Content Placeholder 2"/>
          <p:cNvSpPr>
            <a:spLocks noGrp="1"/>
          </p:cNvSpPr>
          <p:nvPr>
            <p:ph idx="1"/>
          </p:nvPr>
        </p:nvSpPr>
        <p:spPr>
          <a:xfrm>
            <a:off x="3575050" y="914400"/>
            <a:ext cx="5111750" cy="5540188"/>
          </a:xfrm>
          <a:prstGeom prst="rect">
            <a:avLst/>
          </a:prstGeom>
        </p:spPr>
        <p:txBody>
          <a:bodyPr>
            <a:normAutofit/>
          </a:bodyPr>
          <a:lstStyle>
            <a:lvl1pPr marL="274320" indent="-274320">
              <a:defRPr sz="24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400">
                <a:latin typeface="Segoe UI" panose="020B0502040204020203" pitchFamily="34" charset="0"/>
                <a:ea typeface="Segoe UI" panose="020B0502040204020203" pitchFamily="34" charset="0"/>
                <a:cs typeface="Segoe UI" panose="020B0502040204020203" pitchFamily="34" charset="0"/>
              </a:defRPr>
            </a:lvl4pPr>
            <a:lvl5pPr>
              <a:defRPr sz="24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 text</a:t>
            </a:r>
          </a:p>
        </p:txBody>
      </p:sp>
    </p:spTree>
    <p:extLst>
      <p:ext uri="{BB962C8B-B14F-4D97-AF65-F5344CB8AC3E}">
        <p14:creationId xmlns:p14="http://schemas.microsoft.com/office/powerpoint/2010/main" val="21291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121680"/>
            <a:ext cx="5486400" cy="566738"/>
          </a:xfrm>
          <a:prstGeom prst="rect">
            <a:avLst/>
          </a:prstGeom>
        </p:spPr>
        <p:txBody>
          <a:bodyPr anchor="b">
            <a:normAutofit/>
          </a:bodyPr>
          <a:lstStyle>
            <a:lvl1pPr algn="l">
              <a:defRPr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Photo Caption</a:t>
            </a:r>
          </a:p>
        </p:txBody>
      </p:sp>
      <p:sp>
        <p:nvSpPr>
          <p:cNvPr id="3" name="Picture Placeholder 2"/>
          <p:cNvSpPr>
            <a:spLocks noGrp="1"/>
          </p:cNvSpPr>
          <p:nvPr>
            <p:ph type="pic" idx="1"/>
          </p:nvPr>
        </p:nvSpPr>
        <p:spPr>
          <a:xfrm>
            <a:off x="1792288" y="93385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5688418"/>
            <a:ext cx="5486400" cy="804862"/>
          </a:xfrm>
          <a:prstGeom prst="rect">
            <a:avLst/>
          </a:prstGeom>
        </p:spPr>
        <p:txBody>
          <a:bodyPr/>
          <a:lstStyle>
            <a:lvl1pPr marL="0" indent="0">
              <a:buNone/>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Photo sub-caption edit</a:t>
            </a:r>
          </a:p>
        </p:txBody>
      </p:sp>
    </p:spTree>
    <p:extLst>
      <p:ext uri="{BB962C8B-B14F-4D97-AF65-F5344CB8AC3E}">
        <p14:creationId xmlns:p14="http://schemas.microsoft.com/office/powerpoint/2010/main" val="67763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8/31/2023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36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13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8/31/2023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3483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Content with side caption">
    <p:spTree>
      <p:nvGrpSpPr>
        <p:cNvPr id="1" name=""/>
        <p:cNvGrpSpPr/>
        <p:nvPr/>
      </p:nvGrpSpPr>
      <p:grpSpPr>
        <a:xfrm>
          <a:off x="0" y="0"/>
          <a:ext cx="0" cy="0"/>
          <a:chOff x="0" y="0"/>
          <a:chExt cx="0" cy="0"/>
        </a:xfrm>
      </p:grpSpPr>
      <p:sp>
        <p:nvSpPr>
          <p:cNvPr id="37" name="Shape 37"/>
          <p:cNvSpPr>
            <a:spLocks noGrp="1"/>
          </p:cNvSpPr>
          <p:nvPr>
            <p:ph type="title"/>
          </p:nvPr>
        </p:nvSpPr>
        <p:spPr>
          <a:xfrm>
            <a:off x="457200" y="914400"/>
            <a:ext cx="3008314" cy="2140290"/>
          </a:xfrm>
          <a:prstGeom prst="rect">
            <a:avLst/>
          </a:prstGeom>
        </p:spPr>
        <p:txBody>
          <a:bodyPr/>
          <a:lstStyle>
            <a:lvl1pPr>
              <a:defRPr sz="1600"/>
            </a:lvl1pPr>
          </a:lstStyle>
          <a:p>
            <a:pPr lvl="0">
              <a:defRPr sz="1800" b="0">
                <a:solidFill>
                  <a:srgbClr val="000000"/>
                </a:solidFill>
              </a:defRPr>
            </a:pPr>
            <a:r>
              <a:rPr sz="1600" b="1">
                <a:solidFill>
                  <a:srgbClr val="404040"/>
                </a:solidFill>
              </a:rPr>
              <a:t>Title Text</a:t>
            </a:r>
          </a:p>
        </p:txBody>
      </p:sp>
      <p:sp>
        <p:nvSpPr>
          <p:cNvPr id="38" name="Shape 38"/>
          <p:cNvSpPr>
            <a:spLocks noGrp="1"/>
          </p:cNvSpPr>
          <p:nvPr>
            <p:ph type="body" idx="1"/>
          </p:nvPr>
        </p:nvSpPr>
        <p:spPr>
          <a:xfrm>
            <a:off x="3575050" y="914400"/>
            <a:ext cx="5111750" cy="5943600"/>
          </a:xfrm>
          <a:prstGeom prst="rect">
            <a:avLst/>
          </a:prstGeom>
        </p:spPr>
        <p:txBody>
          <a:bodyPr/>
          <a:lstStyle>
            <a:lvl1pPr marL="274320" indent="-274320">
              <a:spcBef>
                <a:spcPts val="500"/>
              </a:spcBef>
              <a:defRPr sz="2400"/>
            </a:lvl1pPr>
            <a:lvl2pPr marL="742950" indent="-285750">
              <a:spcBef>
                <a:spcPts val="500"/>
              </a:spcBef>
              <a:defRPr sz="2400"/>
            </a:lvl2pPr>
            <a:lvl3pPr marL="1143000" indent="-228600">
              <a:spcBef>
                <a:spcPts val="500"/>
              </a:spcBef>
              <a:defRPr sz="2400"/>
            </a:lvl3pPr>
            <a:lvl4pPr marL="1600200" indent="-228600">
              <a:spcBef>
                <a:spcPts val="500"/>
              </a:spcBef>
              <a:defRPr sz="2400"/>
            </a:lvl4pPr>
            <a:lvl5pPr marL="2057400" indent="-228600">
              <a:spcBef>
                <a:spcPts val="500"/>
              </a:spcBef>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extLst>
      <p:ext uri="{BB962C8B-B14F-4D97-AF65-F5344CB8AC3E}">
        <p14:creationId xmlns:p14="http://schemas.microsoft.com/office/powerpoint/2010/main" val="197517878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2DE5A5-5514-4DC7-B6E8-912E62FD7E15}" type="datetimeFigureOut">
              <a:rPr lang="en-US" smtClean="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4932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7852" y="1150435"/>
            <a:ext cx="7510348" cy="2303436"/>
          </a:xfrm>
        </p:spPr>
        <p:txBody>
          <a:bodyPr/>
          <a:lstStyle>
            <a:lvl1pPr algn="l">
              <a:defRPr baseline="0">
                <a:latin typeface="Segoe UI" panose="020B0502040204020203" pitchFamily="34" charset="0"/>
                <a:ea typeface="Segoe UI" panose="020B0502040204020203" pitchFamily="34" charset="0"/>
                <a:cs typeface="Segoe UI" panose="020B0502040204020203" pitchFamily="34" charset="0"/>
              </a:defRPr>
            </a:lvl1pPr>
          </a:lstStyle>
          <a:p>
            <a:r>
              <a:rPr lang="en-US" dirty="0"/>
              <a:t>Enter text for the title </a:t>
            </a:r>
            <a:br>
              <a:rPr lang="en-US" dirty="0"/>
            </a:br>
            <a:r>
              <a:rPr lang="en-US" dirty="0"/>
              <a:t>slide here (or use the dark title or section break layout).</a:t>
            </a:r>
          </a:p>
        </p:txBody>
      </p:sp>
      <p:sp>
        <p:nvSpPr>
          <p:cNvPr id="3" name="Subtitle 2"/>
          <p:cNvSpPr>
            <a:spLocks noGrp="1"/>
          </p:cNvSpPr>
          <p:nvPr>
            <p:ph type="subTitle" idx="1" hasCustomPrompt="1"/>
          </p:nvPr>
        </p:nvSpPr>
        <p:spPr>
          <a:xfrm>
            <a:off x="959770" y="3886199"/>
            <a:ext cx="7514135" cy="2284256"/>
          </a:xfrm>
        </p:spPr>
        <p:txBody>
          <a:bodyPr>
            <a:normAutofit/>
          </a:bodyPr>
          <a:lstStyle>
            <a:lvl1pPr marL="0" indent="0" algn="l">
              <a:buNone/>
              <a:defRPr sz="2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 here</a:t>
            </a:r>
          </a:p>
        </p:txBody>
      </p:sp>
    </p:spTree>
    <p:extLst>
      <p:ext uri="{BB962C8B-B14F-4D97-AF65-F5344CB8AC3E}">
        <p14:creationId xmlns:p14="http://schemas.microsoft.com/office/powerpoint/2010/main" val="6178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88757"/>
          </a:xfrm>
        </p:spPr>
        <p:txBody>
          <a:bodyPr anchor="t" anchorCtr="0">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731264"/>
            <a:ext cx="8229600" cy="4394899"/>
          </a:xfrm>
        </p:spPr>
        <p:txBody>
          <a:bodyPr/>
          <a:lstStyle>
            <a:lvl1pPr>
              <a:spcBef>
                <a:spcPts val="1200"/>
              </a:spcBef>
              <a:defRPr sz="2800" baseline="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add text. Or click one of the icons below to add other media.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279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0ECB3-53C4-49A0-9BF7-36C7C1A5090D}" type="datetimeFigureOut">
              <a:rPr lang="en-US" smtClean="0"/>
              <a:t>8/31/2023</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0"/>
            <a:ext cx="9144000" cy="6858000"/>
          </a:xfrm>
          <a:prstGeom prst="rect">
            <a:avLst/>
          </a:prstGeom>
          <a:gradFill flip="none" rotWithShape="1">
            <a:gsLst>
              <a:gs pos="100000">
                <a:schemeClr val="tx1">
                  <a:lumMod val="75000"/>
                  <a:lumOff val="25000"/>
                </a:schemeClr>
              </a:gs>
              <a:gs pos="0">
                <a:schemeClr val="tx1">
                  <a:lumMod val="65000"/>
                  <a:lumOff val="3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ocument 7"/>
          <p:cNvSpPr/>
          <p:nvPr/>
        </p:nvSpPr>
        <p:spPr>
          <a:xfrm>
            <a:off x="-7433" y="-1"/>
            <a:ext cx="9151433" cy="7687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7136"/>
              <a:gd name="connsiteX1" fmla="*/ 21600 w 21600"/>
              <a:gd name="connsiteY1" fmla="*/ 0 h 27136"/>
              <a:gd name="connsiteX2" fmla="*/ 21600 w 21600"/>
              <a:gd name="connsiteY2" fmla="*/ 17322 h 27136"/>
              <a:gd name="connsiteX3" fmla="*/ 0 w 21600"/>
              <a:gd name="connsiteY3" fmla="*/ 20172 h 27136"/>
              <a:gd name="connsiteX4" fmla="*/ 0 w 21600"/>
              <a:gd name="connsiteY4" fmla="*/ 0 h 27136"/>
              <a:gd name="connsiteX0" fmla="*/ 0 w 21600"/>
              <a:gd name="connsiteY0" fmla="*/ 0 h 23307"/>
              <a:gd name="connsiteX1" fmla="*/ 21600 w 21600"/>
              <a:gd name="connsiteY1" fmla="*/ 0 h 23307"/>
              <a:gd name="connsiteX2" fmla="*/ 21600 w 21600"/>
              <a:gd name="connsiteY2" fmla="*/ 17322 h 23307"/>
              <a:gd name="connsiteX3" fmla="*/ 0 w 21600"/>
              <a:gd name="connsiteY3" fmla="*/ 20172 h 23307"/>
              <a:gd name="connsiteX4" fmla="*/ 0 w 21600"/>
              <a:gd name="connsiteY4" fmla="*/ 0 h 23307"/>
              <a:gd name="connsiteX0" fmla="*/ 0 w 21600"/>
              <a:gd name="connsiteY0" fmla="*/ 0 h 19900"/>
              <a:gd name="connsiteX1" fmla="*/ 21600 w 21600"/>
              <a:gd name="connsiteY1" fmla="*/ 0 h 19900"/>
              <a:gd name="connsiteX2" fmla="*/ 21600 w 21600"/>
              <a:gd name="connsiteY2" fmla="*/ 17322 h 19900"/>
              <a:gd name="connsiteX3" fmla="*/ 0 w 21600"/>
              <a:gd name="connsiteY3" fmla="*/ 16433 h 19900"/>
              <a:gd name="connsiteX4" fmla="*/ 0 w 21600"/>
              <a:gd name="connsiteY4" fmla="*/ 0 h 19900"/>
              <a:gd name="connsiteX0" fmla="*/ 0 w 21600"/>
              <a:gd name="connsiteY0" fmla="*/ 0 h 20352"/>
              <a:gd name="connsiteX1" fmla="*/ 21600 w 21600"/>
              <a:gd name="connsiteY1" fmla="*/ 0 h 20352"/>
              <a:gd name="connsiteX2" fmla="*/ 21600 w 21600"/>
              <a:gd name="connsiteY2" fmla="*/ 17322 h 20352"/>
              <a:gd name="connsiteX3" fmla="*/ 0 w 21600"/>
              <a:gd name="connsiteY3" fmla="*/ 16433 h 20352"/>
              <a:gd name="connsiteX4" fmla="*/ 0 w 21600"/>
              <a:gd name="connsiteY4" fmla="*/ 0 h 2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52">
                <a:moveTo>
                  <a:pt x="0" y="0"/>
                </a:moveTo>
                <a:lnTo>
                  <a:pt x="21600" y="0"/>
                </a:lnTo>
                <a:lnTo>
                  <a:pt x="21600" y="17322"/>
                </a:lnTo>
                <a:cubicBezTo>
                  <a:pt x="8801" y="484"/>
                  <a:pt x="5852" y="30607"/>
                  <a:pt x="0" y="16433"/>
                </a:cubicBezTo>
                <a:lnTo>
                  <a:pt x="0" y="0"/>
                </a:lnTo>
                <a:close/>
              </a:path>
            </a:pathLst>
          </a:custGeom>
          <a:gradFill flip="none" rotWithShape="1">
            <a:gsLst>
              <a:gs pos="30000">
                <a:srgbClr val="F16025"/>
              </a:gs>
              <a:gs pos="0">
                <a:srgbClr val="FFC000"/>
              </a:gs>
            </a:gsLst>
            <a:lin ang="10800000" scaled="0"/>
            <a:tileRect/>
          </a:gradFill>
          <a:ln>
            <a:noFill/>
          </a:ln>
          <a:effectLst>
            <a:outerShdw blurRad="50800" dist="50800" dir="5400000" algn="ctr" rotWithShape="0">
              <a:schemeClr val="tx1">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005" y="202462"/>
            <a:ext cx="1942007" cy="363872"/>
          </a:xfrm>
          <a:prstGeom prst="rect">
            <a:avLst/>
          </a:prstGeom>
        </p:spPr>
      </p:pic>
    </p:spTree>
    <p:extLst>
      <p:ext uri="{BB962C8B-B14F-4D97-AF65-F5344CB8AC3E}">
        <p14:creationId xmlns:p14="http://schemas.microsoft.com/office/powerpoint/2010/main" val="157858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50" r:id="rId3"/>
    <p:sldLayoutId id="2147483751" r:id="rId4"/>
    <p:sldLayoutId id="2147483752" r:id="rId5"/>
    <p:sldLayoutId id="2147483753" r:id="rId6"/>
    <p:sldLayoutId id="2147483754"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DE5A5-5514-4DC7-B6E8-912E62FD7E15}" type="datetimeFigureOut">
              <a:rPr lang="en-US" smtClean="0"/>
              <a:t>8/31/2023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p:nvSpPr>
        <p:spPr>
          <a:xfrm>
            <a:off x="0" y="0"/>
            <a:ext cx="9151374" cy="6858000"/>
          </a:xfrm>
          <a:prstGeom prst="rect">
            <a:avLst/>
          </a:prstGeom>
          <a:gradFill flip="none" rotWithShape="1">
            <a:gsLst>
              <a:gs pos="100000">
                <a:schemeClr val="tx1">
                  <a:lumMod val="23000"/>
                  <a:lumOff val="77000"/>
                </a:schemeClr>
              </a:gs>
              <a:gs pos="0">
                <a:schemeClr val="bg1">
                  <a:lumMod val="98000"/>
                  <a:lumOff val="2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ocument 7"/>
          <p:cNvSpPr/>
          <p:nvPr/>
        </p:nvSpPr>
        <p:spPr>
          <a:xfrm>
            <a:off x="-7433" y="-1"/>
            <a:ext cx="9151433" cy="7687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7136"/>
              <a:gd name="connsiteX1" fmla="*/ 21600 w 21600"/>
              <a:gd name="connsiteY1" fmla="*/ 0 h 27136"/>
              <a:gd name="connsiteX2" fmla="*/ 21600 w 21600"/>
              <a:gd name="connsiteY2" fmla="*/ 17322 h 27136"/>
              <a:gd name="connsiteX3" fmla="*/ 0 w 21600"/>
              <a:gd name="connsiteY3" fmla="*/ 20172 h 27136"/>
              <a:gd name="connsiteX4" fmla="*/ 0 w 21600"/>
              <a:gd name="connsiteY4" fmla="*/ 0 h 27136"/>
              <a:gd name="connsiteX0" fmla="*/ 0 w 21600"/>
              <a:gd name="connsiteY0" fmla="*/ 0 h 23307"/>
              <a:gd name="connsiteX1" fmla="*/ 21600 w 21600"/>
              <a:gd name="connsiteY1" fmla="*/ 0 h 23307"/>
              <a:gd name="connsiteX2" fmla="*/ 21600 w 21600"/>
              <a:gd name="connsiteY2" fmla="*/ 17322 h 23307"/>
              <a:gd name="connsiteX3" fmla="*/ 0 w 21600"/>
              <a:gd name="connsiteY3" fmla="*/ 20172 h 23307"/>
              <a:gd name="connsiteX4" fmla="*/ 0 w 21600"/>
              <a:gd name="connsiteY4" fmla="*/ 0 h 23307"/>
              <a:gd name="connsiteX0" fmla="*/ 0 w 21600"/>
              <a:gd name="connsiteY0" fmla="*/ 0 h 19900"/>
              <a:gd name="connsiteX1" fmla="*/ 21600 w 21600"/>
              <a:gd name="connsiteY1" fmla="*/ 0 h 19900"/>
              <a:gd name="connsiteX2" fmla="*/ 21600 w 21600"/>
              <a:gd name="connsiteY2" fmla="*/ 17322 h 19900"/>
              <a:gd name="connsiteX3" fmla="*/ 0 w 21600"/>
              <a:gd name="connsiteY3" fmla="*/ 16433 h 19900"/>
              <a:gd name="connsiteX4" fmla="*/ 0 w 21600"/>
              <a:gd name="connsiteY4" fmla="*/ 0 h 19900"/>
              <a:gd name="connsiteX0" fmla="*/ 0 w 21600"/>
              <a:gd name="connsiteY0" fmla="*/ 0 h 20352"/>
              <a:gd name="connsiteX1" fmla="*/ 21600 w 21600"/>
              <a:gd name="connsiteY1" fmla="*/ 0 h 20352"/>
              <a:gd name="connsiteX2" fmla="*/ 21600 w 21600"/>
              <a:gd name="connsiteY2" fmla="*/ 17322 h 20352"/>
              <a:gd name="connsiteX3" fmla="*/ 0 w 21600"/>
              <a:gd name="connsiteY3" fmla="*/ 16433 h 20352"/>
              <a:gd name="connsiteX4" fmla="*/ 0 w 21600"/>
              <a:gd name="connsiteY4" fmla="*/ 0 h 2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52">
                <a:moveTo>
                  <a:pt x="0" y="0"/>
                </a:moveTo>
                <a:lnTo>
                  <a:pt x="21600" y="0"/>
                </a:lnTo>
                <a:lnTo>
                  <a:pt x="21600" y="17322"/>
                </a:lnTo>
                <a:cubicBezTo>
                  <a:pt x="8801" y="484"/>
                  <a:pt x="5852" y="30607"/>
                  <a:pt x="0" y="16433"/>
                </a:cubicBezTo>
                <a:lnTo>
                  <a:pt x="0" y="0"/>
                </a:lnTo>
                <a:close/>
              </a:path>
            </a:pathLst>
          </a:custGeom>
          <a:gradFill flip="none" rotWithShape="1">
            <a:gsLst>
              <a:gs pos="30000">
                <a:srgbClr val="F16025"/>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1005" y="202462"/>
            <a:ext cx="1942007" cy="363872"/>
          </a:xfrm>
          <a:prstGeom prst="rect">
            <a:avLst/>
          </a:prstGeom>
        </p:spPr>
      </p:pic>
      <p:sp>
        <p:nvSpPr>
          <p:cNvPr id="10" name="Rectangle 9"/>
          <p:cNvSpPr/>
          <p:nvPr/>
        </p:nvSpPr>
        <p:spPr>
          <a:xfrm>
            <a:off x="-21598" y="6746486"/>
            <a:ext cx="9165598" cy="126381"/>
          </a:xfrm>
          <a:prstGeom prst="rect">
            <a:avLst/>
          </a:prstGeom>
          <a:gradFill flip="none" rotWithShape="1">
            <a:gsLst>
              <a:gs pos="47000">
                <a:srgbClr val="F16025"/>
              </a:gs>
              <a:gs pos="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91618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3" r:id="rId7"/>
    <p:sldLayoutId id="2147483671" r:id="rId8"/>
    <p:sldLayoutId id="2147483672" r:id="rId9"/>
    <p:sldLayoutId id="2147483684"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lowchart: Document 7"/>
          <p:cNvSpPr/>
          <p:nvPr/>
        </p:nvSpPr>
        <p:spPr>
          <a:xfrm>
            <a:off x="-7433" y="-1"/>
            <a:ext cx="9151433" cy="7687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7136"/>
              <a:gd name="connsiteX1" fmla="*/ 21600 w 21600"/>
              <a:gd name="connsiteY1" fmla="*/ 0 h 27136"/>
              <a:gd name="connsiteX2" fmla="*/ 21600 w 21600"/>
              <a:gd name="connsiteY2" fmla="*/ 17322 h 27136"/>
              <a:gd name="connsiteX3" fmla="*/ 0 w 21600"/>
              <a:gd name="connsiteY3" fmla="*/ 20172 h 27136"/>
              <a:gd name="connsiteX4" fmla="*/ 0 w 21600"/>
              <a:gd name="connsiteY4" fmla="*/ 0 h 27136"/>
              <a:gd name="connsiteX0" fmla="*/ 0 w 21600"/>
              <a:gd name="connsiteY0" fmla="*/ 0 h 23307"/>
              <a:gd name="connsiteX1" fmla="*/ 21600 w 21600"/>
              <a:gd name="connsiteY1" fmla="*/ 0 h 23307"/>
              <a:gd name="connsiteX2" fmla="*/ 21600 w 21600"/>
              <a:gd name="connsiteY2" fmla="*/ 17322 h 23307"/>
              <a:gd name="connsiteX3" fmla="*/ 0 w 21600"/>
              <a:gd name="connsiteY3" fmla="*/ 20172 h 23307"/>
              <a:gd name="connsiteX4" fmla="*/ 0 w 21600"/>
              <a:gd name="connsiteY4" fmla="*/ 0 h 23307"/>
              <a:gd name="connsiteX0" fmla="*/ 0 w 21600"/>
              <a:gd name="connsiteY0" fmla="*/ 0 h 19900"/>
              <a:gd name="connsiteX1" fmla="*/ 21600 w 21600"/>
              <a:gd name="connsiteY1" fmla="*/ 0 h 19900"/>
              <a:gd name="connsiteX2" fmla="*/ 21600 w 21600"/>
              <a:gd name="connsiteY2" fmla="*/ 17322 h 19900"/>
              <a:gd name="connsiteX3" fmla="*/ 0 w 21600"/>
              <a:gd name="connsiteY3" fmla="*/ 16433 h 19900"/>
              <a:gd name="connsiteX4" fmla="*/ 0 w 21600"/>
              <a:gd name="connsiteY4" fmla="*/ 0 h 19900"/>
              <a:gd name="connsiteX0" fmla="*/ 0 w 21600"/>
              <a:gd name="connsiteY0" fmla="*/ 0 h 20352"/>
              <a:gd name="connsiteX1" fmla="*/ 21600 w 21600"/>
              <a:gd name="connsiteY1" fmla="*/ 0 h 20352"/>
              <a:gd name="connsiteX2" fmla="*/ 21600 w 21600"/>
              <a:gd name="connsiteY2" fmla="*/ 17322 h 20352"/>
              <a:gd name="connsiteX3" fmla="*/ 0 w 21600"/>
              <a:gd name="connsiteY3" fmla="*/ 16433 h 20352"/>
              <a:gd name="connsiteX4" fmla="*/ 0 w 21600"/>
              <a:gd name="connsiteY4" fmla="*/ 0 h 2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52">
                <a:moveTo>
                  <a:pt x="0" y="0"/>
                </a:moveTo>
                <a:lnTo>
                  <a:pt x="21600" y="0"/>
                </a:lnTo>
                <a:lnTo>
                  <a:pt x="21600" y="17322"/>
                </a:lnTo>
                <a:cubicBezTo>
                  <a:pt x="8801" y="484"/>
                  <a:pt x="5852" y="30607"/>
                  <a:pt x="0" y="16433"/>
                </a:cubicBezTo>
                <a:lnTo>
                  <a:pt x="0" y="0"/>
                </a:lnTo>
                <a:close/>
              </a:path>
            </a:pathLst>
          </a:custGeom>
          <a:gradFill flip="none" rotWithShape="1">
            <a:gsLst>
              <a:gs pos="30000">
                <a:srgbClr val="F16025"/>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005" y="202462"/>
            <a:ext cx="1942007" cy="363872"/>
          </a:xfrm>
          <a:prstGeom prst="rect">
            <a:avLst/>
          </a:prstGeom>
        </p:spPr>
      </p:pic>
      <p:sp>
        <p:nvSpPr>
          <p:cNvPr id="10" name="Rectangle 9"/>
          <p:cNvSpPr/>
          <p:nvPr/>
        </p:nvSpPr>
        <p:spPr>
          <a:xfrm>
            <a:off x="-21598" y="6746486"/>
            <a:ext cx="9165598" cy="126381"/>
          </a:xfrm>
          <a:prstGeom prst="rect">
            <a:avLst/>
          </a:prstGeom>
          <a:gradFill flip="none" rotWithShape="1">
            <a:gsLst>
              <a:gs pos="47000">
                <a:srgbClr val="F16025"/>
              </a:gs>
              <a:gs pos="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04051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cbi.nlm.nih.gov/entrez/query.fcgi?db=pubmed&amp;cmd=Search&amp;term=%22de+Zeeuw+D%22%5BAuthor%5D" TargetMode="Externa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hyperlink" Target="https://www.ncbi.nlm.nih.gov/pmc/articles/PMC4152808/"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87248" y="1054518"/>
            <a:ext cx="7707537" cy="2303436"/>
          </a:xfrm>
        </p:spPr>
        <p:txBody>
          <a:bodyPr/>
          <a:lstStyle/>
          <a:p>
            <a:r>
              <a:rPr lang="en-US" dirty="0"/>
              <a:t>The 1,2,3 of CKD</a:t>
            </a:r>
          </a:p>
        </p:txBody>
      </p:sp>
      <p:sp>
        <p:nvSpPr>
          <p:cNvPr id="9" name="Subtitle 8"/>
          <p:cNvSpPr>
            <a:spLocks noGrp="1"/>
          </p:cNvSpPr>
          <p:nvPr>
            <p:ph type="subTitle" idx="1"/>
          </p:nvPr>
        </p:nvSpPr>
        <p:spPr>
          <a:xfrm>
            <a:off x="957587" y="3242855"/>
            <a:ext cx="7716559" cy="2479699"/>
          </a:xfrm>
        </p:spPr>
        <p:txBody>
          <a:bodyPr/>
          <a:lstStyle/>
          <a:p>
            <a:r>
              <a:rPr lang="en-US" sz="2400" dirty="0"/>
              <a:t>W.A. Wilmer, MD</a:t>
            </a:r>
          </a:p>
          <a:p>
            <a:r>
              <a:rPr lang="en-US" sz="2400" dirty="0"/>
              <a:t>Kidney Specialists, Inc.</a:t>
            </a:r>
          </a:p>
          <a:p>
            <a:r>
              <a:rPr lang="en-US" sz="2400" dirty="0"/>
              <a:t>National Kidney Foundation of Central Ohio</a:t>
            </a:r>
          </a:p>
          <a:p>
            <a:r>
              <a:rPr lang="en-US" sz="2400" dirty="0"/>
              <a:t>     Board of Advisors</a:t>
            </a:r>
          </a:p>
          <a:p>
            <a:r>
              <a:rPr lang="en-US" sz="2400" dirty="0"/>
              <a:t>     Medical Advisory Board</a:t>
            </a:r>
          </a:p>
          <a:p>
            <a:endParaRPr lang="en-US" dirty="0"/>
          </a:p>
        </p:txBody>
      </p:sp>
    </p:spTree>
    <p:extLst>
      <p:ext uri="{BB962C8B-B14F-4D97-AF65-F5344CB8AC3E}">
        <p14:creationId xmlns:p14="http://schemas.microsoft.com/office/powerpoint/2010/main" val="323349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BCE909-00FF-4819-AF3B-F58580BD2B80}"/>
              </a:ext>
            </a:extLst>
          </p:cNvPr>
          <p:cNvPicPr>
            <a:picLocks noChangeAspect="1"/>
          </p:cNvPicPr>
          <p:nvPr/>
        </p:nvPicPr>
        <p:blipFill rotWithShape="1">
          <a:blip r:embed="rId2">
            <a:extLst>
              <a:ext uri="{28A0092B-C50C-407E-A947-70E740481C1C}">
                <a14:useLocalDpi xmlns:a14="http://schemas.microsoft.com/office/drawing/2010/main" val="0"/>
              </a:ext>
            </a:extLst>
          </a:blip>
          <a:srcRect b="12886"/>
          <a:stretch/>
        </p:blipFill>
        <p:spPr>
          <a:xfrm>
            <a:off x="1031177" y="3963241"/>
            <a:ext cx="7081645" cy="2643883"/>
          </a:xfrm>
          <a:prstGeom prst="rect">
            <a:avLst/>
          </a:prstGeom>
        </p:spPr>
      </p:pic>
      <p:sp>
        <p:nvSpPr>
          <p:cNvPr id="4" name="TextBox 3">
            <a:extLst>
              <a:ext uri="{FF2B5EF4-FFF2-40B4-BE49-F238E27FC236}">
                <a16:creationId xmlns:a16="http://schemas.microsoft.com/office/drawing/2014/main" id="{640F46DB-A560-9E40-2AAD-0A9580FDE203}"/>
              </a:ext>
            </a:extLst>
          </p:cNvPr>
          <p:cNvSpPr txBox="1"/>
          <p:nvPr/>
        </p:nvSpPr>
        <p:spPr>
          <a:xfrm>
            <a:off x="372834" y="399856"/>
            <a:ext cx="8525411" cy="2893100"/>
          </a:xfrm>
          <a:prstGeom prst="rect">
            <a:avLst/>
          </a:prstGeom>
          <a:noFill/>
        </p:spPr>
        <p:txBody>
          <a:bodyPr wrap="none" rtlCol="0">
            <a:spAutoFit/>
          </a:bodyPr>
          <a:lstStyle/>
          <a:p>
            <a:pPr algn="ctr"/>
            <a:r>
              <a:rPr lang="en-US" sz="3600" b="1" dirty="0"/>
              <a:t>GFR:   </a:t>
            </a:r>
            <a:r>
              <a:rPr lang="en-US" sz="3600" b="1" i="1" u="sng" dirty="0"/>
              <a:t>What</a:t>
            </a:r>
            <a:r>
              <a:rPr lang="en-US" sz="3600" b="1" dirty="0"/>
              <a:t> to Measure:</a:t>
            </a:r>
          </a:p>
          <a:p>
            <a:r>
              <a:rPr lang="en-US" sz="2800" b="1" dirty="0"/>
              <a:t>Creatinine</a:t>
            </a:r>
            <a:r>
              <a:rPr lang="en-US" b="1" dirty="0"/>
              <a:t>:  Generated by </a:t>
            </a:r>
            <a:r>
              <a:rPr lang="en-US" b="1" u="sng" dirty="0"/>
              <a:t>skeletal muscle</a:t>
            </a:r>
          </a:p>
          <a:p>
            <a:r>
              <a:rPr lang="en-US" b="1" dirty="0"/>
              <a:t>- Muscle mass varies between patients and with age / health of same patient</a:t>
            </a:r>
          </a:p>
          <a:p>
            <a:endParaRPr lang="en-US" b="1" dirty="0"/>
          </a:p>
          <a:p>
            <a:r>
              <a:rPr lang="en-US" sz="2800" b="1" dirty="0"/>
              <a:t>Cystatin C </a:t>
            </a:r>
            <a:r>
              <a:rPr lang="en-US" b="1" dirty="0"/>
              <a:t>:  Generated by all </a:t>
            </a:r>
            <a:r>
              <a:rPr lang="en-US" b="1" u="sng" dirty="0"/>
              <a:t>nucleated cells</a:t>
            </a:r>
          </a:p>
          <a:p>
            <a:pPr marL="285750" indent="-285750">
              <a:buFontTx/>
              <a:buChar char="-"/>
            </a:pPr>
            <a:r>
              <a:rPr lang="en-US" b="1" dirty="0"/>
              <a:t>In theory superior to creatinine</a:t>
            </a:r>
          </a:p>
          <a:p>
            <a:pPr marL="285750" indent="-285750">
              <a:buFontTx/>
              <a:buChar char="-"/>
            </a:pPr>
            <a:r>
              <a:rPr lang="en-US" b="1" dirty="0"/>
              <a:t>Altered by health issues</a:t>
            </a:r>
          </a:p>
          <a:p>
            <a:pPr marL="285750" indent="-285750">
              <a:buFontTx/>
              <a:buChar char="-"/>
            </a:pPr>
            <a:r>
              <a:rPr lang="en-US" b="1" dirty="0"/>
              <a:t>Order when creatinine-measured eGFR is low in someone with large muscle mass</a:t>
            </a:r>
          </a:p>
        </p:txBody>
      </p:sp>
      <p:sp>
        <p:nvSpPr>
          <p:cNvPr id="2" name="TextBox 1">
            <a:extLst>
              <a:ext uri="{FF2B5EF4-FFF2-40B4-BE49-F238E27FC236}">
                <a16:creationId xmlns:a16="http://schemas.microsoft.com/office/drawing/2014/main" id="{206FD450-18FB-0228-255E-5610F62B6BE5}"/>
              </a:ext>
            </a:extLst>
          </p:cNvPr>
          <p:cNvSpPr txBox="1"/>
          <p:nvPr/>
        </p:nvSpPr>
        <p:spPr>
          <a:xfrm>
            <a:off x="1106659" y="3443432"/>
            <a:ext cx="1315938" cy="369332"/>
          </a:xfrm>
          <a:prstGeom prst="rect">
            <a:avLst/>
          </a:prstGeom>
          <a:noFill/>
        </p:spPr>
        <p:txBody>
          <a:bodyPr wrap="none" rtlCol="0">
            <a:spAutoFit/>
          </a:bodyPr>
          <a:lstStyle/>
          <a:p>
            <a:r>
              <a:rPr lang="en-US" dirty="0"/>
              <a:t>Affected by:</a:t>
            </a:r>
          </a:p>
        </p:txBody>
      </p:sp>
      <p:sp>
        <p:nvSpPr>
          <p:cNvPr id="5" name="TextBox 4">
            <a:extLst>
              <a:ext uri="{FF2B5EF4-FFF2-40B4-BE49-F238E27FC236}">
                <a16:creationId xmlns:a16="http://schemas.microsoft.com/office/drawing/2014/main" id="{506A3FDB-7265-0567-82D1-AE82689929A7}"/>
              </a:ext>
            </a:extLst>
          </p:cNvPr>
          <p:cNvSpPr txBox="1"/>
          <p:nvPr/>
        </p:nvSpPr>
        <p:spPr>
          <a:xfrm>
            <a:off x="6473485" y="3458365"/>
            <a:ext cx="1315938" cy="369332"/>
          </a:xfrm>
          <a:prstGeom prst="rect">
            <a:avLst/>
          </a:prstGeom>
          <a:noFill/>
        </p:spPr>
        <p:txBody>
          <a:bodyPr wrap="none" rtlCol="0">
            <a:spAutoFit/>
          </a:bodyPr>
          <a:lstStyle/>
          <a:p>
            <a:r>
              <a:rPr lang="en-US" dirty="0"/>
              <a:t>Affected by:</a:t>
            </a:r>
          </a:p>
        </p:txBody>
      </p:sp>
    </p:spTree>
    <p:extLst>
      <p:ext uri="{BB962C8B-B14F-4D97-AF65-F5344CB8AC3E}">
        <p14:creationId xmlns:p14="http://schemas.microsoft.com/office/powerpoint/2010/main" val="85921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0F46DB-A560-9E40-2AAD-0A9580FDE203}"/>
              </a:ext>
            </a:extLst>
          </p:cNvPr>
          <p:cNvSpPr txBox="1"/>
          <p:nvPr/>
        </p:nvSpPr>
        <p:spPr>
          <a:xfrm>
            <a:off x="384518" y="575927"/>
            <a:ext cx="8459372" cy="5816977"/>
          </a:xfrm>
          <a:prstGeom prst="rect">
            <a:avLst/>
          </a:prstGeom>
          <a:noFill/>
        </p:spPr>
        <p:txBody>
          <a:bodyPr wrap="square" rtlCol="0">
            <a:spAutoFit/>
          </a:bodyPr>
          <a:lstStyle/>
          <a:p>
            <a:pPr algn="ctr"/>
            <a:r>
              <a:rPr lang="en-US" sz="3600" b="1" dirty="0"/>
              <a:t>eGFR:   </a:t>
            </a:r>
            <a:r>
              <a:rPr lang="en-US" sz="3600" b="1" i="1" u="sng" dirty="0"/>
              <a:t>How</a:t>
            </a:r>
            <a:r>
              <a:rPr lang="en-US" sz="3600" b="1" dirty="0"/>
              <a:t> to Measure:</a:t>
            </a:r>
          </a:p>
          <a:p>
            <a:pPr algn="ctr"/>
            <a:r>
              <a:rPr lang="en-US" sz="2400" b="1" i="1" dirty="0"/>
              <a:t>All equations use:  Cr or Cystatin C, age, gender, +/- race</a:t>
            </a:r>
          </a:p>
          <a:p>
            <a:pPr algn="ctr"/>
            <a:endParaRPr lang="en-US" sz="2400" b="1" i="1" dirty="0"/>
          </a:p>
          <a:p>
            <a:r>
              <a:rPr lang="en-US" sz="2400" b="1" dirty="0"/>
              <a:t>MDRD equation:</a:t>
            </a:r>
          </a:p>
          <a:p>
            <a:pPr marL="457200" indent="-457200">
              <a:buFontTx/>
              <a:buChar char="-"/>
            </a:pPr>
            <a:r>
              <a:rPr lang="en-US" sz="2400" dirty="0"/>
              <a:t>Logarithmic equation based on the 1990s Modification of Diet in Renal Disease Trial</a:t>
            </a:r>
          </a:p>
          <a:p>
            <a:pPr marL="457200" indent="-457200">
              <a:buFontTx/>
              <a:buChar char="-"/>
            </a:pPr>
            <a:r>
              <a:rPr lang="en-US" sz="2400" dirty="0"/>
              <a:t>African-American creatinine generation higher than other races, pound for pound</a:t>
            </a:r>
          </a:p>
          <a:p>
            <a:pPr marL="457200" indent="-457200">
              <a:buFontTx/>
              <a:buChar char="-"/>
            </a:pPr>
            <a:r>
              <a:rPr lang="en-US" sz="2400" dirty="0"/>
              <a:t>AA and non-AA results provided</a:t>
            </a:r>
          </a:p>
          <a:p>
            <a:pPr marL="457200" indent="-457200">
              <a:buFontTx/>
              <a:buChar char="-"/>
            </a:pPr>
            <a:r>
              <a:rPr lang="en-US" sz="2400" dirty="0"/>
              <a:t>Less accurate when GFR &gt; 60 ml/minute</a:t>
            </a:r>
          </a:p>
          <a:p>
            <a:endParaRPr lang="en-US" sz="2400" b="1" dirty="0"/>
          </a:p>
          <a:p>
            <a:r>
              <a:rPr lang="en-US" sz="2400" b="1" dirty="0"/>
              <a:t>CKD-EPI equation :</a:t>
            </a:r>
          </a:p>
          <a:p>
            <a:pPr marL="457200" indent="-457200">
              <a:buFontTx/>
              <a:buChar char="-"/>
            </a:pPr>
            <a:r>
              <a:rPr lang="en-US" sz="2400" dirty="0"/>
              <a:t>2021 version </a:t>
            </a:r>
            <a:r>
              <a:rPr lang="en-US" sz="2400" u="sng" dirty="0"/>
              <a:t>is currently the recommended equation</a:t>
            </a:r>
          </a:p>
          <a:p>
            <a:pPr marL="458788" indent="-458788">
              <a:buFontTx/>
              <a:buChar char="-"/>
            </a:pPr>
            <a:r>
              <a:rPr lang="en-US" sz="2400" u="sng" dirty="0">
                <a:solidFill>
                  <a:srgbClr val="FF0000"/>
                </a:solidFill>
              </a:rPr>
              <a:t>Race neutral equation</a:t>
            </a:r>
            <a:r>
              <a:rPr lang="en-US" sz="2400" dirty="0"/>
              <a:t>: overestimates non-AA, underestimates AA GFR</a:t>
            </a:r>
          </a:p>
        </p:txBody>
      </p:sp>
    </p:spTree>
    <p:extLst>
      <p:ext uri="{BB962C8B-B14F-4D97-AF65-F5344CB8AC3E}">
        <p14:creationId xmlns:p14="http://schemas.microsoft.com/office/powerpoint/2010/main" val="36288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59CAFC-0B1B-BAF1-4DAB-9EDC34580BAB}"/>
              </a:ext>
            </a:extLst>
          </p:cNvPr>
          <p:cNvSpPr>
            <a:spLocks noGrp="1"/>
          </p:cNvSpPr>
          <p:nvPr>
            <p:ph type="body" sz="quarter" idx="14"/>
          </p:nvPr>
        </p:nvSpPr>
        <p:spPr>
          <a:xfrm>
            <a:off x="876886" y="1329031"/>
            <a:ext cx="7704406" cy="4731381"/>
          </a:xfrm>
        </p:spPr>
        <p:txBody>
          <a:bodyPr/>
          <a:lstStyle/>
          <a:p>
            <a:pPr algn="l"/>
            <a:r>
              <a:rPr lang="en-US" sz="2000" b="0" dirty="0">
                <a:solidFill>
                  <a:schemeClr val="bg1"/>
                </a:solidFill>
              </a:rPr>
              <a:t>Chronic kidney disease is NOT a “disease” – it is a spectrum of health and injury:</a:t>
            </a:r>
          </a:p>
          <a:p>
            <a:pPr algn="l"/>
            <a:endParaRPr lang="en-US" sz="2000" b="0" dirty="0"/>
          </a:p>
          <a:p>
            <a:pPr algn="l"/>
            <a:r>
              <a:rPr lang="en-US" sz="2000" b="0" dirty="0"/>
              <a:t>CKD is the result of a specific process(es)  that is/ are a disease:</a:t>
            </a:r>
          </a:p>
          <a:p>
            <a:pPr marL="342900" indent="-342900" algn="l">
              <a:buFont typeface="Arial" panose="020B0604020202020204" pitchFamily="34" charset="0"/>
              <a:buChar char="•"/>
            </a:pPr>
            <a:r>
              <a:rPr lang="en-US" sz="2000" b="0" dirty="0"/>
              <a:t>For example, diabetic kidney disease, polycystic kidney disease, lupus nephritis, kidney transplant rejection, etc.</a:t>
            </a:r>
          </a:p>
          <a:p>
            <a:pPr marL="342900" indent="-342900" algn="l">
              <a:buFont typeface="Arial" panose="020B0604020202020204" pitchFamily="34" charset="0"/>
              <a:buChar char="•"/>
            </a:pPr>
            <a:endParaRPr lang="en-US" sz="2000" b="0" dirty="0"/>
          </a:p>
          <a:p>
            <a:pPr algn="l"/>
            <a:r>
              <a:rPr lang="en-US" sz="2000" b="0" dirty="0"/>
              <a:t>Loss of GFR also occurs with aging – usually 1 ml/min of GFR decline each year after age 40.   (A 90 year old GFR is ~ 50 ml/minute).  So is that chronic kidney </a:t>
            </a:r>
            <a:r>
              <a:rPr lang="en-US" sz="2000" b="0" u="sng" dirty="0"/>
              <a:t>disease</a:t>
            </a:r>
            <a:r>
              <a:rPr lang="en-US" sz="2000" b="0" dirty="0"/>
              <a:t>? </a:t>
            </a:r>
          </a:p>
          <a:p>
            <a:pPr algn="l"/>
            <a:endParaRPr lang="en-US" sz="2000" b="0" dirty="0"/>
          </a:p>
          <a:p>
            <a:pPr algn="l"/>
            <a:r>
              <a:rPr lang="en-US" sz="2000" b="0" u="sng" dirty="0"/>
              <a:t>The most common cause of GFR loss you will see in the office is aging! </a:t>
            </a:r>
          </a:p>
          <a:p>
            <a:pPr algn="l"/>
            <a:endParaRPr lang="en-US" sz="2000" b="0" u="sng" dirty="0"/>
          </a:p>
          <a:p>
            <a:pPr algn="l"/>
            <a:endParaRPr lang="en-US" sz="2000" b="0" dirty="0"/>
          </a:p>
          <a:p>
            <a:pPr algn="l"/>
            <a:endParaRPr lang="en-US" sz="2000" b="0" dirty="0"/>
          </a:p>
          <a:p>
            <a:pPr algn="l"/>
            <a:endParaRPr lang="en-US" sz="2000" b="0" dirty="0"/>
          </a:p>
          <a:p>
            <a:pPr algn="l"/>
            <a:endParaRPr lang="en-US" sz="2000" b="0" dirty="0"/>
          </a:p>
          <a:p>
            <a:r>
              <a:rPr lang="en-US" sz="2000" dirty="0"/>
              <a:t> </a:t>
            </a:r>
          </a:p>
        </p:txBody>
      </p:sp>
    </p:spTree>
    <p:extLst>
      <p:ext uri="{BB962C8B-B14F-4D97-AF65-F5344CB8AC3E}">
        <p14:creationId xmlns:p14="http://schemas.microsoft.com/office/powerpoint/2010/main" val="318925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D05C7E-14D7-B5F7-077C-13F1177383F4}"/>
              </a:ext>
            </a:extLst>
          </p:cNvPr>
          <p:cNvSpPr txBox="1"/>
          <p:nvPr/>
        </p:nvSpPr>
        <p:spPr>
          <a:xfrm>
            <a:off x="787790" y="1017563"/>
            <a:ext cx="7732542" cy="1015663"/>
          </a:xfrm>
          <a:prstGeom prst="rect">
            <a:avLst/>
          </a:prstGeom>
          <a:noFill/>
        </p:spPr>
        <p:txBody>
          <a:bodyPr wrap="square" rtlCol="0">
            <a:spAutoFit/>
          </a:bodyPr>
          <a:lstStyle/>
          <a:p>
            <a:pPr algn="ctr"/>
            <a:r>
              <a:rPr lang="en-US" sz="3600" dirty="0"/>
              <a:t>eGFR should be </a:t>
            </a:r>
            <a:r>
              <a:rPr lang="en-US" sz="6000" i="1" u="sng" dirty="0"/>
              <a:t>E</a:t>
            </a:r>
            <a:r>
              <a:rPr lang="en-US" sz="3600" dirty="0"/>
              <a:t>GFR</a:t>
            </a:r>
          </a:p>
        </p:txBody>
      </p:sp>
      <p:sp>
        <p:nvSpPr>
          <p:cNvPr id="4" name="TextBox 3">
            <a:extLst>
              <a:ext uri="{FF2B5EF4-FFF2-40B4-BE49-F238E27FC236}">
                <a16:creationId xmlns:a16="http://schemas.microsoft.com/office/drawing/2014/main" id="{B7986A98-FB19-F476-3111-42842E682D0B}"/>
              </a:ext>
            </a:extLst>
          </p:cNvPr>
          <p:cNvSpPr txBox="1"/>
          <p:nvPr/>
        </p:nvSpPr>
        <p:spPr>
          <a:xfrm>
            <a:off x="1366541" y="2597834"/>
            <a:ext cx="6911926"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eGFR measurements are ESTIMATES only – indirect measurements</a:t>
            </a:r>
          </a:p>
          <a:p>
            <a:pPr marL="342900" indent="-342900">
              <a:buFont typeface="Arial" panose="020B0604020202020204" pitchFamily="34" charset="0"/>
              <a:buChar char="•"/>
            </a:pPr>
            <a:r>
              <a:rPr lang="en-US" sz="2400" dirty="0"/>
              <a:t>Muscle mass of patients varies</a:t>
            </a:r>
          </a:p>
          <a:p>
            <a:pPr marL="342900" indent="-342900">
              <a:buFont typeface="Arial" panose="020B0604020202020204" pitchFamily="34" charset="0"/>
              <a:buChar char="•"/>
            </a:pPr>
            <a:r>
              <a:rPr lang="en-US" sz="2400" dirty="0"/>
              <a:t>This is a screening tool</a:t>
            </a:r>
          </a:p>
          <a:p>
            <a:pPr marL="342900" indent="-342900">
              <a:buFont typeface="Arial" panose="020B0604020202020204" pitchFamily="34" charset="0"/>
              <a:buChar char="•"/>
            </a:pPr>
            <a:r>
              <a:rPr lang="en-US" sz="2400" dirty="0"/>
              <a:t>To accurately measure creatinine production and excretion – 24 hour urine collections – a direct measurement.</a:t>
            </a:r>
          </a:p>
        </p:txBody>
      </p:sp>
    </p:spTree>
    <p:extLst>
      <p:ext uri="{BB962C8B-B14F-4D97-AF65-F5344CB8AC3E}">
        <p14:creationId xmlns:p14="http://schemas.microsoft.com/office/powerpoint/2010/main" val="98299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56C394-8136-7C9C-C16B-18711BB0E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04" y="1797233"/>
            <a:ext cx="6510996" cy="4943534"/>
          </a:xfrm>
          <a:prstGeom prst="rect">
            <a:avLst/>
          </a:prstGeom>
        </p:spPr>
      </p:pic>
      <p:sp>
        <p:nvSpPr>
          <p:cNvPr id="4" name="TextBox 3">
            <a:extLst>
              <a:ext uri="{FF2B5EF4-FFF2-40B4-BE49-F238E27FC236}">
                <a16:creationId xmlns:a16="http://schemas.microsoft.com/office/drawing/2014/main" id="{2EA430F6-8D8D-4065-BF51-ACF8BC9F3FE0}"/>
              </a:ext>
            </a:extLst>
          </p:cNvPr>
          <p:cNvSpPr txBox="1"/>
          <p:nvPr/>
        </p:nvSpPr>
        <p:spPr>
          <a:xfrm>
            <a:off x="691662" y="656492"/>
            <a:ext cx="7760676" cy="800219"/>
          </a:xfrm>
          <a:prstGeom prst="rect">
            <a:avLst/>
          </a:prstGeom>
          <a:noFill/>
        </p:spPr>
        <p:txBody>
          <a:bodyPr wrap="square" rtlCol="0">
            <a:spAutoFit/>
          </a:bodyPr>
          <a:lstStyle/>
          <a:p>
            <a:pPr algn="ctr"/>
            <a:r>
              <a:rPr lang="en-US" sz="2800" b="1" dirty="0"/>
              <a:t>Bell shaped curve: eGFR identifies the mean GFR</a:t>
            </a:r>
            <a:r>
              <a:rPr lang="en-US" b="1" dirty="0"/>
              <a:t>.  </a:t>
            </a:r>
          </a:p>
          <a:p>
            <a:pPr algn="ctr"/>
            <a:r>
              <a:rPr lang="en-US" b="1" i="1" dirty="0"/>
              <a:t>But patients exist above and below that mean value!</a:t>
            </a:r>
          </a:p>
        </p:txBody>
      </p:sp>
    </p:spTree>
    <p:extLst>
      <p:ext uri="{BB962C8B-B14F-4D97-AF65-F5344CB8AC3E}">
        <p14:creationId xmlns:p14="http://schemas.microsoft.com/office/powerpoint/2010/main" val="312833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6164334-80A4-2071-24B5-9EDD89191F68}"/>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6707" t="6844" r="3425" b="-508"/>
          <a:stretch/>
        </p:blipFill>
        <p:spPr>
          <a:xfrm>
            <a:off x="917517" y="30415"/>
            <a:ext cx="7308965" cy="5985868"/>
          </a:xfrm>
          <a:effectLst/>
        </p:spPr>
      </p:pic>
      <p:sp>
        <p:nvSpPr>
          <p:cNvPr id="2" name="TextBox 1">
            <a:extLst>
              <a:ext uri="{FF2B5EF4-FFF2-40B4-BE49-F238E27FC236}">
                <a16:creationId xmlns:a16="http://schemas.microsoft.com/office/drawing/2014/main" id="{F3105713-CF14-E70C-70D0-AFEAF381D3B5}"/>
              </a:ext>
            </a:extLst>
          </p:cNvPr>
          <p:cNvSpPr txBox="1"/>
          <p:nvPr/>
        </p:nvSpPr>
        <p:spPr>
          <a:xfrm>
            <a:off x="1402080" y="6059335"/>
            <a:ext cx="6766560" cy="646331"/>
          </a:xfrm>
          <a:prstGeom prst="rect">
            <a:avLst/>
          </a:prstGeom>
          <a:noFill/>
        </p:spPr>
        <p:txBody>
          <a:bodyPr wrap="square" rtlCol="0">
            <a:spAutoFit/>
          </a:bodyPr>
          <a:lstStyle/>
          <a:p>
            <a:r>
              <a:rPr lang="en-US" dirty="0" err="1"/>
              <a:t>Shafi</a:t>
            </a:r>
            <a:r>
              <a:rPr lang="en-US" dirty="0"/>
              <a:t>, T.,  Quantifying individual –level inaccuracy in glomerular filtration rate estimation. </a:t>
            </a:r>
            <a:r>
              <a:rPr lang="en-US" i="1" dirty="0"/>
              <a:t>Annals of Internal Medicine</a:t>
            </a:r>
            <a:r>
              <a:rPr lang="en-US" dirty="0"/>
              <a:t>, 2022</a:t>
            </a:r>
          </a:p>
        </p:txBody>
      </p:sp>
      <p:sp>
        <p:nvSpPr>
          <p:cNvPr id="5" name="Star: 5 Points 4">
            <a:extLst>
              <a:ext uri="{FF2B5EF4-FFF2-40B4-BE49-F238E27FC236}">
                <a16:creationId xmlns:a16="http://schemas.microsoft.com/office/drawing/2014/main" id="{46726E49-9FB3-DF57-708C-BC5957EDB447}"/>
              </a:ext>
            </a:extLst>
          </p:cNvPr>
          <p:cNvSpPr/>
          <p:nvPr/>
        </p:nvSpPr>
        <p:spPr>
          <a:xfrm>
            <a:off x="480443" y="238373"/>
            <a:ext cx="384184" cy="417047"/>
          </a:xfrm>
          <a:prstGeom prst="star5">
            <a:avLst>
              <a:gd name="adj" fmla="val 1800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25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A837F-6B35-E68A-09E7-16200AB33445}"/>
              </a:ext>
            </a:extLst>
          </p:cNvPr>
          <p:cNvSpPr txBox="1"/>
          <p:nvPr/>
        </p:nvSpPr>
        <p:spPr>
          <a:xfrm>
            <a:off x="851096" y="1252022"/>
            <a:ext cx="7713784" cy="5509200"/>
          </a:xfrm>
          <a:prstGeom prst="rect">
            <a:avLst/>
          </a:prstGeom>
          <a:noFill/>
        </p:spPr>
        <p:txBody>
          <a:bodyPr wrap="square" rtlCol="0">
            <a:spAutoFit/>
          </a:bodyPr>
          <a:lstStyle/>
          <a:p>
            <a:r>
              <a:rPr lang="en-US" sz="2600" dirty="0">
                <a:solidFill>
                  <a:srgbClr val="FFC000"/>
                </a:solidFill>
              </a:rPr>
              <a:t>eGFR  is accurate when body habitus is “normal” for gender and age.</a:t>
            </a:r>
          </a:p>
          <a:p>
            <a:endParaRPr lang="en-US" sz="2400" dirty="0">
              <a:solidFill>
                <a:schemeClr val="bg1"/>
              </a:solidFill>
            </a:endParaRPr>
          </a:p>
          <a:p>
            <a:r>
              <a:rPr lang="en-US" sz="2400" dirty="0">
                <a:solidFill>
                  <a:schemeClr val="bg1"/>
                </a:solidFill>
              </a:rPr>
              <a:t>When  a patient has muscle mass greater or lesser than “normal”, the eGFR is not accurate.  In these cases -&gt;   </a:t>
            </a:r>
            <a:r>
              <a:rPr lang="en-US" sz="2400" u="sng" dirty="0">
                <a:solidFill>
                  <a:schemeClr val="bg1"/>
                </a:solidFill>
              </a:rPr>
              <a:t>24 hour urine for creatinine clearance.</a:t>
            </a:r>
          </a:p>
          <a:p>
            <a:endParaRPr lang="en-US" sz="2400" dirty="0">
              <a:solidFill>
                <a:schemeClr val="bg1"/>
              </a:solidFill>
            </a:endParaRPr>
          </a:p>
          <a:p>
            <a:r>
              <a:rPr lang="en-US" sz="2400" dirty="0">
                <a:solidFill>
                  <a:schemeClr val="bg1"/>
                </a:solidFill>
              </a:rPr>
              <a:t>Trends in eGFR are helpful.</a:t>
            </a:r>
          </a:p>
          <a:p>
            <a:endParaRPr lang="en-US" sz="2400" dirty="0">
              <a:solidFill>
                <a:schemeClr val="bg1"/>
              </a:solidFill>
            </a:endParaRPr>
          </a:p>
          <a:p>
            <a:r>
              <a:rPr lang="en-US" sz="2400" dirty="0">
                <a:solidFill>
                  <a:schemeClr val="bg1"/>
                </a:solidFill>
              </a:rPr>
              <a:t>Medications:    </a:t>
            </a:r>
            <a:r>
              <a:rPr lang="en-US" sz="2400" u="sng" dirty="0">
                <a:solidFill>
                  <a:schemeClr val="bg1"/>
                </a:solidFill>
              </a:rPr>
              <a:t>Fenofibrate</a:t>
            </a:r>
            <a:r>
              <a:rPr lang="en-US" sz="2400" dirty="0">
                <a:solidFill>
                  <a:schemeClr val="bg1"/>
                </a:solidFill>
              </a:rPr>
              <a:t> – increases muscle production of creatinine without harming kidney function.  The “fenofibrate effect” is a low eGFR due to elevation of serum Cr, with normal 24 hour urine creatinine clearances.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9673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CFD378-0A1A-87A7-4A8B-0914F90E77D9}"/>
              </a:ext>
            </a:extLst>
          </p:cNvPr>
          <p:cNvSpPr txBox="1"/>
          <p:nvPr/>
        </p:nvSpPr>
        <p:spPr>
          <a:xfrm>
            <a:off x="680901" y="1225721"/>
            <a:ext cx="7682039" cy="4524315"/>
          </a:xfrm>
          <a:prstGeom prst="rect">
            <a:avLst/>
          </a:prstGeom>
          <a:noFill/>
        </p:spPr>
        <p:txBody>
          <a:bodyPr wrap="none" rtlCol="0">
            <a:spAutoFit/>
          </a:bodyPr>
          <a:lstStyle/>
          <a:p>
            <a:r>
              <a:rPr lang="en-US" b="1" dirty="0"/>
              <a:t>EXAMPLES:</a:t>
            </a:r>
          </a:p>
          <a:p>
            <a:endParaRPr lang="en-US" b="1" dirty="0"/>
          </a:p>
          <a:p>
            <a:r>
              <a:rPr lang="en-US" b="1" dirty="0"/>
              <a:t>eGFR underestimates GFR:    </a:t>
            </a:r>
          </a:p>
          <a:p>
            <a:r>
              <a:rPr lang="en-US" dirty="0"/>
              <a:t>A 55 year old male, construction worker was told he needs to prepare for</a:t>
            </a:r>
          </a:p>
          <a:p>
            <a:r>
              <a:rPr lang="en-US" dirty="0"/>
              <a:t>dialysis.    He is 6’ 4’’, 255 pounds, BSA 2.5 m2;  takes lisinopril-HCT, atorvastatin,</a:t>
            </a:r>
          </a:p>
          <a:p>
            <a:r>
              <a:rPr lang="en-US" u="sng" dirty="0"/>
              <a:t>fenofibrate</a:t>
            </a:r>
            <a:r>
              <a:rPr lang="en-US" dirty="0"/>
              <a:t>, and omeprazole.  </a:t>
            </a:r>
          </a:p>
          <a:p>
            <a:r>
              <a:rPr lang="en-US" dirty="0"/>
              <a:t>	Serum creatinine  3.5 mg/dL, eGFR </a:t>
            </a:r>
            <a:r>
              <a:rPr lang="en-US" u="sng" dirty="0"/>
              <a:t>19 </a:t>
            </a:r>
            <a:r>
              <a:rPr lang="en-US" dirty="0"/>
              <a:t>ml/minute.</a:t>
            </a:r>
          </a:p>
          <a:p>
            <a:r>
              <a:rPr lang="en-US" dirty="0"/>
              <a:t>	You ask him to collect a 24 hour urine.  His creatinine clearance is </a:t>
            </a:r>
          </a:p>
          <a:p>
            <a:r>
              <a:rPr lang="en-US" dirty="0"/>
              <a:t>	</a:t>
            </a:r>
            <a:r>
              <a:rPr lang="en-US" u="sng" dirty="0"/>
              <a:t>37</a:t>
            </a:r>
            <a:r>
              <a:rPr lang="en-US" dirty="0"/>
              <a:t> ml/minute/1.73 m2.</a:t>
            </a:r>
          </a:p>
          <a:p>
            <a:endParaRPr lang="en-US" dirty="0"/>
          </a:p>
          <a:p>
            <a:endParaRPr lang="en-US" dirty="0"/>
          </a:p>
          <a:p>
            <a:r>
              <a:rPr lang="en-US" b="1" dirty="0"/>
              <a:t>eGFR overestimates GFR:</a:t>
            </a:r>
          </a:p>
          <a:p>
            <a:r>
              <a:rPr lang="en-US" dirty="0"/>
              <a:t>A 78 year old female s/p breast cancer treatment has routine </a:t>
            </a:r>
            <a:r>
              <a:rPr lang="en-US" dirty="0" err="1"/>
              <a:t>labwork</a:t>
            </a:r>
            <a:r>
              <a:rPr lang="en-US" dirty="0"/>
              <a:t> that </a:t>
            </a:r>
          </a:p>
          <a:p>
            <a:r>
              <a:rPr lang="en-US" dirty="0"/>
              <a:t>She is 5’ 2’’, 96 pounds, BSA 1.38 m2.    </a:t>
            </a:r>
          </a:p>
          <a:p>
            <a:r>
              <a:rPr lang="en-US" dirty="0"/>
              <a:t>	 Serum creatinine 2.0 mg/dL, eGFR </a:t>
            </a:r>
            <a:r>
              <a:rPr lang="en-US" u="sng" dirty="0"/>
              <a:t>25</a:t>
            </a:r>
            <a:r>
              <a:rPr lang="en-US" dirty="0"/>
              <a:t> ml/minute. </a:t>
            </a:r>
          </a:p>
          <a:p>
            <a:r>
              <a:rPr lang="en-US" dirty="0"/>
              <a:t>	A 24 hour urine is </a:t>
            </a:r>
            <a:r>
              <a:rPr lang="en-US" u="sng" dirty="0"/>
              <a:t>15</a:t>
            </a:r>
            <a:r>
              <a:rPr lang="en-US" dirty="0"/>
              <a:t> ml/minute/1.73 m2.</a:t>
            </a:r>
          </a:p>
        </p:txBody>
      </p:sp>
    </p:spTree>
    <p:extLst>
      <p:ext uri="{BB962C8B-B14F-4D97-AF65-F5344CB8AC3E}">
        <p14:creationId xmlns:p14="http://schemas.microsoft.com/office/powerpoint/2010/main" val="999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77DBA-0B7F-DC9A-6A38-CB6C7D362FBF}"/>
              </a:ext>
            </a:extLst>
          </p:cNvPr>
          <p:cNvSpPr txBox="1"/>
          <p:nvPr/>
        </p:nvSpPr>
        <p:spPr>
          <a:xfrm>
            <a:off x="743243" y="1456225"/>
            <a:ext cx="7657514" cy="4462760"/>
          </a:xfrm>
          <a:prstGeom prst="rect">
            <a:avLst/>
          </a:prstGeom>
          <a:noFill/>
        </p:spPr>
        <p:txBody>
          <a:bodyPr wrap="square" rtlCol="0">
            <a:spAutoFit/>
          </a:bodyPr>
          <a:lstStyle/>
          <a:p>
            <a:pPr algn="ctr"/>
            <a:r>
              <a:rPr lang="en-US" sz="4400" i="1" u="sng" dirty="0">
                <a:solidFill>
                  <a:schemeClr val="bg1"/>
                </a:solidFill>
              </a:rPr>
              <a:t>The 1,2,3 of CKD</a:t>
            </a:r>
          </a:p>
          <a:p>
            <a:pPr algn="ctr"/>
            <a:endParaRPr lang="en-US" sz="4400" i="1" dirty="0">
              <a:solidFill>
                <a:schemeClr val="bg1"/>
              </a:solidFill>
            </a:endParaRPr>
          </a:p>
          <a:p>
            <a:pPr algn="ctr"/>
            <a:r>
              <a:rPr lang="en-US" sz="4400" i="1" dirty="0">
                <a:solidFill>
                  <a:schemeClr val="bg1"/>
                </a:solidFill>
              </a:rPr>
              <a:t>Step 2:</a:t>
            </a:r>
          </a:p>
          <a:p>
            <a:pPr algn="ctr"/>
            <a:endParaRPr lang="en-US" sz="4400" i="1" dirty="0">
              <a:solidFill>
                <a:schemeClr val="bg1"/>
              </a:solidFill>
            </a:endParaRPr>
          </a:p>
          <a:p>
            <a:pPr algn="ctr"/>
            <a:r>
              <a:rPr lang="en-US" sz="4400" i="1" dirty="0">
                <a:solidFill>
                  <a:schemeClr val="bg1"/>
                </a:solidFill>
              </a:rPr>
              <a:t>Urine Studies:</a:t>
            </a:r>
          </a:p>
          <a:p>
            <a:pPr algn="ctr"/>
            <a:r>
              <a:rPr lang="en-US" sz="3200" i="1" dirty="0">
                <a:solidFill>
                  <a:srgbClr val="FFC000"/>
                </a:solidFill>
              </a:rPr>
              <a:t>Urinalysis</a:t>
            </a:r>
          </a:p>
          <a:p>
            <a:pPr algn="ctr"/>
            <a:r>
              <a:rPr lang="en-US" sz="3200" i="1" dirty="0">
                <a:solidFill>
                  <a:srgbClr val="FFC000"/>
                </a:solidFill>
              </a:rPr>
              <a:t>Urine </a:t>
            </a:r>
            <a:r>
              <a:rPr lang="en-US" sz="3200" i="1" dirty="0" err="1">
                <a:solidFill>
                  <a:srgbClr val="FFC000"/>
                </a:solidFill>
              </a:rPr>
              <a:t>albumin:creatinine</a:t>
            </a:r>
            <a:r>
              <a:rPr lang="en-US" sz="3200" i="1" dirty="0">
                <a:solidFill>
                  <a:srgbClr val="FFC000"/>
                </a:solidFill>
              </a:rPr>
              <a:t> ratio (UACR)</a:t>
            </a:r>
          </a:p>
        </p:txBody>
      </p:sp>
    </p:spTree>
    <p:extLst>
      <p:ext uri="{BB962C8B-B14F-4D97-AF65-F5344CB8AC3E}">
        <p14:creationId xmlns:p14="http://schemas.microsoft.com/office/powerpoint/2010/main" val="37646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A28080-54FB-4BCD-BBDE-37A6DFF32604}"/>
              </a:ext>
            </a:extLst>
          </p:cNvPr>
          <p:cNvSpPr>
            <a:spLocks noGrp="1" noChangeArrowheads="1"/>
          </p:cNvSpPr>
          <p:nvPr>
            <p:ph type="title"/>
          </p:nvPr>
        </p:nvSpPr>
        <p:spPr>
          <a:xfrm>
            <a:off x="337310" y="973286"/>
            <a:ext cx="8229600" cy="816865"/>
          </a:xfrm>
        </p:spPr>
        <p:txBody>
          <a:bodyPr>
            <a:normAutofit fontScale="90000"/>
          </a:bodyPr>
          <a:lstStyle/>
          <a:p>
            <a:pPr algn="ctr" eaLnBrk="1" hangingPunct="1"/>
            <a:br>
              <a:rPr lang="en-US" altLang="en-US" dirty="0"/>
            </a:br>
            <a:r>
              <a:rPr lang="en-US" altLang="en-US" dirty="0">
                <a:solidFill>
                  <a:srgbClr val="FFC000"/>
                </a:solidFill>
              </a:rPr>
              <a:t>Urinalysis</a:t>
            </a:r>
            <a:br>
              <a:rPr lang="en-US" altLang="en-US" dirty="0"/>
            </a:br>
            <a:endParaRPr lang="en-US" altLang="en-US" dirty="0"/>
          </a:p>
        </p:txBody>
      </p:sp>
      <p:sp>
        <p:nvSpPr>
          <p:cNvPr id="23555" name="Rectangle 3">
            <a:extLst>
              <a:ext uri="{FF2B5EF4-FFF2-40B4-BE49-F238E27FC236}">
                <a16:creationId xmlns:a16="http://schemas.microsoft.com/office/drawing/2014/main" id="{621AC168-8BCA-47FB-8D0A-0DA72EBD69F5}"/>
              </a:ext>
            </a:extLst>
          </p:cNvPr>
          <p:cNvSpPr>
            <a:spLocks noGrp="1" noChangeArrowheads="1"/>
          </p:cNvSpPr>
          <p:nvPr>
            <p:ph idx="1"/>
          </p:nvPr>
        </p:nvSpPr>
        <p:spPr>
          <a:xfrm>
            <a:off x="713056" y="2302413"/>
            <a:ext cx="7717888" cy="4820529"/>
          </a:xfrm>
        </p:spPr>
        <p:txBody>
          <a:bodyPr>
            <a:normAutofit/>
          </a:bodyPr>
          <a:lstStyle/>
          <a:p>
            <a:pPr marL="0" indent="0" algn="ctr" eaLnBrk="1" hangingPunct="1">
              <a:buNone/>
            </a:pPr>
            <a:r>
              <a:rPr lang="en-US" altLang="en-US" sz="2800" dirty="0">
                <a:solidFill>
                  <a:srgbClr val="FFC000"/>
                </a:solidFill>
              </a:rPr>
              <a:t>Hematuria – identifies possible glomerulonephritis and possibly faster loss of GFR</a:t>
            </a:r>
          </a:p>
          <a:p>
            <a:r>
              <a:rPr lang="en-US" altLang="en-US" sz="2400" dirty="0">
                <a:solidFill>
                  <a:schemeClr val="bg1"/>
                </a:solidFill>
              </a:rPr>
              <a:t>Hematuria should be independent of infection.</a:t>
            </a:r>
          </a:p>
          <a:p>
            <a:r>
              <a:rPr lang="en-US" altLang="en-US" sz="2400" dirty="0">
                <a:solidFill>
                  <a:schemeClr val="bg1"/>
                </a:solidFill>
              </a:rPr>
              <a:t>Recurrent – so test more than once and perform C &amp; S.</a:t>
            </a:r>
          </a:p>
          <a:p>
            <a:r>
              <a:rPr lang="en-US" altLang="en-US" sz="2400" dirty="0">
                <a:solidFill>
                  <a:schemeClr val="bg1"/>
                </a:solidFill>
              </a:rPr>
              <a:t>Imaging – is this associated with stones or tumor? </a:t>
            </a:r>
          </a:p>
          <a:p>
            <a:r>
              <a:rPr lang="en-US" altLang="en-US" sz="2400" dirty="0">
                <a:solidFill>
                  <a:schemeClr val="bg1"/>
                </a:solidFill>
              </a:rPr>
              <a:t>CT w/contrast if GFR allows .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1EEC2F-F198-EACE-5DBF-C580098F425F}"/>
              </a:ext>
            </a:extLst>
          </p:cNvPr>
          <p:cNvSpPr>
            <a:spLocks noGrp="1"/>
          </p:cNvSpPr>
          <p:nvPr>
            <p:ph type="body" sz="quarter" idx="14"/>
          </p:nvPr>
        </p:nvSpPr>
        <p:spPr>
          <a:xfrm>
            <a:off x="876833" y="1631385"/>
            <a:ext cx="7587229" cy="4390625"/>
          </a:xfrm>
        </p:spPr>
        <p:txBody>
          <a:bodyPr/>
          <a:lstStyle/>
          <a:p>
            <a:pPr algn="l"/>
            <a:r>
              <a:rPr lang="en-US" sz="3200" b="0" i="1" dirty="0">
                <a:solidFill>
                  <a:schemeClr val="bg1"/>
                </a:solidFill>
                <a:latin typeface="+mn-lt"/>
              </a:rPr>
              <a:t>Goals of this talk:</a:t>
            </a:r>
          </a:p>
          <a:p>
            <a:pPr algn="l"/>
            <a:endParaRPr lang="en-US" sz="2400" b="0" dirty="0">
              <a:solidFill>
                <a:schemeClr val="bg1"/>
              </a:solidFill>
              <a:latin typeface="+mn-lt"/>
            </a:endParaRPr>
          </a:p>
          <a:p>
            <a:pPr algn="l"/>
            <a:r>
              <a:rPr lang="en-US" sz="2400" b="0" dirty="0">
                <a:latin typeface="+mn-lt"/>
              </a:rPr>
              <a:t>Teach providers how to evaluate CKD patients in their office, to start the diagnostic and treatment plan</a:t>
            </a:r>
          </a:p>
          <a:p>
            <a:pPr algn="l"/>
            <a:endParaRPr lang="en-US" sz="2400" b="0" dirty="0">
              <a:latin typeface="+mn-lt"/>
            </a:endParaRPr>
          </a:p>
          <a:p>
            <a:pPr algn="l"/>
            <a:r>
              <a:rPr lang="en-US" sz="2400" b="0" dirty="0">
                <a:latin typeface="+mn-lt"/>
              </a:rPr>
              <a:t>Teach strategies for treating all stages of CKD, especially CKD stage IIIA.</a:t>
            </a:r>
          </a:p>
          <a:p>
            <a:pPr algn="l"/>
            <a:endParaRPr lang="en-US" sz="2400" dirty="0"/>
          </a:p>
          <a:p>
            <a:endParaRPr lang="en-US" dirty="0"/>
          </a:p>
        </p:txBody>
      </p:sp>
    </p:spTree>
    <p:extLst>
      <p:ext uri="{BB962C8B-B14F-4D97-AF65-F5344CB8AC3E}">
        <p14:creationId xmlns:p14="http://schemas.microsoft.com/office/powerpoint/2010/main" val="1950238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A28080-54FB-4BCD-BBDE-37A6DFF32604}"/>
              </a:ext>
            </a:extLst>
          </p:cNvPr>
          <p:cNvSpPr>
            <a:spLocks noGrp="1" noChangeArrowheads="1"/>
          </p:cNvSpPr>
          <p:nvPr>
            <p:ph type="title"/>
          </p:nvPr>
        </p:nvSpPr>
        <p:spPr>
          <a:xfrm>
            <a:off x="313864" y="720068"/>
            <a:ext cx="8229600" cy="816865"/>
          </a:xfrm>
        </p:spPr>
        <p:txBody>
          <a:bodyPr>
            <a:normAutofit fontScale="90000"/>
          </a:bodyPr>
          <a:lstStyle/>
          <a:p>
            <a:pPr algn="ctr" eaLnBrk="1" hangingPunct="1"/>
            <a:br>
              <a:rPr lang="en-US" altLang="en-US" dirty="0"/>
            </a:br>
            <a:br>
              <a:rPr lang="en-US" altLang="en-US" dirty="0"/>
            </a:br>
            <a:endParaRPr lang="en-US" altLang="en-US" dirty="0"/>
          </a:p>
        </p:txBody>
      </p:sp>
      <p:sp>
        <p:nvSpPr>
          <p:cNvPr id="23555" name="Rectangle 3">
            <a:extLst>
              <a:ext uri="{FF2B5EF4-FFF2-40B4-BE49-F238E27FC236}">
                <a16:creationId xmlns:a16="http://schemas.microsoft.com/office/drawing/2014/main" id="{621AC168-8BCA-47FB-8D0A-0DA72EBD69F5}"/>
              </a:ext>
            </a:extLst>
          </p:cNvPr>
          <p:cNvSpPr>
            <a:spLocks noGrp="1" noChangeArrowheads="1"/>
          </p:cNvSpPr>
          <p:nvPr>
            <p:ph idx="1"/>
          </p:nvPr>
        </p:nvSpPr>
        <p:spPr>
          <a:xfrm>
            <a:off x="558333" y="937846"/>
            <a:ext cx="7848600" cy="5552050"/>
          </a:xfrm>
        </p:spPr>
        <p:txBody>
          <a:bodyPr>
            <a:normAutofit fontScale="62500" lnSpcReduction="20000"/>
          </a:bodyPr>
          <a:lstStyle/>
          <a:p>
            <a:pPr marL="0" indent="0" algn="ctr" eaLnBrk="1" hangingPunct="1">
              <a:buNone/>
            </a:pPr>
            <a:r>
              <a:rPr lang="en-US" altLang="en-US" sz="4000" dirty="0">
                <a:solidFill>
                  <a:srgbClr val="FFC000"/>
                </a:solidFill>
              </a:rPr>
              <a:t>Hematuria:</a:t>
            </a:r>
          </a:p>
          <a:p>
            <a:r>
              <a:rPr lang="en-US" altLang="en-US" sz="2900" dirty="0">
                <a:solidFill>
                  <a:schemeClr val="bg1"/>
                </a:solidFill>
              </a:rPr>
              <a:t>Urology referral:</a:t>
            </a:r>
          </a:p>
          <a:p>
            <a:pPr lvl="1"/>
            <a:r>
              <a:rPr lang="en-US" altLang="en-US" sz="2900" dirty="0">
                <a:solidFill>
                  <a:schemeClr val="bg1"/>
                </a:solidFill>
              </a:rPr>
              <a:t>Normal GFR</a:t>
            </a:r>
          </a:p>
          <a:p>
            <a:pPr lvl="1"/>
            <a:r>
              <a:rPr lang="en-US" altLang="en-US" sz="2900" dirty="0">
                <a:solidFill>
                  <a:schemeClr val="bg1"/>
                </a:solidFill>
              </a:rPr>
              <a:t>Gross hematuria</a:t>
            </a:r>
          </a:p>
          <a:p>
            <a:pPr lvl="1"/>
            <a:r>
              <a:rPr lang="en-US" altLang="en-US" sz="2900" dirty="0">
                <a:solidFill>
                  <a:schemeClr val="bg1"/>
                </a:solidFill>
              </a:rPr>
              <a:t>Microhematuria with normal GFR</a:t>
            </a:r>
          </a:p>
          <a:p>
            <a:pPr lvl="1"/>
            <a:r>
              <a:rPr lang="en-US" altLang="en-US" sz="2900" dirty="0">
                <a:solidFill>
                  <a:schemeClr val="bg1"/>
                </a:solidFill>
              </a:rPr>
              <a:t>Smoking </a:t>
            </a:r>
            <a:r>
              <a:rPr lang="en-US" altLang="en-US" sz="2900" dirty="0" err="1">
                <a:solidFill>
                  <a:schemeClr val="bg1"/>
                </a:solidFill>
              </a:rPr>
              <a:t>Hx</a:t>
            </a:r>
            <a:r>
              <a:rPr lang="en-US" altLang="en-US" sz="2900" dirty="0">
                <a:solidFill>
                  <a:schemeClr val="bg1"/>
                </a:solidFill>
              </a:rPr>
              <a:t>, occupational risk (factory dyes)</a:t>
            </a:r>
          </a:p>
          <a:p>
            <a:pPr lvl="1"/>
            <a:r>
              <a:rPr lang="en-US" altLang="en-US" sz="2900" dirty="0">
                <a:solidFill>
                  <a:schemeClr val="bg1"/>
                </a:solidFill>
              </a:rPr>
              <a:t> &gt; 40 years old </a:t>
            </a:r>
          </a:p>
          <a:p>
            <a:pPr lvl="1"/>
            <a:r>
              <a:rPr lang="en-US" altLang="en-US" sz="2900" dirty="0">
                <a:solidFill>
                  <a:schemeClr val="bg1"/>
                </a:solidFill>
              </a:rPr>
              <a:t>Previous radiation therapy to bladder</a:t>
            </a:r>
          </a:p>
          <a:p>
            <a:pPr lvl="1"/>
            <a:r>
              <a:rPr lang="en-US" altLang="en-US" sz="2900" dirty="0">
                <a:solidFill>
                  <a:schemeClr val="bg1"/>
                </a:solidFill>
              </a:rPr>
              <a:t>When Nephrology workup is normal</a:t>
            </a:r>
          </a:p>
          <a:p>
            <a:pPr lvl="1"/>
            <a:endParaRPr lang="en-US" altLang="en-US" sz="2900" dirty="0">
              <a:solidFill>
                <a:schemeClr val="bg1"/>
              </a:solidFill>
            </a:endParaRPr>
          </a:p>
          <a:p>
            <a:r>
              <a:rPr lang="en-US" altLang="en-US" sz="2900" dirty="0">
                <a:solidFill>
                  <a:schemeClr val="bg1"/>
                </a:solidFill>
              </a:rPr>
              <a:t>Nephrology referral:  </a:t>
            </a:r>
          </a:p>
          <a:p>
            <a:pPr lvl="1"/>
            <a:r>
              <a:rPr lang="en-US" altLang="en-US" sz="2900" dirty="0">
                <a:solidFill>
                  <a:schemeClr val="bg1"/>
                </a:solidFill>
              </a:rPr>
              <a:t>Low GFR especially declining GFR (check BMP every few weeks!)  </a:t>
            </a:r>
          </a:p>
          <a:p>
            <a:pPr lvl="1"/>
            <a:r>
              <a:rPr lang="en-US" altLang="en-US" sz="2900" dirty="0">
                <a:solidFill>
                  <a:schemeClr val="bg1"/>
                </a:solidFill>
              </a:rPr>
              <a:t>Microhematuria w/ proteinuria</a:t>
            </a:r>
          </a:p>
          <a:p>
            <a:pPr lvl="1"/>
            <a:r>
              <a:rPr lang="en-US" altLang="en-US" sz="2900" dirty="0">
                <a:solidFill>
                  <a:schemeClr val="bg1"/>
                </a:solidFill>
              </a:rPr>
              <a:t>Age &lt; 40</a:t>
            </a:r>
          </a:p>
          <a:p>
            <a:pPr lvl="1"/>
            <a:r>
              <a:rPr lang="en-US" altLang="en-US" sz="2900" dirty="0">
                <a:solidFill>
                  <a:schemeClr val="bg1"/>
                </a:solidFill>
              </a:rPr>
              <a:t>Associated w/URI within past few weeks (</a:t>
            </a:r>
            <a:r>
              <a:rPr lang="en-US" altLang="en-US" sz="2900" dirty="0" err="1">
                <a:solidFill>
                  <a:schemeClr val="bg1"/>
                </a:solidFill>
              </a:rPr>
              <a:t>IgAN</a:t>
            </a:r>
            <a:r>
              <a:rPr lang="en-US" altLang="en-US" sz="2900" dirty="0">
                <a:solidFill>
                  <a:schemeClr val="bg1"/>
                </a:solidFill>
              </a:rPr>
              <a:t>, post-</a:t>
            </a:r>
            <a:r>
              <a:rPr lang="en-US" altLang="en-US" sz="2900" dirty="0" err="1">
                <a:solidFill>
                  <a:schemeClr val="bg1"/>
                </a:solidFill>
              </a:rPr>
              <a:t>strept</a:t>
            </a:r>
            <a:r>
              <a:rPr lang="en-US" altLang="en-US" sz="2900" dirty="0">
                <a:solidFill>
                  <a:schemeClr val="bg1"/>
                </a:solidFill>
              </a:rPr>
              <a:t> GN),</a:t>
            </a:r>
          </a:p>
          <a:p>
            <a:pPr lvl="1"/>
            <a:r>
              <a:rPr lang="en-US" altLang="en-US" sz="2900" dirty="0">
                <a:solidFill>
                  <a:schemeClr val="bg1"/>
                </a:solidFill>
              </a:rPr>
              <a:t>When Urology workup is normal</a:t>
            </a:r>
          </a:p>
          <a:p>
            <a:pPr marL="0" indent="0">
              <a:buNone/>
            </a:pPr>
            <a:endParaRPr lang="en-US" altLang="en-US" sz="2900" dirty="0">
              <a:solidFill>
                <a:schemeClr val="bg1"/>
              </a:solidFill>
            </a:endParaRPr>
          </a:p>
          <a:p>
            <a:r>
              <a:rPr lang="en-US" altLang="en-US" sz="2900" dirty="0">
                <a:solidFill>
                  <a:schemeClr val="bg1"/>
                </a:solidFill>
              </a:rPr>
              <a:t>FYI:  Urine cytology for malignancy of limited value as screening.</a:t>
            </a:r>
          </a:p>
          <a:p>
            <a:pPr marL="0" indent="0" eaLnBrk="1" hangingPunct="1">
              <a:buNone/>
            </a:pPr>
            <a:r>
              <a:rPr lang="en-US" altLang="en-US" sz="2400" dirty="0">
                <a:solidFill>
                  <a:schemeClr val="bg1"/>
                </a:solidFill>
              </a:rPr>
              <a:t> </a:t>
            </a:r>
          </a:p>
        </p:txBody>
      </p:sp>
    </p:spTree>
    <p:extLst>
      <p:ext uri="{BB962C8B-B14F-4D97-AF65-F5344CB8AC3E}">
        <p14:creationId xmlns:p14="http://schemas.microsoft.com/office/powerpoint/2010/main" val="255406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A28080-54FB-4BCD-BBDE-37A6DFF32604}"/>
              </a:ext>
            </a:extLst>
          </p:cNvPr>
          <p:cNvSpPr>
            <a:spLocks noGrp="1" noChangeArrowheads="1"/>
          </p:cNvSpPr>
          <p:nvPr>
            <p:ph type="title"/>
          </p:nvPr>
        </p:nvSpPr>
        <p:spPr>
          <a:xfrm>
            <a:off x="412338" y="837299"/>
            <a:ext cx="8229600" cy="816865"/>
          </a:xfrm>
        </p:spPr>
        <p:txBody>
          <a:bodyPr>
            <a:normAutofit fontScale="90000"/>
          </a:bodyPr>
          <a:lstStyle/>
          <a:p>
            <a:pPr algn="ctr" eaLnBrk="1" hangingPunct="1"/>
            <a:br>
              <a:rPr lang="en-US" altLang="en-US" dirty="0"/>
            </a:br>
            <a:r>
              <a:rPr lang="en-US" altLang="en-US" sz="4000" dirty="0">
                <a:solidFill>
                  <a:srgbClr val="FFC000"/>
                </a:solidFill>
              </a:rPr>
              <a:t>Urinalysis</a:t>
            </a:r>
            <a:br>
              <a:rPr lang="en-US" altLang="en-US" dirty="0"/>
            </a:br>
            <a:endParaRPr lang="en-US" altLang="en-US" dirty="0"/>
          </a:p>
        </p:txBody>
      </p:sp>
      <p:sp>
        <p:nvSpPr>
          <p:cNvPr id="23555" name="Rectangle 3">
            <a:extLst>
              <a:ext uri="{FF2B5EF4-FFF2-40B4-BE49-F238E27FC236}">
                <a16:creationId xmlns:a16="http://schemas.microsoft.com/office/drawing/2014/main" id="{621AC168-8BCA-47FB-8D0A-0DA72EBD69F5}"/>
              </a:ext>
            </a:extLst>
          </p:cNvPr>
          <p:cNvSpPr>
            <a:spLocks noGrp="1" noChangeArrowheads="1"/>
          </p:cNvSpPr>
          <p:nvPr>
            <p:ph idx="1"/>
          </p:nvPr>
        </p:nvSpPr>
        <p:spPr>
          <a:xfrm>
            <a:off x="647700" y="1654164"/>
            <a:ext cx="7848600" cy="4820529"/>
          </a:xfrm>
        </p:spPr>
        <p:txBody>
          <a:bodyPr>
            <a:normAutofit/>
          </a:bodyPr>
          <a:lstStyle/>
          <a:p>
            <a:pPr marL="0" indent="0" algn="ctr" eaLnBrk="1" hangingPunct="1">
              <a:buNone/>
            </a:pPr>
            <a:r>
              <a:rPr lang="en-US" altLang="en-US" sz="2800" dirty="0">
                <a:solidFill>
                  <a:srgbClr val="FFC000"/>
                </a:solidFill>
              </a:rPr>
              <a:t>Proteinuria  (Albuminuria):</a:t>
            </a:r>
          </a:p>
          <a:p>
            <a:endParaRPr lang="en-US" altLang="en-US" sz="2400" dirty="0">
              <a:solidFill>
                <a:schemeClr val="bg1"/>
              </a:solidFill>
            </a:endParaRPr>
          </a:p>
          <a:p>
            <a:r>
              <a:rPr lang="en-US" altLang="en-US" sz="2400" dirty="0">
                <a:solidFill>
                  <a:schemeClr val="bg1"/>
                </a:solidFill>
              </a:rPr>
              <a:t>Anatomical barriers to blood albumin leak through the glomerulus</a:t>
            </a:r>
          </a:p>
          <a:p>
            <a:r>
              <a:rPr lang="en-US" altLang="en-US" sz="2400" dirty="0">
                <a:solidFill>
                  <a:schemeClr val="bg1"/>
                </a:solidFill>
              </a:rPr>
              <a:t>Albuminuria represents a breakdown of these barriers</a:t>
            </a:r>
          </a:p>
          <a:p>
            <a:r>
              <a:rPr lang="en-US" altLang="en-US" sz="2400" dirty="0">
                <a:solidFill>
                  <a:schemeClr val="bg1"/>
                </a:solidFill>
              </a:rPr>
              <a:t>Indicates glomerular disease</a:t>
            </a:r>
          </a:p>
          <a:p>
            <a:r>
              <a:rPr lang="en-US" altLang="en-US" sz="2400" dirty="0">
                <a:solidFill>
                  <a:schemeClr val="bg1"/>
                </a:solidFill>
              </a:rPr>
              <a:t>Protein leak causes inflammation of tubules and support structures leading to kidney failure !   (</a:t>
            </a:r>
            <a:r>
              <a:rPr lang="en-US" altLang="en-US" sz="2000" u="sng" dirty="0">
                <a:solidFill>
                  <a:schemeClr val="bg1"/>
                </a:solidFill>
              </a:rPr>
              <a:t>The more albuminuria, the faster the kidney decline.)</a:t>
            </a:r>
          </a:p>
          <a:p>
            <a:pPr marL="0" indent="0" eaLnBrk="1" hangingPunct="1">
              <a:buNone/>
            </a:pPr>
            <a:r>
              <a:rPr lang="en-US" altLang="en-US" sz="2400" dirty="0">
                <a:solidFill>
                  <a:schemeClr val="bg1"/>
                </a:solidFill>
              </a:rPr>
              <a:t> </a:t>
            </a:r>
          </a:p>
        </p:txBody>
      </p:sp>
    </p:spTree>
    <p:extLst>
      <p:ext uri="{BB962C8B-B14F-4D97-AF65-F5344CB8AC3E}">
        <p14:creationId xmlns:p14="http://schemas.microsoft.com/office/powerpoint/2010/main" val="17546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 name="Shape 115"/>
          <p:cNvSpPr/>
          <p:nvPr/>
        </p:nvSpPr>
        <p:spPr>
          <a:xfrm>
            <a:off x="-771" y="4668011"/>
            <a:ext cx="163350" cy="3200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defTabSz="457200">
              <a:defRPr sz="1400">
                <a:solidFill>
                  <a:srgbClr val="323333"/>
                </a:solidFill>
                <a:latin typeface="Times Roman"/>
                <a:ea typeface="Times Roman"/>
                <a:cs typeface="Times Roman"/>
                <a:sym typeface="Times Roman"/>
              </a:defRPr>
            </a:lvl1pPr>
          </a:lstStyle>
          <a:p>
            <a:pPr lvl="0">
              <a:defRPr sz="1800">
                <a:solidFill>
                  <a:srgbClr val="000000"/>
                </a:solidFill>
              </a:defRPr>
            </a:pPr>
            <a:r>
              <a:rPr sz="1400">
                <a:solidFill>
                  <a:srgbClr val="323333"/>
                </a:solidFill>
              </a:rPr>
              <a:t>I</a:t>
            </a:r>
          </a:p>
        </p:txBody>
      </p:sp>
      <p:pic>
        <p:nvPicPr>
          <p:cNvPr id="11" name="Picture 10">
            <a:extLst>
              <a:ext uri="{FF2B5EF4-FFF2-40B4-BE49-F238E27FC236}">
                <a16:creationId xmlns:a16="http://schemas.microsoft.com/office/drawing/2014/main" id="{CCEE2CE5-21EC-41B0-887B-46B78C433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79" y="764497"/>
            <a:ext cx="7306517" cy="5695315"/>
          </a:xfrm>
          <a:prstGeom prst="rect">
            <a:avLst/>
          </a:prstGeom>
        </p:spPr>
      </p:pic>
      <p:pic>
        <p:nvPicPr>
          <p:cNvPr id="4" name="Picture 3">
            <a:extLst>
              <a:ext uri="{FF2B5EF4-FFF2-40B4-BE49-F238E27FC236}">
                <a16:creationId xmlns:a16="http://schemas.microsoft.com/office/drawing/2014/main" id="{38415BD1-2CBE-45A6-8C69-523B1E521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063" y="61912"/>
            <a:ext cx="2592358" cy="2462213"/>
          </a:xfrm>
          <a:prstGeom prst="rect">
            <a:avLst/>
          </a:prstGeom>
          <a:ln>
            <a:solidFill>
              <a:schemeClr val="accent1"/>
            </a:solidFill>
          </a:ln>
        </p:spPr>
      </p:pic>
      <p:sp>
        <p:nvSpPr>
          <p:cNvPr id="7" name="Arrow: Up 6">
            <a:extLst>
              <a:ext uri="{FF2B5EF4-FFF2-40B4-BE49-F238E27FC236}">
                <a16:creationId xmlns:a16="http://schemas.microsoft.com/office/drawing/2014/main" id="{BF133D3A-94F3-40CE-9E8F-B1DA43958F52}"/>
              </a:ext>
            </a:extLst>
          </p:cNvPr>
          <p:cNvSpPr/>
          <p:nvPr/>
        </p:nvSpPr>
        <p:spPr>
          <a:xfrm rot="2467752">
            <a:off x="6171655" y="2235559"/>
            <a:ext cx="523875" cy="485775"/>
          </a:xfrm>
          <a:prstGeom prst="upArrow">
            <a:avLst/>
          </a:prstGeom>
          <a:solidFill>
            <a:srgbClr val="FF0000"/>
          </a:solid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TextBox 7">
            <a:extLst>
              <a:ext uri="{FF2B5EF4-FFF2-40B4-BE49-F238E27FC236}">
                <a16:creationId xmlns:a16="http://schemas.microsoft.com/office/drawing/2014/main" id="{2400A302-4ADD-4998-9DBB-C2181138EA19}"/>
              </a:ext>
            </a:extLst>
          </p:cNvPr>
          <p:cNvSpPr txBox="1"/>
          <p:nvPr/>
        </p:nvSpPr>
        <p:spPr>
          <a:xfrm>
            <a:off x="214313" y="329062"/>
            <a:ext cx="6010275" cy="523218"/>
          </a:xfrm>
          <a:prstGeom prst="rect">
            <a:avLst/>
          </a:prstGeom>
          <a:no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alibri"/>
                <a:ea typeface="Calibri"/>
                <a:cs typeface="Calibri"/>
                <a:sym typeface="Calibri"/>
              </a:rPr>
              <a:t>Cross section of a glomerular capillary</a:t>
            </a:r>
          </a:p>
        </p:txBody>
      </p:sp>
      <p:sp>
        <p:nvSpPr>
          <p:cNvPr id="13" name="Flowchart: Off-page Connector 12">
            <a:extLst>
              <a:ext uri="{FF2B5EF4-FFF2-40B4-BE49-F238E27FC236}">
                <a16:creationId xmlns:a16="http://schemas.microsoft.com/office/drawing/2014/main" id="{92A72BA5-16CA-4FC0-B689-992F00103B69}"/>
              </a:ext>
            </a:extLst>
          </p:cNvPr>
          <p:cNvSpPr/>
          <p:nvPr/>
        </p:nvSpPr>
        <p:spPr>
          <a:xfrm>
            <a:off x="6651019" y="3248601"/>
            <a:ext cx="404038" cy="343969"/>
          </a:xfrm>
          <a:prstGeom prst="flowChartOffpageConnector">
            <a:avLst/>
          </a:prstGeom>
          <a:solidFill>
            <a:srgbClr val="92D050"/>
          </a:solidFill>
          <a:ln w="25400" cap="flat">
            <a:solidFill>
              <a:srgbClr val="92D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MR</a:t>
            </a:r>
          </a:p>
        </p:txBody>
      </p:sp>
      <p:sp>
        <p:nvSpPr>
          <p:cNvPr id="6" name="TextBox 5">
            <a:extLst>
              <a:ext uri="{FF2B5EF4-FFF2-40B4-BE49-F238E27FC236}">
                <a16:creationId xmlns:a16="http://schemas.microsoft.com/office/drawing/2014/main" id="{52993FDA-7A5F-43EC-A6DB-94678C4A6798}"/>
              </a:ext>
            </a:extLst>
          </p:cNvPr>
          <p:cNvSpPr txBox="1"/>
          <p:nvPr/>
        </p:nvSpPr>
        <p:spPr>
          <a:xfrm>
            <a:off x="7249551" y="3247419"/>
            <a:ext cx="1823835" cy="5439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Calibri"/>
                <a:ea typeface="Calibri"/>
                <a:cs typeface="Calibri"/>
                <a:sym typeface="Calibri"/>
              </a:rPr>
              <a:t>MR = mineralocorticoid receptor</a:t>
            </a:r>
          </a:p>
        </p:txBody>
      </p:sp>
      <p:sp>
        <p:nvSpPr>
          <p:cNvPr id="3" name="Flowchart: Off-page Connector 2">
            <a:extLst>
              <a:ext uri="{FF2B5EF4-FFF2-40B4-BE49-F238E27FC236}">
                <a16:creationId xmlns:a16="http://schemas.microsoft.com/office/drawing/2014/main" id="{A48E96AD-FD23-1F67-4D99-7C9DB9352D04}"/>
              </a:ext>
            </a:extLst>
          </p:cNvPr>
          <p:cNvSpPr/>
          <p:nvPr/>
        </p:nvSpPr>
        <p:spPr>
          <a:xfrm>
            <a:off x="5560772" y="3133715"/>
            <a:ext cx="404038" cy="343969"/>
          </a:xfrm>
          <a:prstGeom prst="flowChartOffpageConnector">
            <a:avLst/>
          </a:prstGeom>
          <a:solidFill>
            <a:srgbClr val="92D050"/>
          </a:solidFill>
          <a:ln w="25400" cap="flat">
            <a:solidFill>
              <a:srgbClr val="92D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MR</a:t>
            </a:r>
          </a:p>
        </p:txBody>
      </p:sp>
      <p:sp>
        <p:nvSpPr>
          <p:cNvPr id="9" name="Flowchart: Off-page Connector 8">
            <a:extLst>
              <a:ext uri="{FF2B5EF4-FFF2-40B4-BE49-F238E27FC236}">
                <a16:creationId xmlns:a16="http://schemas.microsoft.com/office/drawing/2014/main" id="{DD84D6C0-9004-34BD-843B-BB5775D0D3F0}"/>
              </a:ext>
            </a:extLst>
          </p:cNvPr>
          <p:cNvSpPr/>
          <p:nvPr/>
        </p:nvSpPr>
        <p:spPr>
          <a:xfrm>
            <a:off x="4672544" y="3268186"/>
            <a:ext cx="404038" cy="343969"/>
          </a:xfrm>
          <a:prstGeom prst="flowChartOffpageConnector">
            <a:avLst/>
          </a:prstGeom>
          <a:solidFill>
            <a:srgbClr val="92D050"/>
          </a:solidFill>
          <a:ln w="25400" cap="flat">
            <a:solidFill>
              <a:srgbClr val="92D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MR</a:t>
            </a:r>
          </a:p>
        </p:txBody>
      </p:sp>
      <p:sp>
        <p:nvSpPr>
          <p:cNvPr id="15" name="Flowchart: Off-page Connector 14">
            <a:extLst>
              <a:ext uri="{FF2B5EF4-FFF2-40B4-BE49-F238E27FC236}">
                <a16:creationId xmlns:a16="http://schemas.microsoft.com/office/drawing/2014/main" id="{3BF8FD80-00BD-A5AB-DFDF-CC615FA2FBEA}"/>
              </a:ext>
            </a:extLst>
          </p:cNvPr>
          <p:cNvSpPr/>
          <p:nvPr/>
        </p:nvSpPr>
        <p:spPr>
          <a:xfrm>
            <a:off x="3683307" y="2924217"/>
            <a:ext cx="404038" cy="343969"/>
          </a:xfrm>
          <a:prstGeom prst="flowChartOffpageConnector">
            <a:avLst/>
          </a:prstGeom>
          <a:solidFill>
            <a:srgbClr val="92D050"/>
          </a:solidFill>
          <a:ln w="25400" cap="flat">
            <a:solidFill>
              <a:srgbClr val="92D05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alibri"/>
                <a:ea typeface="Calibri"/>
                <a:cs typeface="Calibri"/>
                <a:sym typeface="Calibri"/>
              </a:rPr>
              <a:t>MR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3" grpId="0" animBg="1"/>
      <p:bldP spid="9"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A28080-54FB-4BCD-BBDE-37A6DFF32604}"/>
              </a:ext>
            </a:extLst>
          </p:cNvPr>
          <p:cNvSpPr>
            <a:spLocks noGrp="1" noChangeArrowheads="1"/>
          </p:cNvSpPr>
          <p:nvPr>
            <p:ph type="title"/>
          </p:nvPr>
        </p:nvSpPr>
        <p:spPr>
          <a:xfrm>
            <a:off x="365444" y="832610"/>
            <a:ext cx="8229600" cy="816865"/>
          </a:xfrm>
        </p:spPr>
        <p:txBody>
          <a:bodyPr>
            <a:normAutofit fontScale="90000"/>
          </a:bodyPr>
          <a:lstStyle/>
          <a:p>
            <a:pPr algn="ctr" eaLnBrk="1" hangingPunct="1"/>
            <a:br>
              <a:rPr lang="en-US" altLang="en-US" dirty="0"/>
            </a:br>
            <a:r>
              <a:rPr lang="en-US" altLang="en-US" sz="4000" dirty="0">
                <a:solidFill>
                  <a:srgbClr val="FFC000"/>
                </a:solidFill>
              </a:rPr>
              <a:t>Urinalysis</a:t>
            </a:r>
            <a:br>
              <a:rPr lang="en-US" altLang="en-US" dirty="0"/>
            </a:br>
            <a:endParaRPr lang="en-US" altLang="en-US" dirty="0"/>
          </a:p>
        </p:txBody>
      </p:sp>
      <p:sp>
        <p:nvSpPr>
          <p:cNvPr id="23555" name="Rectangle 3">
            <a:extLst>
              <a:ext uri="{FF2B5EF4-FFF2-40B4-BE49-F238E27FC236}">
                <a16:creationId xmlns:a16="http://schemas.microsoft.com/office/drawing/2014/main" id="{621AC168-8BCA-47FB-8D0A-0DA72EBD69F5}"/>
              </a:ext>
            </a:extLst>
          </p:cNvPr>
          <p:cNvSpPr>
            <a:spLocks noGrp="1" noChangeArrowheads="1"/>
          </p:cNvSpPr>
          <p:nvPr>
            <p:ph idx="1"/>
          </p:nvPr>
        </p:nvSpPr>
        <p:spPr>
          <a:xfrm>
            <a:off x="647700" y="1726519"/>
            <a:ext cx="7848600" cy="4524225"/>
          </a:xfrm>
        </p:spPr>
        <p:txBody>
          <a:bodyPr>
            <a:normAutofit lnSpcReduction="10000"/>
          </a:bodyPr>
          <a:lstStyle/>
          <a:p>
            <a:pPr marL="0" indent="0" algn="ctr" eaLnBrk="1" hangingPunct="1">
              <a:buNone/>
            </a:pPr>
            <a:r>
              <a:rPr lang="en-US" altLang="en-US" sz="2800" dirty="0">
                <a:solidFill>
                  <a:srgbClr val="FFC000"/>
                </a:solidFill>
              </a:rPr>
              <a:t>Albuminuria:</a:t>
            </a:r>
          </a:p>
          <a:p>
            <a:pPr eaLnBrk="1" hangingPunct="1"/>
            <a:r>
              <a:rPr lang="en-US" altLang="en-US" sz="2200" dirty="0">
                <a:solidFill>
                  <a:schemeClr val="bg1"/>
                </a:solidFill>
              </a:rPr>
              <a:t>UA dipstick most sensitive to albumin, least sensitive to LMW proteins.</a:t>
            </a:r>
          </a:p>
          <a:p>
            <a:r>
              <a:rPr lang="en-US" altLang="en-US" sz="2200" u="sng" dirty="0">
                <a:solidFill>
                  <a:schemeClr val="bg1"/>
                </a:solidFill>
              </a:rPr>
              <a:t>Sensitivity to albumin excretion ~ 20 mg/dL (~ 300 mg/day)</a:t>
            </a:r>
            <a:r>
              <a:rPr lang="en-US" altLang="en-US" sz="2200" dirty="0">
                <a:solidFill>
                  <a:schemeClr val="bg1"/>
                </a:solidFill>
              </a:rPr>
              <a:t>.</a:t>
            </a:r>
          </a:p>
          <a:p>
            <a:pPr eaLnBrk="1" hangingPunct="1"/>
            <a:r>
              <a:rPr lang="en-US" sz="2200" dirty="0">
                <a:solidFill>
                  <a:schemeClr val="bg1"/>
                </a:solidFill>
              </a:rPr>
              <a:t>UA is not standardized for how diluted or concentrated urine sample is (other than S.G).</a:t>
            </a:r>
          </a:p>
          <a:p>
            <a:pPr eaLnBrk="1" hangingPunct="1"/>
            <a:r>
              <a:rPr lang="en-US" altLang="en-US" sz="2200" dirty="0">
                <a:solidFill>
                  <a:schemeClr val="bg1"/>
                </a:solidFill>
              </a:rPr>
              <a:t>False positive – </a:t>
            </a:r>
          </a:p>
          <a:p>
            <a:pPr lvl="1"/>
            <a:r>
              <a:rPr lang="en-US" altLang="en-US" sz="2200" dirty="0">
                <a:solidFill>
                  <a:schemeClr val="bg1"/>
                </a:solidFill>
              </a:rPr>
              <a:t>Concentrated urines.  If low grade proteinuria and SG &gt; 1.020 repeat after hydration</a:t>
            </a:r>
          </a:p>
          <a:p>
            <a:pPr lvl="1"/>
            <a:r>
              <a:rPr lang="en-US" altLang="en-US" sz="2200" dirty="0">
                <a:solidFill>
                  <a:schemeClr val="bg1"/>
                </a:solidFill>
              </a:rPr>
              <a:t>radiocontrast dye</a:t>
            </a:r>
          </a:p>
          <a:p>
            <a:pPr lvl="1"/>
            <a:r>
              <a:rPr lang="en-US" altLang="en-US" sz="2200" dirty="0" err="1">
                <a:solidFill>
                  <a:schemeClr val="bg1"/>
                </a:solidFill>
              </a:rPr>
              <a:t>pyridium</a:t>
            </a:r>
            <a:endParaRPr lang="en-US" altLang="en-US" sz="2200" dirty="0">
              <a:solidFill>
                <a:schemeClr val="bg1"/>
              </a:solidFill>
            </a:endParaRPr>
          </a:p>
          <a:p>
            <a:pPr lvl="1"/>
            <a:r>
              <a:rPr lang="en-US" altLang="en-US" sz="2200" dirty="0">
                <a:solidFill>
                  <a:schemeClr val="bg1"/>
                </a:solidFill>
              </a:rPr>
              <a:t>pH &gt; 8.0.</a:t>
            </a:r>
          </a:p>
        </p:txBody>
      </p:sp>
    </p:spTree>
    <p:extLst>
      <p:ext uri="{BB962C8B-B14F-4D97-AF65-F5344CB8AC3E}">
        <p14:creationId xmlns:p14="http://schemas.microsoft.com/office/powerpoint/2010/main" val="100708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9698" name="Rectangle 1026">
            <a:extLst>
              <a:ext uri="{FF2B5EF4-FFF2-40B4-BE49-F238E27FC236}">
                <a16:creationId xmlns:a16="http://schemas.microsoft.com/office/drawing/2014/main" id="{C9CF34B2-7639-4F9B-89BA-447F037F42DA}"/>
              </a:ext>
            </a:extLst>
          </p:cNvPr>
          <p:cNvSpPr>
            <a:spLocks noGrp="1" noChangeArrowheads="1"/>
          </p:cNvSpPr>
          <p:nvPr>
            <p:ph type="title"/>
          </p:nvPr>
        </p:nvSpPr>
        <p:spPr>
          <a:xfrm>
            <a:off x="615773" y="356252"/>
            <a:ext cx="7912452" cy="1608536"/>
          </a:xfrm>
        </p:spPr>
        <p:txBody>
          <a:bodyPr>
            <a:normAutofit fontScale="90000"/>
          </a:bodyPr>
          <a:lstStyle/>
          <a:p>
            <a:pPr eaLnBrk="1" hangingPunct="1"/>
            <a:r>
              <a:rPr lang="en-US" altLang="en-US" sz="3600" dirty="0">
                <a:solidFill>
                  <a:srgbClr val="FFC000"/>
                </a:solidFill>
              </a:rPr>
              <a:t>Standardizing proteinuria by urine creatinine </a:t>
            </a:r>
            <a:br>
              <a:rPr lang="en-US" altLang="en-US" sz="3200" dirty="0"/>
            </a:br>
            <a:br>
              <a:rPr lang="en-US" altLang="en-US" sz="3200" dirty="0"/>
            </a:br>
            <a:endParaRPr lang="en-US" altLang="en-US" i="1" dirty="0"/>
          </a:p>
        </p:txBody>
      </p:sp>
      <p:pic>
        <p:nvPicPr>
          <p:cNvPr id="29699" name="Picture 1027" descr="Copy of my protein creatinine ratio">
            <a:extLst>
              <a:ext uri="{FF2B5EF4-FFF2-40B4-BE49-F238E27FC236}">
                <a16:creationId xmlns:a16="http://schemas.microsoft.com/office/drawing/2014/main" id="{08A5FC91-8A23-4C6E-B1BC-B5A48D502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924" y="1273629"/>
            <a:ext cx="4815668" cy="3244980"/>
          </a:xfrm>
          <a:prstGeom prst="rect">
            <a:avLst/>
          </a:prstGeom>
          <a:noFill/>
          <a:ln>
            <a:noFill/>
          </a:ln>
        </p:spPr>
      </p:pic>
      <p:sp>
        <p:nvSpPr>
          <p:cNvPr id="29700" name="Text Box 1028">
            <a:extLst>
              <a:ext uri="{FF2B5EF4-FFF2-40B4-BE49-F238E27FC236}">
                <a16:creationId xmlns:a16="http://schemas.microsoft.com/office/drawing/2014/main" id="{26B0A751-CF41-4146-9769-308C284FBB83}"/>
              </a:ext>
            </a:extLst>
          </p:cNvPr>
          <p:cNvSpPr txBox="1">
            <a:spLocks noChangeArrowheads="1"/>
          </p:cNvSpPr>
          <p:nvPr/>
        </p:nvSpPr>
        <p:spPr bwMode="auto">
          <a:xfrm>
            <a:off x="3515458" y="4186047"/>
            <a:ext cx="5562600"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sz="1778" dirty="0"/>
              <a:t>Proteinuria, g/day/1.73 m</a:t>
            </a:r>
            <a:r>
              <a:rPr lang="en-US" altLang="en-US" sz="1778" baseline="30000" dirty="0"/>
              <a:t>2</a:t>
            </a:r>
            <a:endParaRPr lang="en-US" altLang="en-US" sz="1778" dirty="0"/>
          </a:p>
        </p:txBody>
      </p:sp>
      <p:sp>
        <p:nvSpPr>
          <p:cNvPr id="29701" name="Rectangle 1029">
            <a:extLst>
              <a:ext uri="{FF2B5EF4-FFF2-40B4-BE49-F238E27FC236}">
                <a16:creationId xmlns:a16="http://schemas.microsoft.com/office/drawing/2014/main" id="{C0076CB3-3B61-47CA-A744-9411D55D7924}"/>
              </a:ext>
            </a:extLst>
          </p:cNvPr>
          <p:cNvSpPr>
            <a:spLocks noChangeArrowheads="1"/>
          </p:cNvSpPr>
          <p:nvPr/>
        </p:nvSpPr>
        <p:spPr bwMode="auto">
          <a:xfrm rot="16200000">
            <a:off x="3221992" y="2533187"/>
            <a:ext cx="1683474"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spcBef>
                <a:spcPct val="50000"/>
              </a:spcBef>
            </a:pPr>
            <a:r>
              <a:rPr lang="en-US" altLang="en-US" sz="1778" dirty="0"/>
              <a:t>Urine P/C ratio</a:t>
            </a:r>
          </a:p>
        </p:txBody>
      </p:sp>
      <p:sp>
        <p:nvSpPr>
          <p:cNvPr id="29702" name="Text Box 1030">
            <a:extLst>
              <a:ext uri="{FF2B5EF4-FFF2-40B4-BE49-F238E27FC236}">
                <a16:creationId xmlns:a16="http://schemas.microsoft.com/office/drawing/2014/main" id="{4E9B935E-6702-4414-A569-C40A599E1DAF}"/>
              </a:ext>
            </a:extLst>
          </p:cNvPr>
          <p:cNvSpPr txBox="1">
            <a:spLocks noChangeArrowheads="1"/>
          </p:cNvSpPr>
          <p:nvPr/>
        </p:nvSpPr>
        <p:spPr bwMode="auto">
          <a:xfrm>
            <a:off x="4027010" y="4518609"/>
            <a:ext cx="4917374"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400" dirty="0">
                <a:solidFill>
                  <a:schemeClr val="bg1">
                    <a:lumMod val="95000"/>
                  </a:schemeClr>
                </a:solidFill>
              </a:rPr>
              <a:t>Adapted from Ginsberg </a:t>
            </a:r>
            <a:r>
              <a:rPr lang="en-US" altLang="en-US" sz="1400" i="1" dirty="0">
                <a:solidFill>
                  <a:schemeClr val="bg1">
                    <a:lumMod val="95000"/>
                  </a:schemeClr>
                </a:solidFill>
              </a:rPr>
              <a:t>et al</a:t>
            </a:r>
            <a:r>
              <a:rPr lang="en-US" altLang="en-US" sz="1400" dirty="0">
                <a:solidFill>
                  <a:schemeClr val="bg1">
                    <a:lumMod val="95000"/>
                  </a:schemeClr>
                </a:solidFill>
              </a:rPr>
              <a:t>., NEJM, 309:1543 1983</a:t>
            </a:r>
            <a:r>
              <a:rPr lang="en-US" altLang="en-US" sz="1778" dirty="0">
                <a:solidFill>
                  <a:schemeClr val="bg1">
                    <a:lumMod val="95000"/>
                  </a:schemeClr>
                </a:solidFill>
              </a:rPr>
              <a:t>.</a:t>
            </a:r>
          </a:p>
        </p:txBody>
      </p:sp>
      <p:sp>
        <p:nvSpPr>
          <p:cNvPr id="3" name="TextBox 2">
            <a:extLst>
              <a:ext uri="{FF2B5EF4-FFF2-40B4-BE49-F238E27FC236}">
                <a16:creationId xmlns:a16="http://schemas.microsoft.com/office/drawing/2014/main" id="{DA611001-A6B6-45AE-9173-6146439630FF}"/>
              </a:ext>
            </a:extLst>
          </p:cNvPr>
          <p:cNvSpPr txBox="1"/>
          <p:nvPr/>
        </p:nvSpPr>
        <p:spPr>
          <a:xfrm>
            <a:off x="312360" y="1874416"/>
            <a:ext cx="3312626" cy="27699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en-US" sz="2400" i="1" dirty="0">
                <a:solidFill>
                  <a:schemeClr val="bg1">
                    <a:lumMod val="95000"/>
                  </a:schemeClr>
                </a:solidFill>
              </a:rPr>
              <a:t>Creatinine excretion is </a:t>
            </a:r>
          </a:p>
          <a:p>
            <a:pPr marL="0" marR="0" indent="0" algn="l" defTabSz="914400" rtl="0" fontAlgn="auto" latinLnBrk="1" hangingPunct="0">
              <a:lnSpc>
                <a:spcPct val="100000"/>
              </a:lnSpc>
              <a:spcBef>
                <a:spcPts val="0"/>
              </a:spcBef>
              <a:spcAft>
                <a:spcPts val="0"/>
              </a:spcAft>
              <a:buClrTx/>
              <a:buSzTx/>
              <a:buFontTx/>
              <a:buNone/>
              <a:tabLst/>
            </a:pPr>
            <a:r>
              <a:rPr lang="en-US" altLang="en-US" sz="2400" i="1" dirty="0">
                <a:solidFill>
                  <a:schemeClr val="bg1">
                    <a:lumMod val="95000"/>
                  </a:schemeClr>
                </a:solidFill>
              </a:rPr>
              <a:t>constant</a:t>
            </a:r>
            <a:r>
              <a:rPr lang="en-US" altLang="en-US" sz="2400" i="1" dirty="0">
                <a:solidFill>
                  <a:srgbClr val="FFFF00"/>
                </a:solidFill>
              </a:rPr>
              <a:t>. </a:t>
            </a:r>
          </a:p>
          <a:p>
            <a:pPr marL="0" marR="0" indent="0" algn="l" defTabSz="914400" rtl="0" fontAlgn="auto" latinLnBrk="1" hangingPunct="0">
              <a:lnSpc>
                <a:spcPct val="100000"/>
              </a:lnSpc>
              <a:spcBef>
                <a:spcPts val="0"/>
              </a:spcBef>
              <a:spcAft>
                <a:spcPts val="0"/>
              </a:spcAft>
              <a:buClrTx/>
              <a:buSzTx/>
              <a:buFontTx/>
              <a:buNone/>
              <a:tabLst/>
            </a:pPr>
            <a:endParaRPr lang="en-US" altLang="en-US" i="1" dirty="0">
              <a:solidFill>
                <a:schemeClr val="tx1"/>
              </a:solidFill>
            </a:endParaRPr>
          </a:p>
          <a:p>
            <a:pPr marL="0" marR="0" indent="0" algn="l" defTabSz="914400" rtl="0" fontAlgn="auto" latinLnBrk="1" hangingPunct="0">
              <a:lnSpc>
                <a:spcPct val="100000"/>
              </a:lnSpc>
              <a:spcBef>
                <a:spcPts val="0"/>
              </a:spcBef>
              <a:spcAft>
                <a:spcPts val="0"/>
              </a:spcAft>
              <a:buClrTx/>
              <a:buSzTx/>
              <a:buFontTx/>
              <a:buNone/>
              <a:tabLst/>
            </a:pPr>
            <a:r>
              <a:rPr lang="en-US" altLang="en-US" i="1" dirty="0">
                <a:solidFill>
                  <a:schemeClr val="bg1">
                    <a:lumMod val="95000"/>
                  </a:schemeClr>
                </a:solidFill>
              </a:rPr>
              <a:t>If urine creatinine  excretion is       ~ 1000 mg /day:</a:t>
            </a:r>
          </a:p>
          <a:p>
            <a:pPr marL="0" marR="0" indent="0" algn="l" defTabSz="914400" rtl="0" fontAlgn="auto" latinLnBrk="1" hangingPunct="0">
              <a:lnSpc>
                <a:spcPct val="100000"/>
              </a:lnSpc>
              <a:spcBef>
                <a:spcPts val="0"/>
              </a:spcBef>
              <a:spcAft>
                <a:spcPts val="0"/>
              </a:spcAft>
              <a:buClrTx/>
              <a:buSzTx/>
              <a:buFontTx/>
              <a:buNone/>
              <a:tabLst/>
            </a:pPr>
            <a:r>
              <a:rPr lang="en-US" altLang="en-US" i="1" dirty="0">
                <a:solidFill>
                  <a:schemeClr val="bg1">
                    <a:lumMod val="95000"/>
                  </a:schemeClr>
                </a:solidFill>
              </a:rPr>
              <a:t>Urine Protein: Cr Ratio (UPCR) or  Urine Albumin: Cr  Ratio (UACR)    corresponds to  daily proteinuria</a:t>
            </a: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TextBox 3">
            <a:extLst>
              <a:ext uri="{FF2B5EF4-FFF2-40B4-BE49-F238E27FC236}">
                <a16:creationId xmlns:a16="http://schemas.microsoft.com/office/drawing/2014/main" id="{E3CDD323-76BE-4108-9871-321FB843CCD6}"/>
              </a:ext>
            </a:extLst>
          </p:cNvPr>
          <p:cNvSpPr txBox="1"/>
          <p:nvPr/>
        </p:nvSpPr>
        <p:spPr>
          <a:xfrm>
            <a:off x="548120" y="5179647"/>
            <a:ext cx="8047759" cy="1200327"/>
          </a:xfrm>
          <a:prstGeom prst="rect">
            <a:avLst/>
          </a:prstGeom>
          <a:noFill/>
          <a:ln w="12700" cap="flat">
            <a:solidFill>
              <a:srgbClr val="FFC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i="1" dirty="0">
                <a:solidFill>
                  <a:srgbClr val="FFC000"/>
                </a:solidFill>
              </a:rPr>
              <a:t>(For ex, a  UPCR of 1.0 = 1 gram / day, 4.5 = 4.5 grams / day, 0.600 =   600 mg / day)</a:t>
            </a:r>
          </a:p>
          <a:p>
            <a:pPr marL="0" marR="0" indent="0" algn="l" defTabSz="914400" rtl="0" fontAlgn="auto" latinLnBrk="1" hangingPunct="0">
              <a:lnSpc>
                <a:spcPct val="100000"/>
              </a:lnSpc>
              <a:spcBef>
                <a:spcPts val="0"/>
              </a:spcBef>
              <a:spcAft>
                <a:spcPts val="0"/>
              </a:spcAft>
              <a:buClrTx/>
              <a:buSzTx/>
              <a:buFontTx/>
              <a:buNone/>
              <a:tabLst/>
            </a:pPr>
            <a:endParaRPr lang="en-US" i="1" dirty="0">
              <a:solidFill>
                <a:srgbClr val="FFC000"/>
              </a:solidFill>
            </a:endParaRPr>
          </a:p>
          <a:p>
            <a:pPr marL="0" marR="0" indent="0" algn="ctr" defTabSz="914400" rtl="0" fontAlgn="auto" latinLnBrk="1" hangingPunct="0">
              <a:lnSpc>
                <a:spcPct val="100000"/>
              </a:lnSpc>
              <a:spcBef>
                <a:spcPts val="0"/>
              </a:spcBef>
              <a:spcAft>
                <a:spcPts val="0"/>
              </a:spcAft>
              <a:buClrTx/>
              <a:buSzTx/>
              <a:buFontTx/>
              <a:buNone/>
              <a:tabLst/>
            </a:pPr>
            <a:r>
              <a:rPr lang="en-US" b="1" i="1" dirty="0">
                <a:solidFill>
                  <a:srgbClr val="FFC000"/>
                </a:solidFill>
              </a:rPr>
              <a:t>For patients of large or small body habitus, a 24-hour urine will determine daily </a:t>
            </a:r>
          </a:p>
          <a:p>
            <a:pPr marL="0" marR="0" indent="0" algn="ctr" defTabSz="914400" rtl="0" fontAlgn="auto" latinLnBrk="1" hangingPunct="0">
              <a:lnSpc>
                <a:spcPct val="100000"/>
              </a:lnSpc>
              <a:spcBef>
                <a:spcPts val="0"/>
              </a:spcBef>
              <a:spcAft>
                <a:spcPts val="0"/>
              </a:spcAft>
              <a:buClrTx/>
              <a:buSzTx/>
              <a:buFontTx/>
              <a:buNone/>
              <a:tabLst/>
            </a:pPr>
            <a:r>
              <a:rPr lang="en-US" b="1" i="1" dirty="0">
                <a:solidFill>
                  <a:srgbClr val="FFC000"/>
                </a:solidFill>
              </a:rPr>
              <a:t>creatinine generation / excretion -&gt;  can use to calculate a patient’s U PCR.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511448" y="1346034"/>
            <a:ext cx="8229600" cy="642906"/>
          </a:xfrm>
          <a:prstGeom prst="rect">
            <a:avLst/>
          </a:prstGeom>
        </p:spPr>
        <p:txBody>
          <a:bodyPr>
            <a:normAutofit fontScale="90000"/>
          </a:bodyPr>
          <a:lstStyle>
            <a:lvl1pPr algn="ctr">
              <a:defRPr sz="3000">
                <a:solidFill>
                  <a:srgbClr val="262626"/>
                </a:solidFill>
              </a:defRPr>
            </a:lvl1pPr>
          </a:lstStyle>
          <a:p>
            <a:pPr>
              <a:defRPr sz="1800" b="0">
                <a:solidFill>
                  <a:srgbClr val="000000"/>
                </a:solidFill>
              </a:defRPr>
            </a:pPr>
            <a:r>
              <a:rPr lang="en-US" sz="3600" dirty="0">
                <a:solidFill>
                  <a:schemeClr val="bg1"/>
                </a:solidFill>
                <a:latin typeface="Arial" panose="020B0604020202020204" pitchFamily="34" charset="0"/>
                <a:cs typeface="Arial" panose="020B0604020202020204" pitchFamily="34" charset="0"/>
              </a:rPr>
              <a:t>Measuring Albuminuria</a:t>
            </a:r>
            <a:br>
              <a:rPr lang="en-US" sz="3100" dirty="0">
                <a:solidFill>
                  <a:schemeClr val="bg1"/>
                </a:solidFill>
                <a:latin typeface="Arial" panose="020B0604020202020204" pitchFamily="34" charset="0"/>
                <a:cs typeface="Arial" panose="020B0604020202020204" pitchFamily="34" charset="0"/>
              </a:rPr>
            </a:br>
            <a:r>
              <a:rPr lang="en-US" sz="2700" dirty="0">
                <a:solidFill>
                  <a:schemeClr val="bg1"/>
                </a:solidFill>
                <a:latin typeface="Arial" panose="020B0604020202020204" pitchFamily="34" charset="0"/>
                <a:cs typeface="Arial" panose="020B0604020202020204" pitchFamily="34" charset="0"/>
              </a:rPr>
              <a:t>via Urine Albumin: Creatinine Ratio (UACR)</a:t>
            </a:r>
            <a:br>
              <a:rPr lang="en-US" sz="27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(in many labs = microalbuminuria) </a:t>
            </a:r>
            <a:br>
              <a:rPr lang="en-US" sz="1800" dirty="0">
                <a:solidFill>
                  <a:srgbClr val="FFC000"/>
                </a:solidFill>
                <a:latin typeface="Arial" panose="020B0604020202020204" pitchFamily="34" charset="0"/>
                <a:cs typeface="Arial" panose="020B0604020202020204" pitchFamily="34" charset="0"/>
              </a:rPr>
            </a:br>
            <a:endParaRPr sz="1800" dirty="0">
              <a:solidFill>
                <a:srgbClr val="FFC000"/>
              </a:solidFill>
            </a:endParaRPr>
          </a:p>
        </p:txBody>
      </p:sp>
      <p:sp>
        <p:nvSpPr>
          <p:cNvPr id="99" name="Shape 99"/>
          <p:cNvSpPr>
            <a:spLocks noGrp="1"/>
          </p:cNvSpPr>
          <p:nvPr>
            <p:ph idx="1"/>
          </p:nvPr>
        </p:nvSpPr>
        <p:spPr>
          <a:xfrm>
            <a:off x="328569" y="2419764"/>
            <a:ext cx="8486862" cy="4472273"/>
          </a:xfrm>
          <a:prstGeom prst="rect">
            <a:avLst/>
          </a:prstGeom>
        </p:spPr>
        <p:txBody>
          <a:bodyPr>
            <a:noAutofit/>
          </a:bodyPr>
          <a:lstStyle/>
          <a:p>
            <a:pPr marL="0" indent="0">
              <a:buNone/>
              <a:defRPr sz="1800"/>
            </a:pPr>
            <a:r>
              <a:rPr lang="en-US" sz="2200" dirty="0">
                <a:solidFill>
                  <a:schemeClr val="bg1"/>
                </a:solidFill>
                <a:latin typeface="Arial" panose="020B0604020202020204" pitchFamily="34" charset="0"/>
                <a:cs typeface="Arial" panose="020B0604020202020204" pitchFamily="34" charset="0"/>
              </a:rPr>
              <a:t>“Microalbuminuria” – low levels of albumin not sensitive via UA.     </a:t>
            </a:r>
            <a:r>
              <a:rPr lang="en-US" sz="1800" i="1" dirty="0">
                <a:solidFill>
                  <a:schemeClr val="bg1"/>
                </a:solidFill>
                <a:latin typeface="Arial" panose="020B0604020202020204" pitchFamily="34" charset="0"/>
                <a:cs typeface="Arial" panose="020B0604020202020204" pitchFamily="34" charset="0"/>
              </a:rPr>
              <a:t>Standardized to creatinine in urine as creatinine excretion is fairly constant  (</a:t>
            </a:r>
            <a:r>
              <a:rPr lang="en-US" sz="1800" i="1" dirty="0" err="1">
                <a:solidFill>
                  <a:schemeClr val="bg1"/>
                </a:solidFill>
                <a:latin typeface="Arial" panose="020B0604020202020204" pitchFamily="34" charset="0"/>
                <a:cs typeface="Arial" panose="020B0604020202020204" pitchFamily="34" charset="0"/>
              </a:rPr>
              <a:t>i.e</a:t>
            </a:r>
            <a:r>
              <a:rPr lang="en-US" sz="1800" i="1" dirty="0">
                <a:solidFill>
                  <a:schemeClr val="bg1"/>
                </a:solidFill>
                <a:latin typeface="Arial" panose="020B0604020202020204" pitchFamily="34" charset="0"/>
                <a:cs typeface="Arial" panose="020B0604020202020204" pitchFamily="34" charset="0"/>
              </a:rPr>
              <a:t> tells if sample is dilute or concentrated):</a:t>
            </a:r>
          </a:p>
          <a:p>
            <a:pPr marL="0" lvl="0" indent="0">
              <a:buNone/>
              <a:defRPr sz="1800"/>
            </a:pPr>
            <a:r>
              <a:rPr lang="en-US" sz="2200" dirty="0">
                <a:solidFill>
                  <a:schemeClr val="bg1"/>
                </a:solidFill>
                <a:latin typeface="Arial" panose="020B0604020202020204" pitchFamily="34" charset="0"/>
                <a:cs typeface="Arial" panose="020B0604020202020204" pitchFamily="34" charset="0"/>
              </a:rPr>
              <a:t>	</a:t>
            </a:r>
            <a:r>
              <a:rPr lang="en-US" sz="2200" dirty="0">
                <a:solidFill>
                  <a:srgbClr val="FFFF00"/>
                </a:solidFill>
                <a:latin typeface="Arial" panose="020B0604020202020204" pitchFamily="34" charset="0"/>
                <a:cs typeface="Arial" panose="020B0604020202020204" pitchFamily="34" charset="0"/>
              </a:rPr>
              <a:t>&lt;  30 mcg /  mg creatinine excreted   -  is normal.</a:t>
            </a:r>
          </a:p>
          <a:p>
            <a:pPr marL="0" lvl="0" indent="0">
              <a:buNone/>
              <a:defRPr sz="1800"/>
            </a:pPr>
            <a:r>
              <a:rPr lang="en-US" sz="2200" dirty="0">
                <a:solidFill>
                  <a:srgbClr val="FFFF00"/>
                </a:solidFill>
                <a:latin typeface="Arial" panose="020B0604020202020204" pitchFamily="34" charset="0"/>
                <a:cs typeface="Arial" panose="020B0604020202020204" pitchFamily="34" charset="0"/>
              </a:rPr>
              <a:t>	&gt;  30 mcg / mg creatinine excreted - high and 	represents glomerular leak.</a:t>
            </a:r>
          </a:p>
          <a:p>
            <a:pPr marL="0" lvl="0" indent="0">
              <a:buNone/>
              <a:defRPr sz="1800"/>
            </a:pPr>
            <a:r>
              <a:rPr lang="en-US" sz="2200" dirty="0">
                <a:solidFill>
                  <a:srgbClr val="FFFF00"/>
                </a:solidFill>
                <a:latin typeface="Arial" panose="020B0604020202020204" pitchFamily="34" charset="0"/>
                <a:cs typeface="Arial" panose="020B0604020202020204" pitchFamily="34" charset="0"/>
              </a:rPr>
              <a:t>       	&gt;  300 mcg / mg creatinine excreted - very high and is 	called macroalbuminuria.</a:t>
            </a:r>
          </a:p>
          <a:p>
            <a:pPr marL="0" indent="0">
              <a:buNone/>
              <a:defRPr sz="1800"/>
            </a:pPr>
            <a:r>
              <a:rPr lang="en-US" sz="2200" dirty="0">
                <a:solidFill>
                  <a:schemeClr val="bg1"/>
                </a:solidFill>
                <a:latin typeface="Arial" panose="020B0604020202020204" pitchFamily="34" charset="0"/>
                <a:cs typeface="Arial" panose="020B0604020202020204" pitchFamily="34" charset="0"/>
              </a:rPr>
              <a:t>“Macroalbuminuria” – &gt; 300 mcg/mg creatinine excreted.</a:t>
            </a:r>
          </a:p>
          <a:p>
            <a:pPr marL="0" indent="0">
              <a:buNone/>
              <a:defRPr sz="1800"/>
            </a:pPr>
            <a:r>
              <a:rPr lang="en-US" sz="2200" dirty="0">
                <a:solidFill>
                  <a:srgbClr val="FFFF00"/>
                </a:solidFill>
                <a:latin typeface="Arial" panose="020B0604020202020204" pitchFamily="34" charset="0"/>
                <a:cs typeface="Arial" panose="020B0604020202020204" pitchFamily="34" charset="0"/>
              </a:rPr>
              <a:t>	If persistent represents glomerular pathology and needs 	nephrology evaluation.</a:t>
            </a:r>
            <a:r>
              <a:rPr lang="en-US" sz="2400" dirty="0">
                <a:solidFill>
                  <a:schemeClr val="bg1"/>
                </a:solidFill>
                <a:latin typeface="Arial" panose="020B0604020202020204" pitchFamily="34" charset="0"/>
                <a:cs typeface="Arial" panose="020B0604020202020204" pitchFamily="34" charset="0"/>
              </a:rPr>
              <a:t>	</a:t>
            </a:r>
          </a:p>
        </p:txBody>
      </p:sp>
      <p:sp>
        <p:nvSpPr>
          <p:cNvPr id="3" name="Star: 5 Points 2">
            <a:extLst>
              <a:ext uri="{FF2B5EF4-FFF2-40B4-BE49-F238E27FC236}">
                <a16:creationId xmlns:a16="http://schemas.microsoft.com/office/drawing/2014/main" id="{A865D7F5-5E94-D57F-5F42-91DE24CBCCD3}"/>
              </a:ext>
            </a:extLst>
          </p:cNvPr>
          <p:cNvSpPr/>
          <p:nvPr/>
        </p:nvSpPr>
        <p:spPr>
          <a:xfrm>
            <a:off x="710216" y="1068366"/>
            <a:ext cx="384184" cy="417047"/>
          </a:xfrm>
          <a:prstGeom prst="star5">
            <a:avLst>
              <a:gd name="adj" fmla="val 1800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1223EF-DB7C-5058-D7F4-FC6D8EFA7D99}"/>
              </a:ext>
            </a:extLst>
          </p:cNvPr>
          <p:cNvSpPr/>
          <p:nvPr/>
        </p:nvSpPr>
        <p:spPr>
          <a:xfrm>
            <a:off x="895964" y="2094143"/>
            <a:ext cx="7272996" cy="3724096"/>
          </a:xfrm>
          <a:prstGeom prst="rect">
            <a:avLst/>
          </a:prstGeom>
          <a:noFill/>
        </p:spPr>
        <p:txBody>
          <a:bodyPr wrap="square">
            <a:spAutoFit/>
          </a:bodyPr>
          <a:lstStyle/>
          <a:p>
            <a:pPr lvl="0">
              <a:defRPr sz="1800"/>
            </a:pPr>
            <a:r>
              <a:rPr lang="en-US" sz="2400" dirty="0">
                <a:solidFill>
                  <a:srgbClr val="404040"/>
                </a:solidFill>
              </a:rPr>
              <a:t>                       </a:t>
            </a:r>
          </a:p>
          <a:p>
            <a:pPr marL="342900" lvl="0" indent="-342900" algn="l">
              <a:buFont typeface="Arial" panose="020B0604020202020204" pitchFamily="34" charset="0"/>
              <a:buChar char="•"/>
              <a:defRPr sz="1800"/>
            </a:pPr>
            <a:r>
              <a:rPr lang="en-US" sz="2400" dirty="0">
                <a:solidFill>
                  <a:schemeClr val="bg1"/>
                </a:solidFill>
              </a:rPr>
              <a:t>Determine if </a:t>
            </a:r>
            <a:r>
              <a:rPr lang="en-US" sz="2400" u="sng" dirty="0">
                <a:solidFill>
                  <a:schemeClr val="bg1"/>
                </a:solidFill>
              </a:rPr>
              <a:t>PERMANENT</a:t>
            </a:r>
            <a:r>
              <a:rPr lang="en-US" sz="2400" dirty="0">
                <a:solidFill>
                  <a:schemeClr val="bg1"/>
                </a:solidFill>
              </a:rPr>
              <a:t> or </a:t>
            </a:r>
            <a:r>
              <a:rPr lang="en-US" sz="2400" u="sng" dirty="0">
                <a:solidFill>
                  <a:schemeClr val="bg1"/>
                </a:solidFill>
              </a:rPr>
              <a:t>TRANSIENT </a:t>
            </a:r>
            <a:r>
              <a:rPr lang="en-US" sz="2400" dirty="0">
                <a:solidFill>
                  <a:schemeClr val="bg1"/>
                </a:solidFill>
              </a:rPr>
              <a:t>-&gt;  repeat to confirm.  </a:t>
            </a:r>
          </a:p>
          <a:p>
            <a:pPr marL="342900" lvl="0" indent="-342900" algn="l">
              <a:buFont typeface="Arial" panose="020B0604020202020204" pitchFamily="34" charset="0"/>
              <a:buChar char="•"/>
              <a:defRPr sz="1800"/>
            </a:pPr>
            <a:endParaRPr lang="en-US" sz="2400" dirty="0">
              <a:solidFill>
                <a:schemeClr val="bg1"/>
              </a:solidFill>
            </a:endParaRPr>
          </a:p>
          <a:p>
            <a:pPr marL="342900" lvl="0" indent="-342900">
              <a:buFont typeface="Arial" panose="020B0604020202020204" pitchFamily="34" charset="0"/>
              <a:buChar char="•"/>
              <a:defRPr sz="1800"/>
            </a:pPr>
            <a:r>
              <a:rPr lang="en-US" sz="2400" i="1" u="sng" dirty="0">
                <a:solidFill>
                  <a:srgbClr val="FFFF00"/>
                </a:solidFill>
              </a:rPr>
              <a:t>Conditions that cause transiently elevated albuminuria</a:t>
            </a:r>
          </a:p>
          <a:p>
            <a:pPr marL="0" lvl="0" indent="0">
              <a:buNone/>
              <a:defRPr sz="1800"/>
            </a:pPr>
            <a:r>
              <a:rPr lang="en-US" sz="2400" dirty="0">
                <a:solidFill>
                  <a:srgbClr val="FFFF00"/>
                </a:solidFill>
              </a:rPr>
              <a:t>	Very elevated blood pressures</a:t>
            </a:r>
          </a:p>
          <a:p>
            <a:pPr marL="0" lvl="0" indent="0">
              <a:buNone/>
              <a:defRPr sz="1800"/>
            </a:pPr>
            <a:r>
              <a:rPr lang="en-US" sz="2400" dirty="0">
                <a:solidFill>
                  <a:srgbClr val="FFFF00"/>
                </a:solidFill>
              </a:rPr>
              <a:t>	Very elevated glucose </a:t>
            </a:r>
          </a:p>
          <a:p>
            <a:pPr marL="0" lvl="0" indent="0">
              <a:buNone/>
              <a:defRPr sz="1800"/>
            </a:pPr>
            <a:r>
              <a:rPr lang="en-US" sz="2400" dirty="0">
                <a:solidFill>
                  <a:srgbClr val="FFFF00"/>
                </a:solidFill>
              </a:rPr>
              <a:t>	Infections / inflammation (including 	vaccinations)</a:t>
            </a:r>
          </a:p>
          <a:p>
            <a:pPr marL="0" lvl="0" indent="0" algn="ctr">
              <a:buNone/>
              <a:defRPr sz="1800"/>
            </a:pPr>
            <a:r>
              <a:rPr lang="en-US" sz="2000" b="1" i="1" dirty="0">
                <a:solidFill>
                  <a:schemeClr val="bg1"/>
                </a:solidFill>
              </a:rPr>
              <a:t>Don’t measure until these issues are improved</a:t>
            </a:r>
          </a:p>
        </p:txBody>
      </p:sp>
      <p:sp>
        <p:nvSpPr>
          <p:cNvPr id="3" name="Star: 5 Points 2">
            <a:extLst>
              <a:ext uri="{FF2B5EF4-FFF2-40B4-BE49-F238E27FC236}">
                <a16:creationId xmlns:a16="http://schemas.microsoft.com/office/drawing/2014/main" id="{EA037F53-47DE-31B2-5433-54721E1ABF53}"/>
              </a:ext>
            </a:extLst>
          </p:cNvPr>
          <p:cNvSpPr/>
          <p:nvPr/>
        </p:nvSpPr>
        <p:spPr>
          <a:xfrm>
            <a:off x="511780" y="4087490"/>
            <a:ext cx="384184" cy="417047"/>
          </a:xfrm>
          <a:prstGeom prst="star5">
            <a:avLst>
              <a:gd name="adj" fmla="val 15974"/>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8">
            <a:extLst>
              <a:ext uri="{FF2B5EF4-FFF2-40B4-BE49-F238E27FC236}">
                <a16:creationId xmlns:a16="http://schemas.microsoft.com/office/drawing/2014/main" id="{667F37FD-998B-3F81-D98C-D82C84BC35F7}"/>
              </a:ext>
            </a:extLst>
          </p:cNvPr>
          <p:cNvSpPr txBox="1">
            <a:spLocks/>
          </p:cNvSpPr>
          <p:nvPr/>
        </p:nvSpPr>
        <p:spPr>
          <a:xfrm>
            <a:off x="457200" y="1552184"/>
            <a:ext cx="8229600" cy="1083918"/>
          </a:xfrm>
          <a:prstGeom prst="rect">
            <a:avLst/>
          </a:prstGeom>
        </p:spPr>
        <p:txBody>
          <a:bodyPr>
            <a:normAutofit fontScale="82500" lnSpcReduction="20000"/>
          </a:bodyPr>
          <a:lstStyle>
            <a:lvl1pPr algn="ctr" defTabSz="914400" rtl="0" eaLnBrk="1" latinLnBrk="0" hangingPunct="1">
              <a:spcBef>
                <a:spcPct val="0"/>
              </a:spcBef>
              <a:buNone/>
              <a:defRPr sz="3000" kern="1200">
                <a:solidFill>
                  <a:srgbClr val="262626"/>
                </a:solidFill>
                <a:latin typeface="+mj-lt"/>
                <a:ea typeface="+mj-ea"/>
                <a:cs typeface="+mj-cs"/>
              </a:defRPr>
            </a:lvl1pPr>
          </a:lstStyle>
          <a:p>
            <a:pPr>
              <a:defRPr sz="1800" b="0">
                <a:solidFill>
                  <a:srgbClr val="000000"/>
                </a:solidFill>
              </a:defRPr>
            </a:pPr>
            <a:r>
              <a:rPr lang="en-US" sz="3600" dirty="0">
                <a:solidFill>
                  <a:schemeClr val="bg1"/>
                </a:solidFill>
                <a:latin typeface="Arial" panose="020B0604020202020204" pitchFamily="34" charset="0"/>
                <a:cs typeface="Arial" panose="020B0604020202020204" pitchFamily="34" charset="0"/>
              </a:rPr>
              <a:t>Measuring Albuminuria</a:t>
            </a:r>
            <a:br>
              <a:rPr lang="en-US" sz="3100" dirty="0">
                <a:solidFill>
                  <a:srgbClr val="FFC000"/>
                </a:solidFill>
                <a:latin typeface="Arial" panose="020B0604020202020204" pitchFamily="34" charset="0"/>
                <a:cs typeface="Arial" panose="020B0604020202020204" pitchFamily="34" charset="0"/>
              </a:rPr>
            </a:br>
            <a:br>
              <a:rPr lang="en-US" sz="2700" dirty="0">
                <a:solidFill>
                  <a:srgbClr val="FFC000"/>
                </a:solidFill>
                <a:latin typeface="Arial" panose="020B0604020202020204" pitchFamily="34" charset="0"/>
                <a:cs typeface="Arial" panose="020B0604020202020204" pitchFamily="34" charset="0"/>
              </a:rPr>
            </a:br>
            <a:endParaRPr lang="en-US" sz="2700" dirty="0">
              <a:solidFill>
                <a:srgbClr val="FFC000"/>
              </a:solidFill>
            </a:endParaRPr>
          </a:p>
        </p:txBody>
      </p:sp>
    </p:spTree>
    <p:extLst>
      <p:ext uri="{BB962C8B-B14F-4D97-AF65-F5344CB8AC3E}">
        <p14:creationId xmlns:p14="http://schemas.microsoft.com/office/powerpoint/2010/main" val="12814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D1F66-3F7A-95D9-1169-86CB671B8829}"/>
              </a:ext>
            </a:extLst>
          </p:cNvPr>
          <p:cNvSpPr txBox="1"/>
          <p:nvPr/>
        </p:nvSpPr>
        <p:spPr>
          <a:xfrm>
            <a:off x="1165274" y="1083213"/>
            <a:ext cx="6879102" cy="5047536"/>
          </a:xfrm>
          <a:prstGeom prst="rect">
            <a:avLst/>
          </a:prstGeom>
          <a:noFill/>
        </p:spPr>
        <p:txBody>
          <a:bodyPr wrap="square" rtlCol="0">
            <a:spAutoFit/>
          </a:bodyPr>
          <a:lstStyle/>
          <a:p>
            <a:pPr algn="ctr"/>
            <a:r>
              <a:rPr lang="en-US" sz="2800" dirty="0">
                <a:solidFill>
                  <a:srgbClr val="FFC000"/>
                </a:solidFill>
              </a:rPr>
              <a:t>Nephrotic-range proteinuria</a:t>
            </a:r>
          </a:p>
          <a:p>
            <a:pPr algn="ctr"/>
            <a:endParaRPr lang="en-US" sz="2400" dirty="0">
              <a:solidFill>
                <a:srgbClr val="FFC000"/>
              </a:solidFill>
            </a:endParaRPr>
          </a:p>
          <a:p>
            <a:pPr marL="285750" indent="-285750">
              <a:buFont typeface="Arial" panose="020B0604020202020204" pitchFamily="34" charset="0"/>
              <a:buChar char="•"/>
            </a:pPr>
            <a:r>
              <a:rPr lang="en-US" dirty="0">
                <a:solidFill>
                  <a:schemeClr val="bg1"/>
                </a:solidFill>
              </a:rPr>
              <a:t>&gt; 3  grams / day (3 grams/gram Cr)</a:t>
            </a:r>
          </a:p>
          <a:p>
            <a:pPr marL="285750" indent="-285750">
              <a:buFont typeface="Arial" panose="020B0604020202020204" pitchFamily="34" charset="0"/>
              <a:buChar char="•"/>
            </a:pPr>
            <a:r>
              <a:rPr lang="en-US" dirty="0">
                <a:solidFill>
                  <a:schemeClr val="bg1"/>
                </a:solidFill>
              </a:rPr>
              <a:t>Often associated with the </a:t>
            </a:r>
            <a:r>
              <a:rPr lang="en-US" dirty="0">
                <a:solidFill>
                  <a:srgbClr val="FFC000"/>
                </a:solidFill>
              </a:rPr>
              <a:t>Nephrotic Syndrome	</a:t>
            </a:r>
          </a:p>
          <a:p>
            <a:pPr marL="742950" lvl="1" indent="-285750">
              <a:buFont typeface="Courier New" panose="02070309020205020404" pitchFamily="49" charset="0"/>
              <a:buChar char="o"/>
            </a:pPr>
            <a:r>
              <a:rPr lang="en-US" dirty="0">
                <a:solidFill>
                  <a:schemeClr val="bg1"/>
                </a:solidFill>
              </a:rPr>
              <a:t>&gt; 3 grams proteinuria</a:t>
            </a:r>
          </a:p>
          <a:p>
            <a:pPr marL="742950" lvl="1" indent="-285750">
              <a:buFont typeface="Courier New" panose="02070309020205020404" pitchFamily="49" charset="0"/>
              <a:buChar char="o"/>
            </a:pPr>
            <a:r>
              <a:rPr lang="en-US" dirty="0">
                <a:solidFill>
                  <a:schemeClr val="bg1"/>
                </a:solidFill>
              </a:rPr>
              <a:t>Hypoalbuminemia</a:t>
            </a:r>
          </a:p>
          <a:p>
            <a:pPr marL="742950" lvl="1" indent="-285750">
              <a:buFont typeface="Courier New" panose="02070309020205020404" pitchFamily="49" charset="0"/>
              <a:buChar char="o"/>
            </a:pPr>
            <a:r>
              <a:rPr lang="en-US" dirty="0">
                <a:solidFill>
                  <a:schemeClr val="bg1"/>
                </a:solidFill>
              </a:rPr>
              <a:t>Hyperlipidemia -&gt;  higher CVD rate, so follow lipids, start statins</a:t>
            </a:r>
          </a:p>
          <a:p>
            <a:pPr marL="742950" lvl="1" indent="-285750">
              <a:buFont typeface="Courier New" panose="02070309020205020404" pitchFamily="49" charset="0"/>
              <a:buChar char="o"/>
            </a:pPr>
            <a:r>
              <a:rPr lang="en-US" dirty="0">
                <a:solidFill>
                  <a:schemeClr val="bg1"/>
                </a:solidFill>
              </a:rPr>
              <a:t>Hypercoagulability </a:t>
            </a:r>
          </a:p>
          <a:p>
            <a:pPr lvl="1"/>
            <a:endParaRPr lang="en-US" dirty="0">
              <a:solidFill>
                <a:schemeClr val="bg1"/>
              </a:solidFill>
            </a:endParaRPr>
          </a:p>
          <a:p>
            <a:pPr lvl="1"/>
            <a:r>
              <a:rPr lang="en-US" dirty="0">
                <a:solidFill>
                  <a:schemeClr val="bg1"/>
                </a:solidFill>
              </a:rPr>
              <a:t>Hypercoagulability – need to start preventative therapy</a:t>
            </a:r>
          </a:p>
          <a:p>
            <a:pPr lvl="1"/>
            <a:r>
              <a:rPr lang="en-US" dirty="0">
                <a:solidFill>
                  <a:schemeClr val="bg1"/>
                </a:solidFill>
              </a:rPr>
              <a:t>	Serum Albumin &lt; 2 gram/dL</a:t>
            </a:r>
          </a:p>
          <a:p>
            <a:pPr lvl="1"/>
            <a:r>
              <a:rPr lang="en-US" dirty="0">
                <a:solidFill>
                  <a:schemeClr val="bg1"/>
                </a:solidFill>
              </a:rPr>
              <a:t>	UPCR 10 grams/day</a:t>
            </a:r>
          </a:p>
          <a:p>
            <a:pPr lvl="1"/>
            <a:r>
              <a:rPr lang="en-US" dirty="0">
                <a:solidFill>
                  <a:schemeClr val="bg1"/>
                </a:solidFill>
              </a:rPr>
              <a:t>	BMI &gt; 35</a:t>
            </a:r>
          </a:p>
          <a:p>
            <a:pPr lvl="1"/>
            <a:r>
              <a:rPr lang="en-US" dirty="0">
                <a:solidFill>
                  <a:schemeClr val="bg1"/>
                </a:solidFill>
              </a:rPr>
              <a:t>	Prolonged Immobilization</a:t>
            </a:r>
          </a:p>
          <a:p>
            <a:pPr lvl="1"/>
            <a:r>
              <a:rPr lang="en-US" dirty="0">
                <a:solidFill>
                  <a:schemeClr val="bg1"/>
                </a:solidFill>
              </a:rPr>
              <a:t>	Genetic risk of coagulopathy</a:t>
            </a:r>
          </a:p>
          <a:p>
            <a:pPr lvl="1"/>
            <a:r>
              <a:rPr lang="en-US" dirty="0">
                <a:solidFill>
                  <a:schemeClr val="bg1"/>
                </a:solidFill>
              </a:rPr>
              <a:t>	Heart failure:  NYHA  III – IV</a:t>
            </a:r>
          </a:p>
          <a:p>
            <a:pPr lvl="1"/>
            <a:r>
              <a:rPr lang="en-US" dirty="0">
                <a:solidFill>
                  <a:schemeClr val="bg1"/>
                </a:solidFill>
              </a:rPr>
              <a:t>	Recent orthopedic interventions</a:t>
            </a:r>
          </a:p>
        </p:txBody>
      </p:sp>
    </p:spTree>
    <p:extLst>
      <p:ext uri="{BB962C8B-B14F-4D97-AF65-F5344CB8AC3E}">
        <p14:creationId xmlns:p14="http://schemas.microsoft.com/office/powerpoint/2010/main" val="215355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8E5129-EB71-4861-AD36-A4E7E1A2A9F0}"/>
              </a:ext>
            </a:extLst>
          </p:cNvPr>
          <p:cNvSpPr txBox="1"/>
          <p:nvPr/>
        </p:nvSpPr>
        <p:spPr>
          <a:xfrm>
            <a:off x="1533378" y="1401174"/>
            <a:ext cx="599170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FFC000"/>
                </a:solidFill>
                <a:effectLst/>
                <a:uFillTx/>
                <a:latin typeface="Calibri"/>
                <a:ea typeface="Calibri"/>
                <a:cs typeface="Calibri"/>
                <a:sym typeface="Calibri"/>
              </a:rPr>
              <a:t>Ordering </a:t>
            </a:r>
            <a:r>
              <a:rPr lang="en-US" sz="2800" dirty="0">
                <a:solidFill>
                  <a:srgbClr val="FFC000"/>
                </a:solidFill>
                <a:latin typeface="Calibri"/>
                <a:ea typeface="Calibri"/>
                <a:cs typeface="Calibri"/>
                <a:sym typeface="Calibri"/>
              </a:rPr>
              <a:t>for </a:t>
            </a:r>
            <a:r>
              <a:rPr kumimoji="0" lang="en-US" sz="2800" b="0" i="0" u="none" strike="noStrike" cap="none" spc="0" normalizeH="0" baseline="0" dirty="0">
                <a:ln>
                  <a:noFill/>
                </a:ln>
                <a:solidFill>
                  <a:srgbClr val="FFC000"/>
                </a:solidFill>
                <a:effectLst/>
                <a:uFillTx/>
                <a:latin typeface="Calibri"/>
                <a:ea typeface="Calibri"/>
                <a:cs typeface="Calibri"/>
                <a:sym typeface="Calibri"/>
              </a:rPr>
              <a:t>albuminuria or proteinuria?</a:t>
            </a:r>
          </a:p>
        </p:txBody>
      </p:sp>
      <p:sp>
        <p:nvSpPr>
          <p:cNvPr id="8" name="TextBox 7">
            <a:extLst>
              <a:ext uri="{FF2B5EF4-FFF2-40B4-BE49-F238E27FC236}">
                <a16:creationId xmlns:a16="http://schemas.microsoft.com/office/drawing/2014/main" id="{564F2637-4770-4EC1-9E0E-DFF76D9F8F01}"/>
              </a:ext>
            </a:extLst>
          </p:cNvPr>
          <p:cNvSpPr txBox="1"/>
          <p:nvPr/>
        </p:nvSpPr>
        <p:spPr>
          <a:xfrm>
            <a:off x="572086" y="2377873"/>
            <a:ext cx="8120156" cy="36009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Calibri"/>
                <a:ea typeface="Calibri"/>
                <a:cs typeface="Calibri"/>
                <a:sym typeface="Calibri"/>
              </a:rPr>
              <a:t>Early glomerular damage: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Calibri"/>
                <a:ea typeface="Calibri"/>
                <a:cs typeface="Calibri"/>
                <a:sym typeface="Calibri"/>
              </a:rPr>
              <a:t>Albuminuria should be followed  (urine albumin:  Cr </a:t>
            </a:r>
            <a:r>
              <a:rPr lang="en-US" sz="2000" dirty="0">
                <a:solidFill>
                  <a:schemeClr val="bg1"/>
                </a:solidFill>
              </a:rPr>
              <a:t>r</a:t>
            </a:r>
            <a:r>
              <a:rPr kumimoji="0" lang="en-US" sz="2000" b="0" i="0" u="none" strike="noStrike" cap="none" spc="0" normalizeH="0" baseline="0" dirty="0">
                <a:ln>
                  <a:noFill/>
                </a:ln>
                <a:solidFill>
                  <a:schemeClr val="bg1"/>
                </a:solidFill>
                <a:effectLst/>
                <a:uFillTx/>
                <a:latin typeface="Calibri"/>
                <a:ea typeface="Calibri"/>
                <a:cs typeface="Calibri"/>
                <a:sym typeface="Calibri"/>
              </a:rPr>
              <a:t>atio, or U ACR)</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Measuring total proteinuria results in more LMW protein measurement      than albumin</a:t>
            </a:r>
          </a:p>
          <a:p>
            <a:pPr marL="0" marR="0" indent="0" algn="l" defTabSz="914400" rtl="0" fontAlgn="auto" latinLnBrk="1" hangingPunct="0">
              <a:lnSpc>
                <a:spcPct val="100000"/>
              </a:lnSpc>
              <a:spcBef>
                <a:spcPts val="0"/>
              </a:spcBef>
              <a:spcAft>
                <a:spcPts val="0"/>
              </a:spcAft>
              <a:buClrTx/>
              <a:buSzTx/>
              <a:buFontTx/>
              <a:buNone/>
              <a:tabLst/>
            </a:pPr>
            <a:endParaRPr lang="en-US" sz="2000" dirty="0">
              <a:solidFill>
                <a:schemeClr val="bg1"/>
              </a:solidFill>
            </a:endParaRPr>
          </a:p>
          <a:p>
            <a:pPr marL="0" marR="0" indent="0" algn="l" defTabSz="914400" rtl="0" fontAlgn="auto" latinLnBrk="1" hangingPunct="0">
              <a:lnSpc>
                <a:spcPct val="100000"/>
              </a:lnSpc>
              <a:spcBef>
                <a:spcPts val="0"/>
              </a:spcBef>
              <a:spcAft>
                <a:spcPts val="0"/>
              </a:spcAft>
              <a:buClrTx/>
              <a:buSzTx/>
              <a:buFontTx/>
              <a:buNone/>
              <a:tabLst/>
            </a:pPr>
            <a:r>
              <a:rPr lang="en-US" sz="2400" dirty="0">
                <a:solidFill>
                  <a:schemeClr val="bg1"/>
                </a:solidFill>
              </a:rPr>
              <a:t>Macroalbuminuria: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Sometimes difficult to quantitate – in some labs albuminuria cut-off values </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prevent accurate levels  (e.g. “  &gt; 1500 mcg/mg Cr”)</a:t>
            </a:r>
          </a:p>
          <a:p>
            <a:pPr marL="285750" marR="0" indent="-285750" algn="l" defTabSz="914400" rtl="0" fontAlgn="auto" latinLnBrk="1" hangingPunct="0">
              <a:lnSpc>
                <a:spcPct val="100000"/>
              </a:lnSpc>
              <a:spcBef>
                <a:spcPts val="0"/>
              </a:spcBef>
              <a:spcAft>
                <a:spcPts val="0"/>
              </a:spcAft>
              <a:buClrTx/>
              <a:buSzTx/>
              <a:buFont typeface="Arial" panose="020B0604020202020204" pitchFamily="34" charset="0"/>
              <a:buChar char="•"/>
              <a:tabLst/>
            </a:pPr>
            <a:r>
              <a:rPr lang="en-US" sz="2000" dirty="0">
                <a:solidFill>
                  <a:schemeClr val="bg1"/>
                </a:solidFill>
              </a:rPr>
              <a:t>LMW protein interference less of a concern –&gt; </a:t>
            </a:r>
            <a:r>
              <a:rPr lang="en-US" sz="2000" u="sng" dirty="0">
                <a:solidFill>
                  <a:schemeClr val="bg1"/>
                </a:solidFill>
              </a:rPr>
              <a:t>can use total</a:t>
            </a:r>
          </a:p>
          <a:p>
            <a:pPr marR="0" algn="l" defTabSz="914400" rtl="0" fontAlgn="auto" latinLnBrk="1" hangingPunct="0">
              <a:lnSpc>
                <a:spcPct val="100000"/>
              </a:lnSpc>
              <a:spcBef>
                <a:spcPts val="0"/>
              </a:spcBef>
              <a:spcAft>
                <a:spcPts val="0"/>
              </a:spcAft>
              <a:buClrTx/>
              <a:buSzTx/>
              <a:tabLst/>
            </a:pPr>
            <a:r>
              <a:rPr lang="en-US" sz="2000" dirty="0">
                <a:solidFill>
                  <a:schemeClr val="bg1"/>
                </a:solidFill>
              </a:rPr>
              <a:t>    </a:t>
            </a:r>
            <a:r>
              <a:rPr lang="en-US" sz="2000" u="sng" dirty="0">
                <a:solidFill>
                  <a:schemeClr val="bg1"/>
                </a:solidFill>
              </a:rPr>
              <a:t>proteinuria (urine protein: Cr ratio, or U PCR)</a:t>
            </a:r>
          </a:p>
          <a:p>
            <a:pPr marL="0" marR="0"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Calibri"/>
                <a:ea typeface="Calibri"/>
                <a:cs typeface="Calibri"/>
                <a:sym typeface="Calibri"/>
              </a:rPr>
              <a:t> </a:t>
            </a:r>
          </a:p>
        </p:txBody>
      </p:sp>
    </p:spTree>
    <p:extLst>
      <p:ext uri="{BB962C8B-B14F-4D97-AF65-F5344CB8AC3E}">
        <p14:creationId xmlns:p14="http://schemas.microsoft.com/office/powerpoint/2010/main" val="399121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77DBA-0B7F-DC9A-6A38-CB6C7D362FBF}"/>
              </a:ext>
            </a:extLst>
          </p:cNvPr>
          <p:cNvSpPr txBox="1"/>
          <p:nvPr/>
        </p:nvSpPr>
        <p:spPr>
          <a:xfrm>
            <a:off x="815927" y="2602522"/>
            <a:ext cx="7657514" cy="2123658"/>
          </a:xfrm>
          <a:prstGeom prst="rect">
            <a:avLst/>
          </a:prstGeom>
          <a:noFill/>
        </p:spPr>
        <p:txBody>
          <a:bodyPr wrap="square" rtlCol="0">
            <a:spAutoFit/>
          </a:bodyPr>
          <a:lstStyle/>
          <a:p>
            <a:pPr algn="ctr"/>
            <a:r>
              <a:rPr lang="en-US" sz="4400" i="1" dirty="0">
                <a:solidFill>
                  <a:schemeClr val="bg1"/>
                </a:solidFill>
              </a:rPr>
              <a:t>Proteinuria as a risk for </a:t>
            </a:r>
          </a:p>
          <a:p>
            <a:pPr algn="ctr"/>
            <a:r>
              <a:rPr lang="en-US" sz="4400" i="1" dirty="0">
                <a:solidFill>
                  <a:schemeClr val="bg1"/>
                </a:solidFill>
              </a:rPr>
              <a:t>CKD progression</a:t>
            </a:r>
          </a:p>
          <a:p>
            <a:pPr algn="ctr"/>
            <a:endParaRPr lang="en-US" sz="4400" i="1" dirty="0">
              <a:solidFill>
                <a:schemeClr val="bg1"/>
              </a:solidFill>
            </a:endParaRPr>
          </a:p>
        </p:txBody>
      </p:sp>
    </p:spTree>
    <p:extLst>
      <p:ext uri="{BB962C8B-B14F-4D97-AF65-F5344CB8AC3E}">
        <p14:creationId xmlns:p14="http://schemas.microsoft.com/office/powerpoint/2010/main" val="41337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39A3C4-FE57-579D-F2C5-4DE6FEA9F0AF}"/>
              </a:ext>
            </a:extLst>
          </p:cNvPr>
          <p:cNvSpPr txBox="1"/>
          <p:nvPr/>
        </p:nvSpPr>
        <p:spPr>
          <a:xfrm>
            <a:off x="572086" y="1187620"/>
            <a:ext cx="8161533" cy="5539978"/>
          </a:xfrm>
          <a:prstGeom prst="rect">
            <a:avLst/>
          </a:prstGeom>
          <a:noFill/>
        </p:spPr>
        <p:txBody>
          <a:bodyPr wrap="square" rtlCol="0">
            <a:spAutoFit/>
          </a:bodyPr>
          <a:lstStyle/>
          <a:p>
            <a:r>
              <a:rPr lang="en-US" sz="2800" dirty="0">
                <a:solidFill>
                  <a:schemeClr val="bg1"/>
                </a:solidFill>
              </a:rPr>
              <a:t>The Final Phase of CKD – </a:t>
            </a:r>
          </a:p>
          <a:p>
            <a:r>
              <a:rPr lang="en-US" sz="2800" dirty="0">
                <a:solidFill>
                  <a:schemeClr val="bg1"/>
                </a:solidFill>
              </a:rPr>
              <a:t>Dialysis and Its Financial Burden:</a:t>
            </a:r>
          </a:p>
          <a:p>
            <a:endParaRPr lang="en-US" sz="2000" dirty="0">
              <a:solidFill>
                <a:srgbClr val="FFC000"/>
              </a:solidFill>
            </a:endParaRPr>
          </a:p>
          <a:p>
            <a:r>
              <a:rPr lang="en-US" sz="2200" dirty="0">
                <a:solidFill>
                  <a:srgbClr val="FFC000"/>
                </a:solidFill>
              </a:rPr>
              <a:t>750,000 people in the US have ESRD – US Renal Data Service 2020</a:t>
            </a:r>
          </a:p>
          <a:p>
            <a:pPr marL="342900" indent="-342900">
              <a:buFont typeface="Arial" panose="020B0604020202020204" pitchFamily="34" charset="0"/>
              <a:buChar char="•"/>
            </a:pPr>
            <a:r>
              <a:rPr lang="en-US" sz="2200" dirty="0">
                <a:solidFill>
                  <a:srgbClr val="FFC000"/>
                </a:solidFill>
              </a:rPr>
              <a:t>$80,000 / year all costs for ESRD care  (Medicare and commercial insurance)</a:t>
            </a:r>
          </a:p>
          <a:p>
            <a:endParaRPr lang="en-US" sz="2200" dirty="0">
              <a:solidFill>
                <a:srgbClr val="FFC000"/>
              </a:solidFill>
            </a:endParaRPr>
          </a:p>
          <a:p>
            <a:r>
              <a:rPr lang="en-US" sz="2200" dirty="0">
                <a:solidFill>
                  <a:srgbClr val="FFC000"/>
                </a:solidFill>
              </a:rPr>
              <a:t>1% of Medicare patients have ESRD, </a:t>
            </a:r>
            <a:r>
              <a:rPr lang="en-US" sz="2200" u="sng" dirty="0">
                <a:solidFill>
                  <a:srgbClr val="FFC000"/>
                </a:solidFill>
              </a:rPr>
              <a:t>but 7% of the Medicare budget for ESRD.</a:t>
            </a:r>
          </a:p>
          <a:p>
            <a:endParaRPr lang="en-US" sz="2200" dirty="0">
              <a:solidFill>
                <a:srgbClr val="FFC000"/>
              </a:solidFill>
            </a:endParaRPr>
          </a:p>
          <a:p>
            <a:r>
              <a:rPr lang="en-US" sz="2200" dirty="0">
                <a:solidFill>
                  <a:srgbClr val="FFC000"/>
                </a:solidFill>
              </a:rPr>
              <a:t>Medicare ESRD budget almost exceeds NIH research budget</a:t>
            </a:r>
          </a:p>
          <a:p>
            <a:endParaRPr lang="en-US" sz="2200" dirty="0">
              <a:solidFill>
                <a:srgbClr val="FFC000"/>
              </a:solidFill>
            </a:endParaRPr>
          </a:p>
          <a:p>
            <a:r>
              <a:rPr lang="en-US" sz="2200" dirty="0">
                <a:solidFill>
                  <a:srgbClr val="FFC000"/>
                </a:solidFill>
              </a:rPr>
              <a:t>Transplantation is the answer but 100,000 on the list and 21,000 transplants available / year. </a:t>
            </a:r>
          </a:p>
          <a:p>
            <a:endParaRPr lang="en-US" dirty="0"/>
          </a:p>
          <a:p>
            <a:endParaRPr lang="en-US" dirty="0"/>
          </a:p>
        </p:txBody>
      </p:sp>
    </p:spTree>
    <p:extLst>
      <p:ext uri="{BB962C8B-B14F-4D97-AF65-F5344CB8AC3E}">
        <p14:creationId xmlns:p14="http://schemas.microsoft.com/office/powerpoint/2010/main" val="2538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CED41718-6643-4324-ACD2-AC574FE3AB20}"/>
              </a:ext>
            </a:extLst>
          </p:cNvPr>
          <p:cNvGraphicFramePr>
            <a:graphicFrameLocks noChangeAspect="1"/>
          </p:cNvGraphicFramePr>
          <p:nvPr>
            <p:extLst>
              <p:ext uri="{D42A27DB-BD31-4B8C-83A1-F6EECF244321}">
                <p14:modId xmlns:p14="http://schemas.microsoft.com/office/powerpoint/2010/main" val="1860645009"/>
              </p:ext>
            </p:extLst>
          </p:nvPr>
        </p:nvGraphicFramePr>
        <p:xfrm>
          <a:off x="809004" y="1568477"/>
          <a:ext cx="6445958" cy="4395260"/>
        </p:xfrm>
        <a:graphic>
          <a:graphicData uri="http://schemas.openxmlformats.org/presentationml/2006/ole">
            <mc:AlternateContent xmlns:mc="http://schemas.openxmlformats.org/markup-compatibility/2006">
              <mc:Choice xmlns:v="urn:schemas-microsoft-com:vml" Requires="v">
                <p:oleObj name="Document" r:id="rId2" imgW="5610247" imgH="3886807" progId="Word.Document.8">
                  <p:embed/>
                </p:oleObj>
              </mc:Choice>
              <mc:Fallback>
                <p:oleObj name="Document" r:id="rId2" imgW="5610247" imgH="3886807" progId="Word.Document.8">
                  <p:embed/>
                  <p:pic>
                    <p:nvPicPr>
                      <p:cNvPr id="5" name="Object 2">
                        <a:extLst>
                          <a:ext uri="{FF2B5EF4-FFF2-40B4-BE49-F238E27FC236}">
                            <a16:creationId xmlns:a16="http://schemas.microsoft.com/office/drawing/2014/main" id="{CED41718-6643-4324-ACD2-AC574FE3AB20}"/>
                          </a:ext>
                        </a:extLst>
                      </p:cNvPr>
                      <p:cNvPicPr>
                        <a:picLocks noChangeAspect="1" noChangeArrowheads="1"/>
                      </p:cNvPicPr>
                      <p:nvPr/>
                    </p:nvPicPr>
                    <p:blipFill>
                      <a:blip r:embed="rId3"/>
                      <a:srcRect l="6451" r="2150"/>
                      <a:stretch>
                        <a:fillRect/>
                      </a:stretch>
                    </p:blipFill>
                    <p:spPr bwMode="auto">
                      <a:xfrm>
                        <a:off x="809004" y="1568477"/>
                        <a:ext cx="6445958" cy="4395260"/>
                      </a:xfrm>
                      <a:prstGeom prst="rect">
                        <a:avLst/>
                      </a:prstGeom>
                      <a:noFill/>
                      <a:ln>
                        <a:noFill/>
                      </a:ln>
                      <a:effectLst/>
                    </p:spPr>
                  </p:pic>
                </p:oleObj>
              </mc:Fallback>
            </mc:AlternateContent>
          </a:graphicData>
        </a:graphic>
      </p:graphicFrame>
      <p:sp>
        <p:nvSpPr>
          <p:cNvPr id="2" name="TextBox 1">
            <a:extLst>
              <a:ext uri="{FF2B5EF4-FFF2-40B4-BE49-F238E27FC236}">
                <a16:creationId xmlns:a16="http://schemas.microsoft.com/office/drawing/2014/main" id="{E9A46436-DD2C-4E9E-BB22-D94B23D2B9E2}"/>
              </a:ext>
            </a:extLst>
          </p:cNvPr>
          <p:cNvSpPr txBox="1"/>
          <p:nvPr/>
        </p:nvSpPr>
        <p:spPr>
          <a:xfrm>
            <a:off x="1098334" y="5920205"/>
            <a:ext cx="6577781" cy="923330"/>
          </a:xfrm>
          <a:prstGeom prst="rect">
            <a:avLst/>
          </a:prstGeom>
          <a:noFill/>
        </p:spPr>
        <p:txBody>
          <a:bodyPr wrap="square" rtlCol="0">
            <a:spAutoFit/>
          </a:bodyPr>
          <a:lstStyle/>
          <a:p>
            <a:pPr marL="342900" indent="-342900">
              <a:buAutoNum type="alphaLcParenR"/>
            </a:pPr>
            <a:r>
              <a:rPr lang="en-US" dirty="0">
                <a:solidFill>
                  <a:schemeClr val="bg1"/>
                </a:solidFill>
              </a:rPr>
              <a:t>Modification of Diet in Renal Disease study:  1989 – 1993.</a:t>
            </a:r>
          </a:p>
          <a:p>
            <a:pPr marL="342900" indent="-342900">
              <a:buAutoNum type="alphaLcParenR"/>
            </a:pPr>
            <a:r>
              <a:rPr lang="en-US" dirty="0">
                <a:solidFill>
                  <a:schemeClr val="bg1"/>
                </a:solidFill>
              </a:rPr>
              <a:t>Ramipril Efficacy in Nephropathy (REIN) study :  1997. </a:t>
            </a:r>
          </a:p>
          <a:p>
            <a:endParaRPr lang="en-US" dirty="0"/>
          </a:p>
        </p:txBody>
      </p:sp>
      <p:sp>
        <p:nvSpPr>
          <p:cNvPr id="3" name="TextBox 2">
            <a:extLst>
              <a:ext uri="{FF2B5EF4-FFF2-40B4-BE49-F238E27FC236}">
                <a16:creationId xmlns:a16="http://schemas.microsoft.com/office/drawing/2014/main" id="{C42FA610-1617-D047-17A4-7A141643FB33}"/>
              </a:ext>
            </a:extLst>
          </p:cNvPr>
          <p:cNvSpPr txBox="1"/>
          <p:nvPr/>
        </p:nvSpPr>
        <p:spPr>
          <a:xfrm>
            <a:off x="739067" y="898385"/>
            <a:ext cx="7813549" cy="461665"/>
          </a:xfrm>
          <a:prstGeom prst="rect">
            <a:avLst/>
          </a:prstGeom>
          <a:noFill/>
        </p:spPr>
        <p:txBody>
          <a:bodyPr wrap="none" rtlCol="0">
            <a:spAutoFit/>
          </a:bodyPr>
          <a:lstStyle/>
          <a:p>
            <a:r>
              <a:rPr lang="en-US" sz="2400" dirty="0">
                <a:solidFill>
                  <a:schemeClr val="bg1"/>
                </a:solidFill>
              </a:rPr>
              <a:t>For 30+ years we have known proteinuria = rapid GFR decline</a:t>
            </a:r>
          </a:p>
        </p:txBody>
      </p:sp>
      <p:sp>
        <p:nvSpPr>
          <p:cNvPr id="4" name="TextBox 3">
            <a:extLst>
              <a:ext uri="{FF2B5EF4-FFF2-40B4-BE49-F238E27FC236}">
                <a16:creationId xmlns:a16="http://schemas.microsoft.com/office/drawing/2014/main" id="{71D90D7B-2B9C-4152-E6E5-EADFCFA39E33}"/>
              </a:ext>
            </a:extLst>
          </p:cNvPr>
          <p:cNvSpPr txBox="1"/>
          <p:nvPr/>
        </p:nvSpPr>
        <p:spPr>
          <a:xfrm>
            <a:off x="7149294" y="3962311"/>
            <a:ext cx="1787028" cy="923330"/>
          </a:xfrm>
          <a:prstGeom prst="rect">
            <a:avLst/>
          </a:prstGeom>
          <a:noFill/>
        </p:spPr>
        <p:txBody>
          <a:bodyPr wrap="none" rtlCol="0">
            <a:spAutoFit/>
          </a:bodyPr>
          <a:lstStyle/>
          <a:p>
            <a:r>
              <a:rPr lang="en-US" dirty="0">
                <a:solidFill>
                  <a:schemeClr val="bg1"/>
                </a:solidFill>
              </a:rPr>
              <a:t>GFR falls from </a:t>
            </a:r>
          </a:p>
          <a:p>
            <a:r>
              <a:rPr lang="en-US" dirty="0">
                <a:solidFill>
                  <a:schemeClr val="bg1"/>
                </a:solidFill>
              </a:rPr>
              <a:t>60% to &lt; 15%  in </a:t>
            </a:r>
          </a:p>
          <a:p>
            <a:r>
              <a:rPr lang="en-US" dirty="0">
                <a:solidFill>
                  <a:schemeClr val="bg1"/>
                </a:solidFill>
              </a:rPr>
              <a:t>6 years</a:t>
            </a:r>
          </a:p>
        </p:txBody>
      </p:sp>
      <p:sp>
        <p:nvSpPr>
          <p:cNvPr id="6" name="Arrow: Right 5">
            <a:extLst>
              <a:ext uri="{FF2B5EF4-FFF2-40B4-BE49-F238E27FC236}">
                <a16:creationId xmlns:a16="http://schemas.microsoft.com/office/drawing/2014/main" id="{D20ACD34-CB2E-CE1E-F161-DABF824FDC49}"/>
              </a:ext>
            </a:extLst>
          </p:cNvPr>
          <p:cNvSpPr/>
          <p:nvPr/>
        </p:nvSpPr>
        <p:spPr>
          <a:xfrm rot="2272625">
            <a:off x="6957691" y="3442017"/>
            <a:ext cx="594542" cy="253218"/>
          </a:xfrm>
          <a:prstGeom prst="rightArrow">
            <a:avLst/>
          </a:prstGeom>
          <a:gradFill flip="none" rotWithShape="1">
            <a:gsLst>
              <a:gs pos="30000">
                <a:srgbClr val="F16025"/>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EA97AB2-3934-AB17-35E9-06BE78E8EF01}"/>
              </a:ext>
            </a:extLst>
          </p:cNvPr>
          <p:cNvSpPr/>
          <p:nvPr/>
        </p:nvSpPr>
        <p:spPr>
          <a:xfrm rot="18430265">
            <a:off x="6955602" y="5104571"/>
            <a:ext cx="598720" cy="253218"/>
          </a:xfrm>
          <a:prstGeom prst="rightArrow">
            <a:avLst/>
          </a:prstGeom>
          <a:gradFill flip="none" rotWithShape="1">
            <a:gsLst>
              <a:gs pos="30000">
                <a:srgbClr val="F16025"/>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49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7FA634-BA5F-45EB-95B2-6F8BCF26BBD3}"/>
              </a:ext>
            </a:extLst>
          </p:cNvPr>
          <p:cNvSpPr txBox="1"/>
          <p:nvPr/>
        </p:nvSpPr>
        <p:spPr>
          <a:xfrm>
            <a:off x="924973" y="5811773"/>
            <a:ext cx="7634749" cy="646331"/>
          </a:xfrm>
          <a:prstGeom prst="rect">
            <a:avLst/>
          </a:prstGeom>
          <a:noFill/>
        </p:spPr>
        <p:txBody>
          <a:bodyPr wrap="square" rtlCol="0">
            <a:spAutoFit/>
          </a:bodyPr>
          <a:lstStyle/>
          <a:p>
            <a:pPr fontAlgn="base"/>
            <a:r>
              <a:rPr lang="en-US" sz="1200" dirty="0"/>
              <a:t>Lea J, Greene T, Hebert L, </a:t>
            </a:r>
            <a:r>
              <a:rPr lang="en-US" sz="1200" dirty="0" err="1"/>
              <a:t>Lipkowitz</a:t>
            </a:r>
            <a:r>
              <a:rPr lang="en-US" sz="1200" dirty="0"/>
              <a:t> M, Massry S, Middleton J, Rostand SG, Miller E, Smith W, </a:t>
            </a:r>
            <a:r>
              <a:rPr lang="en-US" sz="1200" dirty="0" err="1"/>
              <a:t>Bakris</a:t>
            </a:r>
            <a:r>
              <a:rPr lang="en-US" sz="1200" dirty="0"/>
              <a:t> GL: The relationship between magnitude of proteinuria reduction and risk of end-stage renal disease: </a:t>
            </a:r>
            <a:r>
              <a:rPr lang="en-US" sz="1200" b="1" dirty="0"/>
              <a:t>Results of the African American Study of Kidney Disease and hypertension</a:t>
            </a:r>
            <a:r>
              <a:rPr lang="en-US" sz="1200" dirty="0"/>
              <a:t>. </a:t>
            </a:r>
            <a:r>
              <a:rPr lang="en-US" sz="1200" i="1" dirty="0"/>
              <a:t>Arch Intern Med   </a:t>
            </a:r>
            <a:r>
              <a:rPr lang="en-US" sz="1200" b="1" dirty="0"/>
              <a:t>165</a:t>
            </a:r>
            <a:r>
              <a:rPr lang="en-US" sz="1200" dirty="0"/>
              <a:t> :947– 953,2005</a:t>
            </a:r>
          </a:p>
        </p:txBody>
      </p:sp>
      <p:pic>
        <p:nvPicPr>
          <p:cNvPr id="4" name="Picture 4">
            <a:extLst>
              <a:ext uri="{FF2B5EF4-FFF2-40B4-BE49-F238E27FC236}">
                <a16:creationId xmlns:a16="http://schemas.microsoft.com/office/drawing/2014/main" id="{0AA3D54B-87E4-4534-862A-BD83CB68F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74" y="1361860"/>
            <a:ext cx="7141492" cy="4003755"/>
          </a:xfrm>
          <a:prstGeom prst="rect">
            <a:avLst/>
          </a:prstGeom>
          <a:solidFill>
            <a:schemeClr val="bg1"/>
          </a:solidFill>
        </p:spPr>
      </p:pic>
      <p:sp>
        <p:nvSpPr>
          <p:cNvPr id="2" name="TextBox 1">
            <a:extLst>
              <a:ext uri="{FF2B5EF4-FFF2-40B4-BE49-F238E27FC236}">
                <a16:creationId xmlns:a16="http://schemas.microsoft.com/office/drawing/2014/main" id="{6A972E3D-6F47-4B1D-91D9-FB2DB50A7013}"/>
              </a:ext>
            </a:extLst>
          </p:cNvPr>
          <p:cNvSpPr txBox="1"/>
          <p:nvPr/>
        </p:nvSpPr>
        <p:spPr>
          <a:xfrm>
            <a:off x="2147426" y="321516"/>
            <a:ext cx="4849148" cy="954107"/>
          </a:xfrm>
          <a:prstGeom prst="rect">
            <a:avLst/>
          </a:prstGeom>
          <a:noFill/>
        </p:spPr>
        <p:txBody>
          <a:bodyPr wrap="none" rtlCol="0">
            <a:spAutoFit/>
          </a:bodyPr>
          <a:lstStyle/>
          <a:p>
            <a:r>
              <a:rPr lang="en-US" sz="2800" b="1" dirty="0"/>
              <a:t>Reducing proteinuria improves </a:t>
            </a:r>
          </a:p>
          <a:p>
            <a:r>
              <a:rPr lang="en-US" sz="2800" b="1" dirty="0"/>
              <a:t>GFR loss /risk of dialysis (ESRD)</a:t>
            </a:r>
          </a:p>
        </p:txBody>
      </p:sp>
      <p:sp>
        <p:nvSpPr>
          <p:cNvPr id="3" name="TextBox 2">
            <a:extLst>
              <a:ext uri="{FF2B5EF4-FFF2-40B4-BE49-F238E27FC236}">
                <a16:creationId xmlns:a16="http://schemas.microsoft.com/office/drawing/2014/main" id="{2EA51710-FE2B-E23C-A01D-ED67C559AE22}"/>
              </a:ext>
            </a:extLst>
          </p:cNvPr>
          <p:cNvSpPr txBox="1"/>
          <p:nvPr/>
        </p:nvSpPr>
        <p:spPr>
          <a:xfrm>
            <a:off x="1800665" y="1571077"/>
            <a:ext cx="2255520" cy="646331"/>
          </a:xfrm>
          <a:prstGeom prst="rect">
            <a:avLst/>
          </a:prstGeom>
          <a:noFill/>
        </p:spPr>
        <p:txBody>
          <a:bodyPr wrap="square" rtlCol="0">
            <a:spAutoFit/>
          </a:bodyPr>
          <a:lstStyle/>
          <a:p>
            <a:r>
              <a:rPr lang="en-US" dirty="0">
                <a:solidFill>
                  <a:srgbClr val="FF0000"/>
                </a:solidFill>
              </a:rPr>
              <a:t>(A relative risk = 2 is a doubling of risk)</a:t>
            </a:r>
          </a:p>
        </p:txBody>
      </p:sp>
      <p:sp>
        <p:nvSpPr>
          <p:cNvPr id="5" name="TextBox 4">
            <a:extLst>
              <a:ext uri="{FF2B5EF4-FFF2-40B4-BE49-F238E27FC236}">
                <a16:creationId xmlns:a16="http://schemas.microsoft.com/office/drawing/2014/main" id="{500E6B13-F384-1E4F-0970-18FCDF74EF1D}"/>
              </a:ext>
            </a:extLst>
          </p:cNvPr>
          <p:cNvSpPr txBox="1"/>
          <p:nvPr/>
        </p:nvSpPr>
        <p:spPr>
          <a:xfrm>
            <a:off x="3108959" y="5082520"/>
            <a:ext cx="3418450" cy="369332"/>
          </a:xfrm>
          <a:prstGeom prst="rect">
            <a:avLst/>
          </a:prstGeom>
          <a:solidFill>
            <a:schemeClr val="bg1"/>
          </a:solidFill>
        </p:spPr>
        <p:txBody>
          <a:bodyPr wrap="square" rtlCol="0">
            <a:spAutoFit/>
          </a:bodyPr>
          <a:lstStyle/>
          <a:p>
            <a:r>
              <a:rPr lang="en-US" b="1" dirty="0"/>
              <a:t>Change  in  proteinuria,   %</a:t>
            </a:r>
          </a:p>
        </p:txBody>
      </p:sp>
    </p:spTree>
    <p:extLst>
      <p:ext uri="{BB962C8B-B14F-4D97-AF65-F5344CB8AC3E}">
        <p14:creationId xmlns:p14="http://schemas.microsoft.com/office/powerpoint/2010/main" val="178573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FB397-FFB9-403E-8EEA-03505F6DE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571500"/>
            <a:ext cx="8096250" cy="5819775"/>
          </a:xfrm>
          <a:prstGeom prst="rect">
            <a:avLst/>
          </a:prstGeom>
        </p:spPr>
      </p:pic>
      <p:sp>
        <p:nvSpPr>
          <p:cNvPr id="2" name="Oval 1">
            <a:extLst>
              <a:ext uri="{FF2B5EF4-FFF2-40B4-BE49-F238E27FC236}">
                <a16:creationId xmlns:a16="http://schemas.microsoft.com/office/drawing/2014/main" id="{6513A521-AD87-4446-B5FE-215951FBF641}"/>
              </a:ext>
            </a:extLst>
          </p:cNvPr>
          <p:cNvSpPr/>
          <p:nvPr/>
        </p:nvSpPr>
        <p:spPr>
          <a:xfrm>
            <a:off x="5179958" y="124753"/>
            <a:ext cx="3875756" cy="2849957"/>
          </a:xfrm>
          <a:prstGeom prst="ellipse">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 name="TextBox 3">
            <a:extLst>
              <a:ext uri="{FF2B5EF4-FFF2-40B4-BE49-F238E27FC236}">
                <a16:creationId xmlns:a16="http://schemas.microsoft.com/office/drawing/2014/main" id="{65F6467E-E49D-45E5-B192-7A9CF78C0E08}"/>
              </a:ext>
            </a:extLst>
          </p:cNvPr>
          <p:cNvSpPr txBox="1"/>
          <p:nvPr/>
        </p:nvSpPr>
        <p:spPr>
          <a:xfrm>
            <a:off x="523875" y="509471"/>
            <a:ext cx="4576081" cy="1785104"/>
          </a:xfrm>
          <a:prstGeom prst="rect">
            <a:avLst/>
          </a:prstGeom>
          <a:solidFill>
            <a:schemeClr val="bg1"/>
          </a:solidFill>
        </p:spPr>
        <p:txBody>
          <a:bodyPr wrap="square" rtlCol="0">
            <a:spAutoFit/>
          </a:bodyPr>
          <a:lstStyle/>
          <a:p>
            <a:r>
              <a:rPr lang="en-US" sz="2800" dirty="0"/>
              <a:t>Prognosis of CKD progression by GFR and albuminuria</a:t>
            </a:r>
          </a:p>
          <a:p>
            <a:endParaRPr lang="en-US" dirty="0">
              <a:noFill/>
            </a:endParaRPr>
          </a:p>
          <a:p>
            <a:r>
              <a:rPr lang="en-US" dirty="0"/>
              <a:t>Kidney Disease Improving Global Outcomes (KDIGO) - 2012</a:t>
            </a:r>
          </a:p>
        </p:txBody>
      </p:sp>
    </p:spTree>
    <p:extLst>
      <p:ext uri="{BB962C8B-B14F-4D97-AF65-F5344CB8AC3E}">
        <p14:creationId xmlns:p14="http://schemas.microsoft.com/office/powerpoint/2010/main" val="38572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77DBA-0B7F-DC9A-6A38-CB6C7D362FBF}"/>
              </a:ext>
            </a:extLst>
          </p:cNvPr>
          <p:cNvSpPr txBox="1"/>
          <p:nvPr/>
        </p:nvSpPr>
        <p:spPr>
          <a:xfrm>
            <a:off x="1336430" y="1690062"/>
            <a:ext cx="6396111" cy="3477875"/>
          </a:xfrm>
          <a:prstGeom prst="rect">
            <a:avLst/>
          </a:prstGeom>
          <a:noFill/>
        </p:spPr>
        <p:txBody>
          <a:bodyPr wrap="square" rtlCol="0">
            <a:spAutoFit/>
          </a:bodyPr>
          <a:lstStyle/>
          <a:p>
            <a:pPr algn="ctr"/>
            <a:r>
              <a:rPr lang="en-US" sz="4400" i="1" dirty="0">
                <a:solidFill>
                  <a:schemeClr val="bg1"/>
                </a:solidFill>
              </a:rPr>
              <a:t>Step 3:</a:t>
            </a:r>
          </a:p>
          <a:p>
            <a:pPr algn="ctr"/>
            <a:endParaRPr lang="en-US" sz="4400" i="1" dirty="0">
              <a:solidFill>
                <a:schemeClr val="bg1"/>
              </a:solidFill>
            </a:endParaRPr>
          </a:p>
          <a:p>
            <a:pPr algn="ctr"/>
            <a:r>
              <a:rPr lang="en-US" sz="4400" i="1" dirty="0">
                <a:solidFill>
                  <a:schemeClr val="bg1"/>
                </a:solidFill>
              </a:rPr>
              <a:t>Imaging:</a:t>
            </a:r>
          </a:p>
          <a:p>
            <a:pPr algn="ctr"/>
            <a:r>
              <a:rPr lang="en-US" sz="4400" i="1" dirty="0">
                <a:solidFill>
                  <a:srgbClr val="FFC000"/>
                </a:solidFill>
              </a:rPr>
              <a:t>Kidney ultrasound</a:t>
            </a:r>
          </a:p>
          <a:p>
            <a:pPr algn="ctr"/>
            <a:r>
              <a:rPr lang="en-US" sz="4400" i="1" dirty="0">
                <a:solidFill>
                  <a:srgbClr val="FFC000"/>
                </a:solidFill>
              </a:rPr>
              <a:t>CT/MRI</a:t>
            </a:r>
          </a:p>
        </p:txBody>
      </p:sp>
    </p:spTree>
    <p:extLst>
      <p:ext uri="{BB962C8B-B14F-4D97-AF65-F5344CB8AC3E}">
        <p14:creationId xmlns:p14="http://schemas.microsoft.com/office/powerpoint/2010/main" val="206823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0EE0E7-B32A-1990-4760-54B5056A311B}"/>
              </a:ext>
            </a:extLst>
          </p:cNvPr>
          <p:cNvSpPr txBox="1"/>
          <p:nvPr/>
        </p:nvSpPr>
        <p:spPr>
          <a:xfrm>
            <a:off x="407963" y="627180"/>
            <a:ext cx="8328074" cy="6063198"/>
          </a:xfrm>
          <a:prstGeom prst="rect">
            <a:avLst/>
          </a:prstGeom>
          <a:noFill/>
        </p:spPr>
        <p:txBody>
          <a:bodyPr wrap="square" rtlCol="0">
            <a:spAutoFit/>
          </a:bodyPr>
          <a:lstStyle/>
          <a:p>
            <a:pPr algn="ctr"/>
            <a:r>
              <a:rPr lang="en-US" sz="2800" dirty="0">
                <a:solidFill>
                  <a:srgbClr val="FFC000"/>
                </a:solidFill>
              </a:rPr>
              <a:t>Kidney Imaging:</a:t>
            </a:r>
          </a:p>
          <a:p>
            <a:endParaRPr lang="en-US" sz="2000" dirty="0">
              <a:solidFill>
                <a:schemeClr val="bg1"/>
              </a:solidFill>
            </a:endParaRPr>
          </a:p>
          <a:p>
            <a:r>
              <a:rPr lang="en-US" sz="2000" u="sng" dirty="0">
                <a:solidFill>
                  <a:schemeClr val="bg1"/>
                </a:solidFill>
              </a:rPr>
              <a:t>US preferred as it provides longitudinal dimensions of the kidneys:</a:t>
            </a:r>
          </a:p>
          <a:p>
            <a:r>
              <a:rPr lang="en-US" sz="2000" dirty="0">
                <a:solidFill>
                  <a:schemeClr val="bg1"/>
                </a:solidFill>
              </a:rPr>
              <a:t>	&lt; 10 cm, usually = atrophy</a:t>
            </a:r>
          </a:p>
          <a:p>
            <a:r>
              <a:rPr lang="en-US" sz="2000" dirty="0">
                <a:solidFill>
                  <a:schemeClr val="bg1"/>
                </a:solidFill>
              </a:rPr>
              <a:t>	Cortical thinning – usually due to hypertension and analgesic use</a:t>
            </a:r>
          </a:p>
          <a:p>
            <a:r>
              <a:rPr lang="en-US" sz="2000" dirty="0">
                <a:solidFill>
                  <a:schemeClr val="bg1"/>
                </a:solidFill>
              </a:rPr>
              <a:t>	Screening for polycystic </a:t>
            </a:r>
            <a:r>
              <a:rPr lang="en-US" sz="2000" dirty="0" err="1">
                <a:solidFill>
                  <a:schemeClr val="bg1"/>
                </a:solidFill>
              </a:rPr>
              <a:t>kindey</a:t>
            </a:r>
            <a:r>
              <a:rPr lang="en-US" sz="2000" dirty="0">
                <a:solidFill>
                  <a:schemeClr val="bg1"/>
                </a:solidFill>
              </a:rPr>
              <a:t> disease (PKD) </a:t>
            </a:r>
            <a:r>
              <a:rPr lang="en-US" sz="2000" u="sng" dirty="0">
                <a:solidFill>
                  <a:schemeClr val="bg1"/>
                </a:solidFill>
              </a:rPr>
              <a:t>– needs nephrology </a:t>
            </a:r>
            <a:r>
              <a:rPr lang="en-US" sz="2000" dirty="0">
                <a:solidFill>
                  <a:schemeClr val="bg1"/>
                </a:solidFill>
              </a:rPr>
              <a:t>	</a:t>
            </a:r>
            <a:r>
              <a:rPr lang="en-US" sz="2000" u="sng" dirty="0">
                <a:solidFill>
                  <a:schemeClr val="bg1"/>
                </a:solidFill>
              </a:rPr>
              <a:t>referral at any GFR</a:t>
            </a:r>
          </a:p>
          <a:p>
            <a:endParaRPr lang="en-US" sz="2000" dirty="0">
              <a:solidFill>
                <a:schemeClr val="bg1"/>
              </a:solidFill>
            </a:endParaRPr>
          </a:p>
          <a:p>
            <a:r>
              <a:rPr lang="en-US" sz="2000" dirty="0">
                <a:solidFill>
                  <a:schemeClr val="bg1"/>
                </a:solidFill>
              </a:rPr>
              <a:t>Identifies urology versus nephrology referral:</a:t>
            </a:r>
          </a:p>
          <a:p>
            <a:r>
              <a:rPr lang="en-US" sz="2000" dirty="0">
                <a:solidFill>
                  <a:schemeClr val="bg1"/>
                </a:solidFill>
              </a:rPr>
              <a:t>	Obstructing stones</a:t>
            </a:r>
          </a:p>
          <a:p>
            <a:r>
              <a:rPr lang="en-US" sz="2000" dirty="0">
                <a:solidFill>
                  <a:schemeClr val="bg1"/>
                </a:solidFill>
              </a:rPr>
              <a:t>	Kidney masses</a:t>
            </a:r>
          </a:p>
          <a:p>
            <a:r>
              <a:rPr lang="en-US" sz="2000" dirty="0">
                <a:solidFill>
                  <a:schemeClr val="bg1"/>
                </a:solidFill>
              </a:rPr>
              <a:t>	Hydronephrosis / obstruction (even mild obstruction) – caveat 	is prior obstruction – appearance may never return to normal</a:t>
            </a:r>
          </a:p>
          <a:p>
            <a:endParaRPr lang="en-US" sz="2000" dirty="0">
              <a:solidFill>
                <a:schemeClr val="bg1"/>
              </a:solidFill>
            </a:endParaRPr>
          </a:p>
          <a:p>
            <a:r>
              <a:rPr lang="en-US" sz="2000" dirty="0">
                <a:solidFill>
                  <a:schemeClr val="bg1"/>
                </a:solidFill>
              </a:rPr>
              <a:t>Second step:  CT /MRI:</a:t>
            </a:r>
          </a:p>
          <a:p>
            <a:r>
              <a:rPr lang="en-US" sz="2000" dirty="0">
                <a:solidFill>
                  <a:schemeClr val="bg1"/>
                </a:solidFill>
              </a:rPr>
              <a:t>	Abnormal cysts on US (anything other than simple cysts)</a:t>
            </a:r>
          </a:p>
          <a:p>
            <a:r>
              <a:rPr lang="en-US" sz="2000" dirty="0">
                <a:solidFill>
                  <a:schemeClr val="bg1"/>
                </a:solidFill>
              </a:rPr>
              <a:t>	Masses workup</a:t>
            </a:r>
          </a:p>
          <a:p>
            <a:r>
              <a:rPr lang="en-US" sz="2000" dirty="0">
                <a:solidFill>
                  <a:schemeClr val="bg1"/>
                </a:solidFill>
              </a:rPr>
              <a:t>	Stone workup  (CT stone protocol)</a:t>
            </a:r>
          </a:p>
          <a:p>
            <a:r>
              <a:rPr lang="en-US" sz="2000" dirty="0">
                <a:solidFill>
                  <a:schemeClr val="bg1"/>
                </a:solidFill>
              </a:rPr>
              <a:t>	Nephrocalcinosis </a:t>
            </a:r>
          </a:p>
        </p:txBody>
      </p:sp>
      <p:sp>
        <p:nvSpPr>
          <p:cNvPr id="3" name="Right Brace 2">
            <a:extLst>
              <a:ext uri="{FF2B5EF4-FFF2-40B4-BE49-F238E27FC236}">
                <a16:creationId xmlns:a16="http://schemas.microsoft.com/office/drawing/2014/main" id="{D45F77FD-C54F-D8C6-CF12-BF5342994449}"/>
              </a:ext>
            </a:extLst>
          </p:cNvPr>
          <p:cNvSpPr/>
          <p:nvPr/>
        </p:nvSpPr>
        <p:spPr>
          <a:xfrm>
            <a:off x="7868528" y="3249636"/>
            <a:ext cx="351693" cy="1617785"/>
          </a:xfrm>
          <a:prstGeom prst="rightBrace">
            <a:avLst/>
          </a:prstGeom>
          <a:ln w="158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7E79F8D7-D601-C274-5B9B-ACC37B6FEAF6}"/>
              </a:ext>
            </a:extLst>
          </p:cNvPr>
          <p:cNvSpPr txBox="1"/>
          <p:nvPr/>
        </p:nvSpPr>
        <p:spPr>
          <a:xfrm rot="5400000">
            <a:off x="7720887" y="3895454"/>
            <a:ext cx="1660968" cy="369332"/>
          </a:xfrm>
          <a:prstGeom prst="rect">
            <a:avLst/>
          </a:prstGeom>
          <a:noFill/>
        </p:spPr>
        <p:txBody>
          <a:bodyPr wrap="none" rtlCol="0">
            <a:spAutoFit/>
          </a:bodyPr>
          <a:lstStyle/>
          <a:p>
            <a:r>
              <a:rPr lang="en-US" dirty="0">
                <a:solidFill>
                  <a:srgbClr val="00B0F0"/>
                </a:solidFill>
              </a:rPr>
              <a:t>Urology referral</a:t>
            </a:r>
          </a:p>
        </p:txBody>
      </p:sp>
    </p:spTree>
    <p:extLst>
      <p:ext uri="{BB962C8B-B14F-4D97-AF65-F5344CB8AC3E}">
        <p14:creationId xmlns:p14="http://schemas.microsoft.com/office/powerpoint/2010/main" val="324891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3B52B35-7D43-B7BD-54F2-802C53071CC1}"/>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213" t="-10757" r="-1812" b="-33196"/>
          <a:stretch/>
        </p:blipFill>
        <p:spPr>
          <a:xfrm>
            <a:off x="158608" y="1477108"/>
            <a:ext cx="8899301" cy="4495882"/>
          </a:xfrm>
          <a:effectLst/>
        </p:spPr>
      </p:pic>
      <p:sp>
        <p:nvSpPr>
          <p:cNvPr id="2" name="TextBox 1">
            <a:extLst>
              <a:ext uri="{FF2B5EF4-FFF2-40B4-BE49-F238E27FC236}">
                <a16:creationId xmlns:a16="http://schemas.microsoft.com/office/drawing/2014/main" id="{9CDDC64E-E39B-43CD-D191-D4408103B4AE}"/>
              </a:ext>
            </a:extLst>
          </p:cNvPr>
          <p:cNvSpPr txBox="1"/>
          <p:nvPr/>
        </p:nvSpPr>
        <p:spPr>
          <a:xfrm>
            <a:off x="1008185" y="740897"/>
            <a:ext cx="7029156" cy="584775"/>
          </a:xfrm>
          <a:prstGeom prst="rect">
            <a:avLst/>
          </a:prstGeom>
          <a:noFill/>
        </p:spPr>
        <p:txBody>
          <a:bodyPr wrap="square" rtlCol="0">
            <a:spAutoFit/>
          </a:bodyPr>
          <a:lstStyle/>
          <a:p>
            <a:pPr algn="ctr"/>
            <a:r>
              <a:rPr lang="en-US" sz="3200" dirty="0" err="1"/>
              <a:t>Bosniak</a:t>
            </a:r>
            <a:r>
              <a:rPr lang="en-US" sz="3200" dirty="0"/>
              <a:t> classification of kidney cysts</a:t>
            </a:r>
          </a:p>
        </p:txBody>
      </p:sp>
      <p:sp>
        <p:nvSpPr>
          <p:cNvPr id="3" name="TextBox 2">
            <a:extLst>
              <a:ext uri="{FF2B5EF4-FFF2-40B4-BE49-F238E27FC236}">
                <a16:creationId xmlns:a16="http://schemas.microsoft.com/office/drawing/2014/main" id="{EA0362B8-F033-1203-BBCC-DDB0F20EC0F7}"/>
              </a:ext>
            </a:extLst>
          </p:cNvPr>
          <p:cNvSpPr txBox="1"/>
          <p:nvPr/>
        </p:nvSpPr>
        <p:spPr>
          <a:xfrm>
            <a:off x="844174" y="5530083"/>
            <a:ext cx="7875169" cy="461665"/>
          </a:xfrm>
          <a:prstGeom prst="rect">
            <a:avLst/>
          </a:prstGeom>
          <a:noFill/>
        </p:spPr>
        <p:txBody>
          <a:bodyPr wrap="none" rtlCol="0">
            <a:spAutoFit/>
          </a:bodyPr>
          <a:lstStyle/>
          <a:p>
            <a:r>
              <a:rPr lang="en-US" sz="2400" i="1" dirty="0"/>
              <a:t>Simple cysts are common and increase in prevalence with age</a:t>
            </a:r>
          </a:p>
        </p:txBody>
      </p:sp>
      <p:sp>
        <p:nvSpPr>
          <p:cNvPr id="5" name="Star: 5 Points 4">
            <a:extLst>
              <a:ext uri="{FF2B5EF4-FFF2-40B4-BE49-F238E27FC236}">
                <a16:creationId xmlns:a16="http://schemas.microsoft.com/office/drawing/2014/main" id="{6F17F5D2-4E73-4546-0743-847AFC44A299}"/>
              </a:ext>
            </a:extLst>
          </p:cNvPr>
          <p:cNvSpPr/>
          <p:nvPr/>
        </p:nvSpPr>
        <p:spPr>
          <a:xfrm>
            <a:off x="424657" y="5555943"/>
            <a:ext cx="384184" cy="417047"/>
          </a:xfrm>
          <a:prstGeom prst="star5">
            <a:avLst>
              <a:gd name="adj" fmla="val 1800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27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40C18-E95C-51DA-7C82-763A2A5FECD8}"/>
              </a:ext>
            </a:extLst>
          </p:cNvPr>
          <p:cNvSpPr txBox="1"/>
          <p:nvPr/>
        </p:nvSpPr>
        <p:spPr>
          <a:xfrm>
            <a:off x="590843" y="1331742"/>
            <a:ext cx="7924800" cy="4924425"/>
          </a:xfrm>
          <a:prstGeom prst="rect">
            <a:avLst/>
          </a:prstGeom>
          <a:noFill/>
        </p:spPr>
        <p:txBody>
          <a:bodyPr wrap="square" rtlCol="0">
            <a:spAutoFit/>
          </a:bodyPr>
          <a:lstStyle/>
          <a:p>
            <a:r>
              <a:rPr lang="en-US" sz="3200" dirty="0">
                <a:solidFill>
                  <a:srgbClr val="FFC000"/>
                </a:solidFill>
              </a:rPr>
              <a:t>The 1,2,3 of CKD – partial summary</a:t>
            </a:r>
          </a:p>
          <a:p>
            <a:endParaRPr lang="en-US" dirty="0"/>
          </a:p>
          <a:p>
            <a:r>
              <a:rPr lang="en-US" sz="2400" u="sng" dirty="0">
                <a:solidFill>
                  <a:schemeClr val="bg1"/>
                </a:solidFill>
              </a:rPr>
              <a:t>PCP management  (KDIGO recommendations):</a:t>
            </a:r>
          </a:p>
          <a:p>
            <a:r>
              <a:rPr lang="en-US" dirty="0">
                <a:solidFill>
                  <a:schemeClr val="bg1"/>
                </a:solidFill>
              </a:rPr>
              <a:t>eGFR at CKD IIIA (eGFR to 45 ml/minute) with minimal albuminuria (&lt; 300 mcg/mg Cr) and acceptable kidney imaging, especially over age 45, absence of hematuria</a:t>
            </a:r>
          </a:p>
          <a:p>
            <a:r>
              <a:rPr lang="en-US" dirty="0">
                <a:solidFill>
                  <a:schemeClr val="bg1"/>
                </a:solidFill>
              </a:rPr>
              <a:t>	</a:t>
            </a:r>
          </a:p>
          <a:p>
            <a:r>
              <a:rPr lang="en-US" sz="2400" u="sng" dirty="0">
                <a:solidFill>
                  <a:schemeClr val="bg1"/>
                </a:solidFill>
              </a:rPr>
              <a:t>Nephrology referral  and PCP co-management:</a:t>
            </a:r>
          </a:p>
          <a:p>
            <a:r>
              <a:rPr lang="en-US" dirty="0">
                <a:solidFill>
                  <a:schemeClr val="bg1"/>
                </a:solidFill>
              </a:rPr>
              <a:t>eGFR stage IIIA if young patient (&lt; 45 years old) – personal opinion, not KDIGO</a:t>
            </a:r>
          </a:p>
          <a:p>
            <a:r>
              <a:rPr lang="en-US" dirty="0">
                <a:solidFill>
                  <a:schemeClr val="bg1"/>
                </a:solidFill>
              </a:rPr>
              <a:t>eGFR CKD IIIB – IV - V (eGFR &lt; 45 ml/minute)</a:t>
            </a:r>
          </a:p>
          <a:p>
            <a:r>
              <a:rPr lang="en-US" dirty="0">
                <a:solidFill>
                  <a:schemeClr val="bg1"/>
                </a:solidFill>
              </a:rPr>
              <a:t>eGFR decline &gt; 25% in 2 years</a:t>
            </a:r>
          </a:p>
          <a:p>
            <a:r>
              <a:rPr lang="en-US" dirty="0">
                <a:solidFill>
                  <a:schemeClr val="bg1"/>
                </a:solidFill>
              </a:rPr>
              <a:t>Albuminuria &gt; 300 mcg/mg Cr</a:t>
            </a:r>
          </a:p>
          <a:p>
            <a:r>
              <a:rPr lang="en-US" dirty="0">
                <a:solidFill>
                  <a:schemeClr val="bg1"/>
                </a:solidFill>
              </a:rPr>
              <a:t>Hematuria not answered by urology risks/ workup</a:t>
            </a:r>
          </a:p>
          <a:p>
            <a:r>
              <a:rPr lang="en-US" dirty="0">
                <a:solidFill>
                  <a:schemeClr val="bg1"/>
                </a:solidFill>
              </a:rPr>
              <a:t>Solitary kidney</a:t>
            </a:r>
          </a:p>
          <a:p>
            <a:r>
              <a:rPr lang="en-US" dirty="0">
                <a:solidFill>
                  <a:schemeClr val="bg1"/>
                </a:solidFill>
              </a:rPr>
              <a:t>Polycystic kidney disease</a:t>
            </a:r>
          </a:p>
          <a:p>
            <a:endParaRPr lang="en-US" dirty="0">
              <a:solidFill>
                <a:schemeClr val="bg1"/>
              </a:solidFill>
            </a:endParaRPr>
          </a:p>
          <a:p>
            <a:r>
              <a:rPr lang="en-US" dirty="0">
                <a:solidFill>
                  <a:schemeClr val="bg1"/>
                </a:solidFill>
              </a:rPr>
              <a:t>(refer to supplementary handout of hypothetical cases)</a:t>
            </a:r>
          </a:p>
        </p:txBody>
      </p:sp>
      <p:sp>
        <p:nvSpPr>
          <p:cNvPr id="3" name="Star: 5 Points 2">
            <a:extLst>
              <a:ext uri="{FF2B5EF4-FFF2-40B4-BE49-F238E27FC236}">
                <a16:creationId xmlns:a16="http://schemas.microsoft.com/office/drawing/2014/main" id="{6FE45E8A-4453-2B58-57CB-4B96BADDD33A}"/>
              </a:ext>
            </a:extLst>
          </p:cNvPr>
          <p:cNvSpPr/>
          <p:nvPr/>
        </p:nvSpPr>
        <p:spPr>
          <a:xfrm>
            <a:off x="6877048" y="1402080"/>
            <a:ext cx="384184" cy="440265"/>
          </a:xfrm>
          <a:prstGeom prst="star5">
            <a:avLst>
              <a:gd name="adj" fmla="val 1800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1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E4E8F-8D1D-F75F-A472-A314308C7403}"/>
              </a:ext>
            </a:extLst>
          </p:cNvPr>
          <p:cNvSpPr txBox="1"/>
          <p:nvPr/>
        </p:nvSpPr>
        <p:spPr>
          <a:xfrm>
            <a:off x="1664677" y="2518117"/>
            <a:ext cx="6808763" cy="1323439"/>
          </a:xfrm>
          <a:prstGeom prst="rect">
            <a:avLst/>
          </a:prstGeom>
          <a:noFill/>
        </p:spPr>
        <p:txBody>
          <a:bodyPr wrap="square" rtlCol="0">
            <a:spAutoFit/>
          </a:bodyPr>
          <a:lstStyle/>
          <a:p>
            <a:r>
              <a:rPr lang="en-US" sz="4000" dirty="0">
                <a:solidFill>
                  <a:schemeClr val="bg1"/>
                </a:solidFill>
              </a:rPr>
              <a:t>Patient:   “How close am I to needing dialysis…?” </a:t>
            </a:r>
          </a:p>
        </p:txBody>
      </p:sp>
    </p:spTree>
    <p:extLst>
      <p:ext uri="{BB962C8B-B14F-4D97-AF65-F5344CB8AC3E}">
        <p14:creationId xmlns:p14="http://schemas.microsoft.com/office/powerpoint/2010/main" val="2221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24184B-9428-8FEB-3C9B-B3BC5D7B282F}"/>
              </a:ext>
            </a:extLst>
          </p:cNvPr>
          <p:cNvSpPr txBox="1"/>
          <p:nvPr/>
        </p:nvSpPr>
        <p:spPr>
          <a:xfrm>
            <a:off x="586153" y="745587"/>
            <a:ext cx="7877907" cy="4985980"/>
          </a:xfrm>
          <a:prstGeom prst="rect">
            <a:avLst/>
          </a:prstGeom>
          <a:noFill/>
        </p:spPr>
        <p:txBody>
          <a:bodyPr wrap="square" rtlCol="0">
            <a:spAutoFit/>
          </a:bodyPr>
          <a:lstStyle/>
          <a:p>
            <a:pPr algn="ctr"/>
            <a:r>
              <a:rPr lang="en-US" sz="3200" dirty="0"/>
              <a:t>Kidney Failure Risk Estimate (KFRE)</a:t>
            </a:r>
          </a:p>
          <a:p>
            <a:endParaRPr lang="en-US" dirty="0">
              <a:solidFill>
                <a:schemeClr val="bg1"/>
              </a:solidFill>
            </a:endParaRPr>
          </a:p>
          <a:p>
            <a:pPr algn="ctr"/>
            <a:r>
              <a:rPr lang="en-US" sz="2400" dirty="0"/>
              <a:t>Four-variable Equation:  Age, Gender, eGFR, UACR</a:t>
            </a:r>
          </a:p>
          <a:p>
            <a:pPr algn="ctr"/>
            <a:r>
              <a:rPr lang="en-US" sz="1400" i="1" dirty="0"/>
              <a:t>(</a:t>
            </a:r>
            <a:r>
              <a:rPr lang="en-US" sz="1400" i="1" dirty="0" err="1"/>
              <a:t>Tangri</a:t>
            </a:r>
            <a:r>
              <a:rPr lang="en-US" sz="1400" i="1" dirty="0"/>
              <a:t> et al, A predictive model for progression of chronic kidney disease to kidney failure, </a:t>
            </a:r>
          </a:p>
          <a:p>
            <a:r>
              <a:rPr lang="en-US" sz="1400" i="1" dirty="0"/>
              <a:t>               JAMA, 2011;305(15):1553-1559)</a:t>
            </a:r>
          </a:p>
          <a:p>
            <a:endParaRPr lang="en-US" dirty="0"/>
          </a:p>
          <a:p>
            <a:r>
              <a:rPr lang="en-US" dirty="0">
                <a:solidFill>
                  <a:srgbClr val="FF0000"/>
                </a:solidFill>
              </a:rPr>
              <a:t>A 75 year old female with a creatinine of 1.6 and eGFR  45 ml/minute, </a:t>
            </a:r>
          </a:p>
          <a:p>
            <a:r>
              <a:rPr lang="en-US" dirty="0">
                <a:solidFill>
                  <a:srgbClr val="FF0000"/>
                </a:solidFill>
              </a:rPr>
              <a:t>albuminuria 55 mg/gram Cr.</a:t>
            </a:r>
          </a:p>
          <a:p>
            <a:endParaRPr lang="en-US" dirty="0"/>
          </a:p>
          <a:p>
            <a:r>
              <a:rPr lang="en-US" dirty="0"/>
              <a:t>	Kidney failure risk:     2 years = 0.77 %,  5 years 2.39%</a:t>
            </a:r>
          </a:p>
          <a:p>
            <a:endParaRPr lang="en-US" dirty="0"/>
          </a:p>
          <a:p>
            <a:r>
              <a:rPr lang="en-US" dirty="0">
                <a:solidFill>
                  <a:srgbClr val="FF0000"/>
                </a:solidFill>
              </a:rPr>
              <a:t>A 45 year old male with creatinine 2.5, eGFR 35 ml/minute, albuminuria 1995 mg/gram Cr</a:t>
            </a:r>
          </a:p>
          <a:p>
            <a:endParaRPr lang="en-US" dirty="0"/>
          </a:p>
          <a:p>
            <a:r>
              <a:rPr lang="en-US" dirty="0"/>
              <a:t>	Kidney failure risk:    2 years = 15.6%,   5 years 41%</a:t>
            </a:r>
          </a:p>
          <a:p>
            <a:pPr algn="ctr"/>
            <a:endParaRPr lang="en-US" dirty="0"/>
          </a:p>
          <a:p>
            <a:r>
              <a:rPr lang="en-US" dirty="0"/>
              <a:t>Available on many medical apps: </a:t>
            </a:r>
          </a:p>
        </p:txBody>
      </p:sp>
      <p:pic>
        <p:nvPicPr>
          <p:cNvPr id="4" name="Picture 3">
            <a:extLst>
              <a:ext uri="{FF2B5EF4-FFF2-40B4-BE49-F238E27FC236}">
                <a16:creationId xmlns:a16="http://schemas.microsoft.com/office/drawing/2014/main" id="{94D966BE-4028-54AC-21AA-2BBF844872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79" t="7521" r="7099" b="73333"/>
          <a:stretch/>
        </p:blipFill>
        <p:spPr>
          <a:xfrm>
            <a:off x="3948332" y="5434818"/>
            <a:ext cx="1960100" cy="962856"/>
          </a:xfrm>
          <a:prstGeom prst="rect">
            <a:avLst/>
          </a:prstGeom>
        </p:spPr>
      </p:pic>
    </p:spTree>
    <p:extLst>
      <p:ext uri="{BB962C8B-B14F-4D97-AF65-F5344CB8AC3E}">
        <p14:creationId xmlns:p14="http://schemas.microsoft.com/office/powerpoint/2010/main" val="378283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77DBA-0B7F-DC9A-6A38-CB6C7D362FBF}"/>
              </a:ext>
            </a:extLst>
          </p:cNvPr>
          <p:cNvSpPr txBox="1"/>
          <p:nvPr/>
        </p:nvSpPr>
        <p:spPr>
          <a:xfrm>
            <a:off x="815927" y="2602522"/>
            <a:ext cx="7657514" cy="2123658"/>
          </a:xfrm>
          <a:prstGeom prst="rect">
            <a:avLst/>
          </a:prstGeom>
          <a:noFill/>
        </p:spPr>
        <p:txBody>
          <a:bodyPr wrap="square" rtlCol="0">
            <a:spAutoFit/>
          </a:bodyPr>
          <a:lstStyle/>
          <a:p>
            <a:pPr algn="ctr"/>
            <a:r>
              <a:rPr lang="en-US" sz="4400" i="1" u="sng" dirty="0">
                <a:solidFill>
                  <a:schemeClr val="bg1"/>
                </a:solidFill>
              </a:rPr>
              <a:t>CKD</a:t>
            </a:r>
            <a:r>
              <a:rPr lang="en-US" sz="4400" i="1" dirty="0">
                <a:solidFill>
                  <a:schemeClr val="bg1"/>
                </a:solidFill>
              </a:rPr>
              <a:t> as a risk for </a:t>
            </a:r>
          </a:p>
          <a:p>
            <a:pPr algn="ctr"/>
            <a:r>
              <a:rPr lang="en-US" sz="4400" i="1" dirty="0">
                <a:solidFill>
                  <a:schemeClr val="bg1"/>
                </a:solidFill>
              </a:rPr>
              <a:t>Cardiovascular disease</a:t>
            </a:r>
          </a:p>
          <a:p>
            <a:pPr algn="ctr"/>
            <a:endParaRPr lang="en-US" sz="4400" i="1" dirty="0">
              <a:solidFill>
                <a:schemeClr val="bg1"/>
              </a:solidFill>
            </a:endParaRPr>
          </a:p>
        </p:txBody>
      </p:sp>
    </p:spTree>
    <p:extLst>
      <p:ext uri="{BB962C8B-B14F-4D97-AF65-F5344CB8AC3E}">
        <p14:creationId xmlns:p14="http://schemas.microsoft.com/office/powerpoint/2010/main" val="131306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8F2D00-7B39-44EA-754C-6565208E585F}"/>
              </a:ext>
            </a:extLst>
          </p:cNvPr>
          <p:cNvSpPr txBox="1"/>
          <p:nvPr/>
        </p:nvSpPr>
        <p:spPr>
          <a:xfrm>
            <a:off x="661182" y="1331741"/>
            <a:ext cx="7765365" cy="4370427"/>
          </a:xfrm>
          <a:prstGeom prst="rect">
            <a:avLst/>
          </a:prstGeom>
          <a:noFill/>
        </p:spPr>
        <p:txBody>
          <a:bodyPr wrap="square" rtlCol="0">
            <a:spAutoFit/>
          </a:bodyPr>
          <a:lstStyle/>
          <a:p>
            <a:pPr algn="ctr"/>
            <a:r>
              <a:rPr lang="en-US" sz="3200" dirty="0">
                <a:solidFill>
                  <a:schemeClr val="bg1"/>
                </a:solidFill>
              </a:rPr>
              <a:t>Kidney Disease:  Improving </a:t>
            </a:r>
          </a:p>
          <a:p>
            <a:pPr algn="ctr"/>
            <a:r>
              <a:rPr lang="en-US" sz="3200" dirty="0">
                <a:solidFill>
                  <a:schemeClr val="bg1"/>
                </a:solidFill>
              </a:rPr>
              <a:t>Global Outcomes  (KDIGO)</a:t>
            </a:r>
          </a:p>
          <a:p>
            <a:endParaRPr lang="en-US" dirty="0"/>
          </a:p>
          <a:p>
            <a:r>
              <a:rPr lang="en-US" sz="2800" dirty="0">
                <a:solidFill>
                  <a:srgbClr val="FFC000"/>
                </a:solidFill>
              </a:rPr>
              <a:t>NKF (United States) initiative to develop guidelines / structure for CKD management</a:t>
            </a:r>
          </a:p>
          <a:p>
            <a:endParaRPr lang="en-US" sz="2800" dirty="0">
              <a:solidFill>
                <a:srgbClr val="FFC000"/>
              </a:solidFill>
            </a:endParaRPr>
          </a:p>
          <a:p>
            <a:r>
              <a:rPr lang="en-US" sz="2800" dirty="0">
                <a:solidFill>
                  <a:srgbClr val="FFC000"/>
                </a:solidFill>
              </a:rPr>
              <a:t>Universally accepted standards for the care of CKD</a:t>
            </a:r>
          </a:p>
          <a:p>
            <a:endParaRPr lang="en-US" sz="2800" dirty="0">
              <a:solidFill>
                <a:srgbClr val="FFC000"/>
              </a:solidFill>
            </a:endParaRPr>
          </a:p>
          <a:p>
            <a:r>
              <a:rPr lang="en-US" sz="2800" dirty="0">
                <a:solidFill>
                  <a:srgbClr val="FFC000"/>
                </a:solidFill>
              </a:rPr>
              <a:t>CKD definition:  “GFR &lt; 60 ml/min stable for 3 months, or proteinuria”</a:t>
            </a:r>
          </a:p>
        </p:txBody>
      </p:sp>
    </p:spTree>
    <p:extLst>
      <p:ext uri="{BB962C8B-B14F-4D97-AF65-F5344CB8AC3E}">
        <p14:creationId xmlns:p14="http://schemas.microsoft.com/office/powerpoint/2010/main" val="97061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A56190E-72EE-44E6-A2BF-C8D04A6F4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69" y="993638"/>
            <a:ext cx="8155632" cy="24353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796518-0B0B-42A0-8352-559AA21D3BF7}"/>
              </a:ext>
            </a:extLst>
          </p:cNvPr>
          <p:cNvSpPr txBox="1"/>
          <p:nvPr/>
        </p:nvSpPr>
        <p:spPr>
          <a:xfrm>
            <a:off x="355475" y="3730586"/>
            <a:ext cx="8717323" cy="523220"/>
          </a:xfrm>
          <a:prstGeom prst="rect">
            <a:avLst/>
          </a:prstGeom>
          <a:noFill/>
        </p:spPr>
        <p:txBody>
          <a:bodyPr wrap="none" rtlCol="0">
            <a:spAutoFit/>
          </a:bodyPr>
          <a:lstStyle/>
          <a:p>
            <a:r>
              <a:rPr lang="en-US" sz="2800" dirty="0"/>
              <a:t>Affected U.S.:           15 million  -&gt;  1.5 million  -&gt;  750,000 </a:t>
            </a:r>
          </a:p>
        </p:txBody>
      </p:sp>
      <p:sp>
        <p:nvSpPr>
          <p:cNvPr id="3" name="Arrow: Curved Up 2">
            <a:extLst>
              <a:ext uri="{FF2B5EF4-FFF2-40B4-BE49-F238E27FC236}">
                <a16:creationId xmlns:a16="http://schemas.microsoft.com/office/drawing/2014/main" id="{58F31DB2-BA8B-42C0-BF83-4D566F7E6EF0}"/>
              </a:ext>
            </a:extLst>
          </p:cNvPr>
          <p:cNvSpPr/>
          <p:nvPr/>
        </p:nvSpPr>
        <p:spPr>
          <a:xfrm>
            <a:off x="4200944" y="4252201"/>
            <a:ext cx="1890365" cy="694006"/>
          </a:xfrm>
          <a:prstGeom prst="curvedUpArrow">
            <a:avLst/>
          </a:prstGeom>
          <a:solidFill>
            <a:srgbClr val="C00000">
              <a:alpha val="8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C675AC7E-ACDA-4F51-99BC-70AC0BCCF6EE}"/>
              </a:ext>
            </a:extLst>
          </p:cNvPr>
          <p:cNvSpPr txBox="1"/>
          <p:nvPr/>
        </p:nvSpPr>
        <p:spPr>
          <a:xfrm>
            <a:off x="3602430" y="5077007"/>
            <a:ext cx="3539752" cy="1261884"/>
          </a:xfrm>
          <a:prstGeom prst="rect">
            <a:avLst/>
          </a:prstGeom>
          <a:noFill/>
        </p:spPr>
        <p:txBody>
          <a:bodyPr wrap="none" rtlCol="0">
            <a:spAutoFit/>
          </a:bodyPr>
          <a:lstStyle/>
          <a:p>
            <a:r>
              <a:rPr lang="en-US" sz="2800" i="1" dirty="0"/>
              <a:t>Where did they go? :    </a:t>
            </a:r>
          </a:p>
          <a:p>
            <a:r>
              <a:rPr lang="en-US" sz="2400" i="1" dirty="0"/>
              <a:t>Annual CVD risk is 5 X that </a:t>
            </a:r>
          </a:p>
          <a:p>
            <a:r>
              <a:rPr lang="en-US" sz="2400" i="1" dirty="0"/>
              <a:t>of CKD progression</a:t>
            </a:r>
          </a:p>
        </p:txBody>
      </p:sp>
      <p:sp>
        <p:nvSpPr>
          <p:cNvPr id="4" name="Arrow: Curved Up 3">
            <a:extLst>
              <a:ext uri="{FF2B5EF4-FFF2-40B4-BE49-F238E27FC236}">
                <a16:creationId xmlns:a16="http://schemas.microsoft.com/office/drawing/2014/main" id="{00D1CB65-F943-F54D-D12D-6A18C9277E67}"/>
              </a:ext>
            </a:extLst>
          </p:cNvPr>
          <p:cNvSpPr/>
          <p:nvPr/>
        </p:nvSpPr>
        <p:spPr>
          <a:xfrm>
            <a:off x="6196999" y="4252201"/>
            <a:ext cx="1890365" cy="694006"/>
          </a:xfrm>
          <a:prstGeom prst="curvedUpArrow">
            <a:avLst/>
          </a:prstGeom>
          <a:solidFill>
            <a:srgbClr val="C00000">
              <a:alpha val="8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640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6BBC1F-35E3-4025-85D6-F7FE00FB0486}"/>
              </a:ext>
            </a:extLst>
          </p:cNvPr>
          <p:cNvSpPr/>
          <p:nvPr/>
        </p:nvSpPr>
        <p:spPr>
          <a:xfrm>
            <a:off x="1" y="5550310"/>
            <a:ext cx="9144000" cy="130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6" name="Picture 2">
            <a:extLst>
              <a:ext uri="{FF2B5EF4-FFF2-40B4-BE49-F238E27FC236}">
                <a16:creationId xmlns:a16="http://schemas.microsoft.com/office/drawing/2014/main" id="{56834620-18CB-44C9-BD93-09C891F81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993" y="5624052"/>
            <a:ext cx="3818178" cy="56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a:extLst>
              <a:ext uri="{FF2B5EF4-FFF2-40B4-BE49-F238E27FC236}">
                <a16:creationId xmlns:a16="http://schemas.microsoft.com/office/drawing/2014/main" id="{8852906A-6D48-4A17-AD4E-FF89FFCBE1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19" t="34378" r="5772" b="34533"/>
          <a:stretch/>
        </p:blipFill>
        <p:spPr bwMode="auto">
          <a:xfrm>
            <a:off x="1927123" y="1101213"/>
            <a:ext cx="5255041" cy="432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a:extLst>
              <a:ext uri="{FF2B5EF4-FFF2-40B4-BE49-F238E27FC236}">
                <a16:creationId xmlns:a16="http://schemas.microsoft.com/office/drawing/2014/main" id="{3676454D-C41F-40D7-9826-8693045F8E66}"/>
              </a:ext>
            </a:extLst>
          </p:cNvPr>
          <p:cNvSpPr txBox="1">
            <a:spLocks noChangeArrowheads="1"/>
          </p:cNvSpPr>
          <p:nvPr/>
        </p:nvSpPr>
        <p:spPr bwMode="auto">
          <a:xfrm>
            <a:off x="1033462" y="6312411"/>
            <a:ext cx="6657975" cy="21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9pPr>
          </a:lstStyle>
          <a:p>
            <a:pPr algn="ctr" eaLnBrk="1">
              <a:lnSpc>
                <a:spcPct val="97000"/>
              </a:lnSpc>
              <a:buClr>
                <a:srgbClr val="FFFFFF"/>
              </a:buClr>
              <a:buSzPct val="45000"/>
              <a:buFont typeface="StarSymbol" charset="0"/>
              <a:buNone/>
            </a:pPr>
            <a:r>
              <a:rPr lang="en-GB" altLang="en-US" sz="1400" dirty="0"/>
              <a:t>Go, A. S. et al. N </a:t>
            </a:r>
            <a:r>
              <a:rPr lang="en-GB" altLang="en-US" sz="1400" dirty="0" err="1"/>
              <a:t>Engl</a:t>
            </a:r>
            <a:r>
              <a:rPr lang="en-GB" altLang="en-US" sz="1400" dirty="0"/>
              <a:t> J Med 2004;351:1296-1305</a:t>
            </a:r>
          </a:p>
        </p:txBody>
      </p:sp>
      <p:sp>
        <p:nvSpPr>
          <p:cNvPr id="52229" name="Text Box 5">
            <a:extLst>
              <a:ext uri="{FF2B5EF4-FFF2-40B4-BE49-F238E27FC236}">
                <a16:creationId xmlns:a16="http://schemas.microsoft.com/office/drawing/2014/main" id="{AAC99C58-CE7F-46F4-9301-8D0DE62D665A}"/>
              </a:ext>
            </a:extLst>
          </p:cNvPr>
          <p:cNvSpPr txBox="1">
            <a:spLocks noChangeArrowheads="1"/>
          </p:cNvSpPr>
          <p:nvPr/>
        </p:nvSpPr>
        <p:spPr bwMode="auto">
          <a:xfrm>
            <a:off x="226142" y="302830"/>
            <a:ext cx="8672051"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chemeClr val="tx1"/>
                </a:solidFill>
                <a:latin typeface="Arial" panose="020B0604020202020204" pitchFamily="34" charset="0"/>
              </a:defRPr>
            </a:lvl9pPr>
          </a:lstStyle>
          <a:p>
            <a:pPr algn="ctr" eaLnBrk="1">
              <a:lnSpc>
                <a:spcPct val="97000"/>
              </a:lnSpc>
              <a:buClr>
                <a:srgbClr val="FFFFFF"/>
              </a:buClr>
              <a:buSzPct val="45000"/>
              <a:buFont typeface="StarSymbol" charset="0"/>
              <a:buNone/>
            </a:pPr>
            <a:r>
              <a:rPr lang="en-GB" altLang="en-US" sz="2000" b="1" dirty="0"/>
              <a:t>Age-Standardized Rates of Cardiovascular Events </a:t>
            </a:r>
          </a:p>
          <a:p>
            <a:pPr algn="ctr" eaLnBrk="1">
              <a:lnSpc>
                <a:spcPct val="97000"/>
              </a:lnSpc>
              <a:buClr>
                <a:srgbClr val="FFFFFF"/>
              </a:buClr>
              <a:buSzPct val="45000"/>
              <a:buFont typeface="StarSymbol" charset="0"/>
              <a:buNone/>
            </a:pPr>
            <a:r>
              <a:rPr lang="en-GB" altLang="en-US" sz="2000" b="1" dirty="0"/>
              <a:t>(according to the eGFR of 1,120,295 ambulatory adults)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77DBA-0B7F-DC9A-6A38-CB6C7D362FBF}"/>
              </a:ext>
            </a:extLst>
          </p:cNvPr>
          <p:cNvSpPr txBox="1"/>
          <p:nvPr/>
        </p:nvSpPr>
        <p:spPr>
          <a:xfrm>
            <a:off x="815927" y="2602522"/>
            <a:ext cx="7657514" cy="2123658"/>
          </a:xfrm>
          <a:prstGeom prst="rect">
            <a:avLst/>
          </a:prstGeom>
          <a:noFill/>
        </p:spPr>
        <p:txBody>
          <a:bodyPr wrap="square" rtlCol="0">
            <a:spAutoFit/>
          </a:bodyPr>
          <a:lstStyle/>
          <a:p>
            <a:pPr algn="ctr"/>
            <a:r>
              <a:rPr lang="en-US" sz="4400" i="1" u="sng" dirty="0">
                <a:solidFill>
                  <a:schemeClr val="bg1"/>
                </a:solidFill>
              </a:rPr>
              <a:t>Proteinuria</a:t>
            </a:r>
            <a:r>
              <a:rPr lang="en-US" sz="4400" i="1" dirty="0">
                <a:solidFill>
                  <a:schemeClr val="bg1"/>
                </a:solidFill>
              </a:rPr>
              <a:t> as a risk for </a:t>
            </a:r>
          </a:p>
          <a:p>
            <a:pPr algn="ctr"/>
            <a:r>
              <a:rPr lang="en-US" sz="4400" i="1" dirty="0">
                <a:solidFill>
                  <a:schemeClr val="bg1"/>
                </a:solidFill>
              </a:rPr>
              <a:t>Cardiovascular disease</a:t>
            </a:r>
          </a:p>
          <a:p>
            <a:pPr algn="ctr"/>
            <a:endParaRPr lang="en-US" sz="4400" i="1" dirty="0">
              <a:solidFill>
                <a:schemeClr val="bg1"/>
              </a:solidFill>
            </a:endParaRPr>
          </a:p>
        </p:txBody>
      </p:sp>
    </p:spTree>
    <p:extLst>
      <p:ext uri="{BB962C8B-B14F-4D97-AF65-F5344CB8AC3E}">
        <p14:creationId xmlns:p14="http://schemas.microsoft.com/office/powerpoint/2010/main" val="70165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E29FF8-3E33-4376-84EA-747B4F0B18EE}"/>
              </a:ext>
            </a:extLst>
          </p:cNvPr>
          <p:cNvSpPr txBox="1"/>
          <p:nvPr/>
        </p:nvSpPr>
        <p:spPr>
          <a:xfrm>
            <a:off x="624348" y="2595717"/>
            <a:ext cx="7698658" cy="1754326"/>
          </a:xfrm>
          <a:prstGeom prst="rect">
            <a:avLst/>
          </a:prstGeom>
          <a:noFill/>
        </p:spPr>
        <p:txBody>
          <a:bodyPr wrap="square" rtlCol="0">
            <a:spAutoFit/>
          </a:bodyPr>
          <a:lstStyle/>
          <a:p>
            <a:pPr algn="ctr"/>
            <a:r>
              <a:rPr lang="en-US" sz="4000" dirty="0">
                <a:solidFill>
                  <a:srgbClr val="FFC000"/>
                </a:solidFill>
              </a:rPr>
              <a:t>The kidney vasculature as a </a:t>
            </a:r>
          </a:p>
          <a:p>
            <a:pPr algn="ctr"/>
            <a:r>
              <a:rPr lang="en-US" sz="4000" dirty="0">
                <a:solidFill>
                  <a:srgbClr val="FFC000"/>
                </a:solidFill>
              </a:rPr>
              <a:t>model for </a:t>
            </a:r>
            <a:r>
              <a:rPr lang="en-US" sz="4000" u="sng" dirty="0">
                <a:solidFill>
                  <a:srgbClr val="FFC000"/>
                </a:solidFill>
              </a:rPr>
              <a:t>general</a:t>
            </a:r>
            <a:r>
              <a:rPr lang="en-US" sz="4000" dirty="0">
                <a:solidFill>
                  <a:srgbClr val="FFC000"/>
                </a:solidFill>
              </a:rPr>
              <a:t> vascular health</a:t>
            </a:r>
          </a:p>
          <a:p>
            <a:endParaRPr lang="en-US" sz="2800" dirty="0">
              <a:solidFill>
                <a:srgbClr val="FFFF00"/>
              </a:solidFill>
            </a:endParaRPr>
          </a:p>
        </p:txBody>
      </p:sp>
    </p:spTree>
    <p:extLst>
      <p:ext uri="{BB962C8B-B14F-4D97-AF65-F5344CB8AC3E}">
        <p14:creationId xmlns:p14="http://schemas.microsoft.com/office/powerpoint/2010/main" val="352727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B1ED739E-1D5D-42F0-8937-9F0B2AF46B82}"/>
              </a:ext>
            </a:extLst>
          </p:cNvPr>
          <p:cNvSpPr>
            <a:spLocks noChangeArrowheads="1"/>
          </p:cNvSpPr>
          <p:nvPr/>
        </p:nvSpPr>
        <p:spPr bwMode="auto">
          <a:xfrm>
            <a:off x="-1343377" y="3054604"/>
            <a:ext cx="184731"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br>
              <a:rPr lang="en-US" altLang="en-US" sz="2133">
                <a:latin typeface="Times New Roman" panose="02020603050405020304" pitchFamily="18" charset="0"/>
              </a:rPr>
            </a:br>
            <a:endParaRPr lang="en-US" altLang="en-US" sz="2133">
              <a:latin typeface="Times New Roman" panose="02020603050405020304" pitchFamily="18" charset="0"/>
            </a:endParaRPr>
          </a:p>
        </p:txBody>
      </p:sp>
      <p:sp>
        <p:nvSpPr>
          <p:cNvPr id="53251" name="Text Box 6">
            <a:extLst>
              <a:ext uri="{FF2B5EF4-FFF2-40B4-BE49-F238E27FC236}">
                <a16:creationId xmlns:a16="http://schemas.microsoft.com/office/drawing/2014/main" id="{BC0D4EE8-9CED-482F-B727-A1ECA0CE56D2}"/>
              </a:ext>
            </a:extLst>
          </p:cNvPr>
          <p:cNvSpPr txBox="1">
            <a:spLocks noChangeArrowheads="1"/>
          </p:cNvSpPr>
          <p:nvPr/>
        </p:nvSpPr>
        <p:spPr bwMode="auto">
          <a:xfrm>
            <a:off x="211016" y="1355944"/>
            <a:ext cx="3765452" cy="396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en-US" sz="2000" b="1" dirty="0"/>
              <a:t>Proteinuria predicts heart disease in Type 2 DM: </a:t>
            </a:r>
          </a:p>
          <a:p>
            <a:pPr algn="l" eaLnBrk="1" hangingPunct="1"/>
            <a:endParaRPr lang="en-US" altLang="en-US" sz="1422" b="1" dirty="0"/>
          </a:p>
          <a:p>
            <a:pPr algn="l" eaLnBrk="1" hangingPunct="1"/>
            <a:r>
              <a:rPr lang="en-US" altLang="en-US" sz="1600" b="1" dirty="0"/>
              <a:t>Lessons from the </a:t>
            </a:r>
            <a:r>
              <a:rPr lang="en-US" altLang="en-US" sz="1600" b="1" dirty="0">
                <a:solidFill>
                  <a:srgbClr val="00B0F0"/>
                </a:solidFill>
              </a:rPr>
              <a:t>RENAAL Trial (Reduction in Endpoints in Non-insulin dependent diabetes mellitus with the Angiotensin II Antagonist Losartan)</a:t>
            </a:r>
            <a:r>
              <a:rPr lang="en-US" altLang="en-US" sz="1600" b="1" dirty="0"/>
              <a:t>,  a double-blind, randomized trial in 1513 type 2 diabetics</a:t>
            </a:r>
          </a:p>
          <a:p>
            <a:pPr algn="l" eaLnBrk="1" hangingPunct="1"/>
            <a:endParaRPr lang="en-US" altLang="en-US" sz="1600" b="1" dirty="0"/>
          </a:p>
          <a:p>
            <a:pPr eaLnBrk="1" hangingPunct="1"/>
            <a:endParaRPr lang="en-US" altLang="en-US" sz="711" dirty="0"/>
          </a:p>
          <a:p>
            <a:pPr algn="l" eaLnBrk="1" hangingPunct="1"/>
            <a:r>
              <a:rPr lang="en-US" altLang="en-US" sz="1244" dirty="0"/>
              <a:t>Albuminuria, a therapeutic target for </a:t>
            </a:r>
            <a:r>
              <a:rPr lang="en-US" altLang="en-US" sz="1244" dirty="0" err="1"/>
              <a:t>cardiovascularprotection</a:t>
            </a:r>
            <a:r>
              <a:rPr lang="en-US" altLang="en-US" sz="1244" dirty="0"/>
              <a:t> in type 2 diabetic patients with nephropathy.  </a:t>
            </a:r>
            <a:r>
              <a:rPr lang="en-US" altLang="en-US" sz="1244" dirty="0" err="1">
                <a:hlinkClick r:id="rId2" tooltip="Click to search for citations by this author.">
                  <a:extLst>
                    <a:ext uri="{A12FA001-AC4F-418D-AE19-62706E023703}">
                      <ahyp:hlinkClr xmlns:ahyp="http://schemas.microsoft.com/office/drawing/2018/hyperlinkcolor" val="tx"/>
                    </a:ext>
                  </a:extLst>
                </a:hlinkClick>
              </a:rPr>
              <a:t>Zeeuw</a:t>
            </a:r>
            <a:r>
              <a:rPr lang="en-US" altLang="en-US" sz="1244" dirty="0">
                <a:hlinkClick r:id="rId2" tooltip="Click to search for citations by this author.">
                  <a:extLst>
                    <a:ext uri="{A12FA001-AC4F-418D-AE19-62706E023703}">
                      <ahyp:hlinkClr xmlns:ahyp="http://schemas.microsoft.com/office/drawing/2018/hyperlinkcolor" val="tx"/>
                    </a:ext>
                  </a:extLst>
                </a:hlinkClick>
              </a:rPr>
              <a:t> D</a:t>
            </a:r>
            <a:r>
              <a:rPr lang="en-US" altLang="en-US" sz="1244" dirty="0"/>
              <a:t>, et al. </a:t>
            </a:r>
            <a:r>
              <a:rPr lang="en-US" altLang="en-US" sz="1244" b="1" i="1" dirty="0"/>
              <a:t>Circulation</a:t>
            </a:r>
            <a:r>
              <a:rPr lang="en-US" altLang="en-US" sz="1244" i="1" dirty="0"/>
              <a:t>. </a:t>
            </a:r>
            <a:r>
              <a:rPr lang="en-US" altLang="en-US" sz="1244" dirty="0"/>
              <a:t>110(8):921-7. (2004) </a:t>
            </a:r>
            <a:br>
              <a:rPr lang="en-US" altLang="en-US" sz="1244" i="1" dirty="0">
                <a:solidFill>
                  <a:schemeClr val="bg1"/>
                </a:solidFill>
              </a:rPr>
            </a:br>
            <a:endParaRPr lang="en-US" altLang="en-US" sz="1244" dirty="0">
              <a:solidFill>
                <a:schemeClr val="bg1"/>
              </a:solidFill>
            </a:endParaRPr>
          </a:p>
        </p:txBody>
      </p:sp>
      <p:pic>
        <p:nvPicPr>
          <p:cNvPr id="53252" name="Picture 7" descr="7FF1">
            <a:extLst>
              <a:ext uri="{FF2B5EF4-FFF2-40B4-BE49-F238E27FC236}">
                <a16:creationId xmlns:a16="http://schemas.microsoft.com/office/drawing/2014/main" id="{BC9D2BA1-777E-43DA-8990-C65AD82007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3" t="-1525" r="49563" b="-1"/>
          <a:stretch/>
        </p:blipFill>
        <p:spPr bwMode="auto">
          <a:xfrm>
            <a:off x="4521666" y="343626"/>
            <a:ext cx="3140537" cy="601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Curved Right 1">
            <a:extLst>
              <a:ext uri="{FF2B5EF4-FFF2-40B4-BE49-F238E27FC236}">
                <a16:creationId xmlns:a16="http://schemas.microsoft.com/office/drawing/2014/main" id="{F71192D8-193C-E161-7D7E-E0A42A8C428E}"/>
              </a:ext>
            </a:extLst>
          </p:cNvPr>
          <p:cNvSpPr/>
          <p:nvPr/>
        </p:nvSpPr>
        <p:spPr>
          <a:xfrm>
            <a:off x="3873598" y="2528347"/>
            <a:ext cx="485775" cy="1052513"/>
          </a:xfrm>
          <a:prstGeom prst="curvedRightArrow">
            <a:avLst/>
          </a:prstGeom>
          <a:gradFill flip="none" rotWithShape="1">
            <a:gsLst>
              <a:gs pos="30000">
                <a:srgbClr val="00B0F0"/>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4274" name="Picture 6" descr="7FF2">
            <a:extLst>
              <a:ext uri="{FF2B5EF4-FFF2-40B4-BE49-F238E27FC236}">
                <a16:creationId xmlns:a16="http://schemas.microsoft.com/office/drawing/2014/main" id="{31178269-3A40-4147-80D3-24F9E41A9F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48807"/>
          <a:stretch>
            <a:fillRect/>
          </a:stretch>
        </p:blipFill>
        <p:spPr bwMode="auto">
          <a:xfrm>
            <a:off x="527400" y="718561"/>
            <a:ext cx="8285420" cy="39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7">
            <a:extLst>
              <a:ext uri="{FF2B5EF4-FFF2-40B4-BE49-F238E27FC236}">
                <a16:creationId xmlns:a16="http://schemas.microsoft.com/office/drawing/2014/main" id="{59FC9232-0E4D-40F9-9CC7-9BF17ADC4C25}"/>
              </a:ext>
            </a:extLst>
          </p:cNvPr>
          <p:cNvSpPr txBox="1">
            <a:spLocks noChangeArrowheads="1"/>
          </p:cNvSpPr>
          <p:nvPr/>
        </p:nvSpPr>
        <p:spPr bwMode="auto">
          <a:xfrm>
            <a:off x="625510" y="5125970"/>
            <a:ext cx="8089200" cy="109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en-US" sz="2000" dirty="0"/>
              <a:t>In Type 2 DM - </a:t>
            </a:r>
            <a:r>
              <a:rPr lang="en-US" altLang="en-US" sz="2000" dirty="0" err="1"/>
              <a:t>eEvery</a:t>
            </a:r>
            <a:r>
              <a:rPr lang="en-US" altLang="en-US" sz="2000" dirty="0"/>
              <a:t> </a:t>
            </a:r>
            <a:r>
              <a:rPr lang="en-US" altLang="en-US" sz="2000" u="sng" dirty="0"/>
              <a:t>50% reduction </a:t>
            </a:r>
            <a:r>
              <a:rPr lang="en-US" altLang="en-US" sz="2000" dirty="0"/>
              <a:t>in proteinuria resulted in an </a:t>
            </a:r>
            <a:r>
              <a:rPr lang="en-US" altLang="en-US" sz="2000" u="sng" dirty="0"/>
              <a:t>18% reduction in CV risk</a:t>
            </a:r>
            <a:r>
              <a:rPr lang="en-US" altLang="en-US" sz="2000" dirty="0"/>
              <a:t>, and a </a:t>
            </a:r>
            <a:r>
              <a:rPr lang="en-US" altLang="en-US" sz="2000" u="sng" dirty="0"/>
              <a:t>27% reduction in heart failure</a:t>
            </a:r>
            <a:r>
              <a:rPr lang="en-US" altLang="en-US" sz="2000" dirty="0"/>
              <a:t>.  Of all variables, proteinuria was the strongest predictor of CV events</a:t>
            </a:r>
            <a:r>
              <a:rPr lang="en-US" altLang="en-US" sz="2489"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4" name="Shape 104"/>
          <p:cNvSpPr>
            <a:spLocks noGrp="1"/>
          </p:cNvSpPr>
          <p:nvPr>
            <p:ph type="ctrTitle"/>
          </p:nvPr>
        </p:nvSpPr>
        <p:spPr>
          <a:xfrm>
            <a:off x="718231" y="1105347"/>
            <a:ext cx="7707538" cy="2652204"/>
          </a:xfrm>
          <a:prstGeom prst="rect">
            <a:avLst/>
          </a:prstGeom>
          <a:noFill/>
        </p:spPr>
        <p:txBody>
          <a:bodyPr>
            <a:normAutofit fontScale="90000"/>
          </a:bodyPr>
          <a:lstStyle/>
          <a:p>
            <a:pPr lvl="0">
              <a:defRPr sz="1800">
                <a:solidFill>
                  <a:srgbClr val="000000"/>
                </a:solidFill>
              </a:defRPr>
            </a:pPr>
            <a:r>
              <a:rPr lang="en-US" sz="3100" dirty="0">
                <a:solidFill>
                  <a:srgbClr val="FFC000"/>
                </a:solidFill>
              </a:rPr>
              <a:t>		     PCP wake-up call:</a:t>
            </a:r>
            <a:br>
              <a:rPr lang="en-US" sz="3100" dirty="0">
                <a:solidFill>
                  <a:srgbClr val="FFFFFF"/>
                </a:solidFill>
              </a:rPr>
            </a:br>
            <a:br>
              <a:rPr lang="en-US" sz="3100" dirty="0">
                <a:solidFill>
                  <a:srgbClr val="FFFFFF"/>
                </a:solidFill>
              </a:rPr>
            </a:br>
            <a:r>
              <a:rPr lang="en-US" sz="2400" dirty="0">
                <a:solidFill>
                  <a:srgbClr val="FFFFFF"/>
                </a:solidFill>
              </a:rPr>
              <a:t>Proteinuria is a risk factor for chronic kidney disease (CKD) progression and cardiovascular disease:</a:t>
            </a:r>
            <a:br>
              <a:rPr lang="en-US" sz="2400" dirty="0">
                <a:solidFill>
                  <a:srgbClr val="FFFFFF"/>
                </a:solidFill>
              </a:rPr>
            </a:br>
            <a:r>
              <a:rPr lang="en-US" sz="2400" dirty="0">
                <a:solidFill>
                  <a:srgbClr val="FFFFFF"/>
                </a:solidFill>
              </a:rPr>
              <a:t>-  The greater the proteinuria, the greater the risk.</a:t>
            </a:r>
            <a:br>
              <a:rPr lang="en-US" sz="2400" dirty="0">
                <a:solidFill>
                  <a:srgbClr val="FFFFFF"/>
                </a:solidFill>
              </a:rPr>
            </a:br>
            <a:r>
              <a:rPr lang="en-US" sz="2400" dirty="0">
                <a:solidFill>
                  <a:srgbClr val="FFFFFF"/>
                </a:solidFill>
              </a:rPr>
              <a:t>-  Reducing proteinuria reduces these risks.</a:t>
            </a:r>
            <a:br>
              <a:rPr lang="en-US" sz="2400" dirty="0">
                <a:solidFill>
                  <a:srgbClr val="FFFFFF"/>
                </a:solidFill>
              </a:rPr>
            </a:br>
            <a:r>
              <a:rPr lang="en-US" sz="2400" dirty="0">
                <a:solidFill>
                  <a:srgbClr val="FFFFFF"/>
                </a:solidFill>
              </a:rPr>
              <a:t>-  Early and often screening and aggressive control will lower a patient’s risk.</a:t>
            </a:r>
            <a:br>
              <a:rPr lang="en-US" sz="2400" dirty="0">
                <a:solidFill>
                  <a:srgbClr val="FFFFFF"/>
                </a:solidFill>
              </a:rPr>
            </a:br>
            <a:br>
              <a:rPr lang="en-US" sz="2400" dirty="0">
                <a:solidFill>
                  <a:srgbClr val="FFFFFF"/>
                </a:solidFill>
              </a:rPr>
            </a:br>
            <a:br>
              <a:rPr lang="en-US" sz="2400" dirty="0">
                <a:solidFill>
                  <a:srgbClr val="FFFFFF"/>
                </a:solidFill>
              </a:rPr>
            </a:br>
            <a:r>
              <a:rPr lang="en-US" sz="2400" dirty="0">
                <a:solidFill>
                  <a:srgbClr val="FFC000"/>
                </a:solidFill>
              </a:rPr>
              <a:t>Only 30 % of PCP offices test CKD patients for proteinuria *</a:t>
            </a:r>
            <a:br>
              <a:rPr lang="en-US" sz="2400" dirty="0">
                <a:solidFill>
                  <a:srgbClr val="FFFFFF"/>
                </a:solidFill>
              </a:rPr>
            </a:br>
            <a:r>
              <a:rPr lang="en-US" sz="2700" dirty="0">
                <a:solidFill>
                  <a:srgbClr val="FFFFFF"/>
                </a:solidFill>
              </a:rPr>
              <a:t>*</a:t>
            </a:r>
            <a:r>
              <a:rPr lang="en-US" sz="2000" dirty="0">
                <a:solidFill>
                  <a:srgbClr val="FFFFFF"/>
                </a:solidFill>
              </a:rPr>
              <a:t>L. Mallika et al. Implementation of a CKD checklist for primary care providers. </a:t>
            </a:r>
            <a:r>
              <a:rPr lang="en-US" sz="2000" b="0" i="0"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Clin J Am Soc Nephrol</a:t>
            </a:r>
            <a:r>
              <a:rPr lang="en-US" sz="2000" b="0" i="0" dirty="0">
                <a:solidFill>
                  <a:schemeClr val="bg1"/>
                </a:solidFill>
                <a:effectLst/>
                <a:latin typeface="arial" panose="020B0604020202020204" pitchFamily="34" charset="0"/>
              </a:rPr>
              <a:t>. 2014 Sep 5; 9(9): 1526–1535.</a:t>
            </a:r>
            <a:br>
              <a:rPr lang="en-US" sz="2000" dirty="0">
                <a:solidFill>
                  <a:schemeClr val="bg1"/>
                </a:solidFill>
              </a:rPr>
            </a:br>
            <a:br>
              <a:rPr lang="en-US" sz="2000" dirty="0">
                <a:solidFill>
                  <a:srgbClr val="FFFFFF"/>
                </a:solidFill>
              </a:rPr>
            </a:br>
            <a:br>
              <a:rPr lang="en-US" sz="2800" dirty="0">
                <a:solidFill>
                  <a:srgbClr val="FFFFFF"/>
                </a:solidFill>
              </a:rPr>
            </a:br>
            <a:endParaRPr sz="28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2D5A-498D-441A-845E-BB22B69D90B9}"/>
              </a:ext>
            </a:extLst>
          </p:cNvPr>
          <p:cNvSpPr>
            <a:spLocks noGrp="1"/>
          </p:cNvSpPr>
          <p:nvPr>
            <p:ph type="title"/>
          </p:nvPr>
        </p:nvSpPr>
        <p:spPr>
          <a:xfrm>
            <a:off x="864245" y="1073437"/>
            <a:ext cx="7415509" cy="797566"/>
          </a:xfrm>
        </p:spPr>
        <p:txBody>
          <a:bodyPr/>
          <a:lstStyle/>
          <a:p>
            <a:pPr algn="ctr"/>
            <a:r>
              <a:rPr lang="en-US" sz="3200" b="0" dirty="0">
                <a:solidFill>
                  <a:srgbClr val="FFC000"/>
                </a:solidFill>
              </a:rPr>
              <a:t>Reducing CVD risk in CKD</a:t>
            </a:r>
          </a:p>
        </p:txBody>
      </p:sp>
      <p:sp useBgFill="1">
        <p:nvSpPr>
          <p:cNvPr id="3" name="Content Placeholder 2">
            <a:extLst>
              <a:ext uri="{FF2B5EF4-FFF2-40B4-BE49-F238E27FC236}">
                <a16:creationId xmlns:a16="http://schemas.microsoft.com/office/drawing/2014/main" id="{A45B44E9-9F2F-4958-8A44-98AD0429D66F}"/>
              </a:ext>
            </a:extLst>
          </p:cNvPr>
          <p:cNvSpPr>
            <a:spLocks noGrp="1"/>
          </p:cNvSpPr>
          <p:nvPr>
            <p:ph idx="1"/>
          </p:nvPr>
        </p:nvSpPr>
        <p:spPr>
          <a:xfrm>
            <a:off x="553064" y="1908467"/>
            <a:ext cx="8037870" cy="4342959"/>
          </a:xfrm>
          <a:ln>
            <a:noFill/>
          </a:ln>
        </p:spPr>
        <p:txBody>
          <a:bodyPr>
            <a:normAutofit fontScale="70000" lnSpcReduction="20000"/>
          </a:bodyPr>
          <a:lstStyle/>
          <a:p>
            <a:pPr marL="0" indent="0">
              <a:buNone/>
            </a:pPr>
            <a:r>
              <a:rPr lang="en-US" sz="3400" i="1" dirty="0">
                <a:solidFill>
                  <a:schemeClr val="bg1"/>
                </a:solidFill>
              </a:rPr>
              <a:t>CKD in general is a risk of CVD.  Proteinuria increases CVD risk - it is an independent variable.</a:t>
            </a:r>
          </a:p>
          <a:p>
            <a:endParaRPr lang="en-US" sz="3800" dirty="0">
              <a:solidFill>
                <a:schemeClr val="bg1"/>
              </a:solidFill>
            </a:endParaRPr>
          </a:p>
          <a:p>
            <a:pPr marL="0" indent="0">
              <a:buNone/>
            </a:pPr>
            <a:r>
              <a:rPr lang="en-US" sz="3800" dirty="0">
                <a:solidFill>
                  <a:schemeClr val="bg1"/>
                </a:solidFill>
              </a:rPr>
              <a:t>Prevention strategies for all CKD:</a:t>
            </a:r>
          </a:p>
          <a:p>
            <a:r>
              <a:rPr lang="en-US" sz="3800" dirty="0">
                <a:solidFill>
                  <a:schemeClr val="bg1"/>
                </a:solidFill>
              </a:rPr>
              <a:t>Tight blood pressure control:  &lt; 130/80 mm Hg, </a:t>
            </a:r>
          </a:p>
          <a:p>
            <a:r>
              <a:rPr lang="en-US" sz="3800" dirty="0">
                <a:solidFill>
                  <a:schemeClr val="bg1"/>
                </a:solidFill>
              </a:rPr>
              <a:t>2021 KDIGO adjustment :  SBP &lt; 120 mm Hg  (via Sprint Trial).</a:t>
            </a:r>
          </a:p>
          <a:p>
            <a:r>
              <a:rPr lang="en-US" sz="3800" dirty="0">
                <a:solidFill>
                  <a:schemeClr val="bg1"/>
                </a:solidFill>
              </a:rPr>
              <a:t>Aggressive proteinuria reduction –&gt; more to come.</a:t>
            </a:r>
          </a:p>
          <a:p>
            <a:r>
              <a:rPr lang="en-US" sz="3800" u="sng" dirty="0">
                <a:solidFill>
                  <a:schemeClr val="bg1"/>
                </a:solidFill>
              </a:rPr>
              <a:t>Statins.  </a:t>
            </a:r>
            <a:endParaRPr lang="en-US" u="sng" dirty="0">
              <a:solidFill>
                <a:schemeClr val="bg1"/>
              </a:solidFill>
            </a:endParaRPr>
          </a:p>
        </p:txBody>
      </p:sp>
    </p:spTree>
    <p:extLst>
      <p:ext uri="{BB962C8B-B14F-4D97-AF65-F5344CB8AC3E}">
        <p14:creationId xmlns:p14="http://schemas.microsoft.com/office/powerpoint/2010/main" val="332408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1E375-2BC0-4520-BB08-779806427391}"/>
              </a:ext>
            </a:extLst>
          </p:cNvPr>
          <p:cNvSpPr txBox="1"/>
          <p:nvPr/>
        </p:nvSpPr>
        <p:spPr>
          <a:xfrm>
            <a:off x="454100" y="848086"/>
            <a:ext cx="8013290" cy="5601533"/>
          </a:xfrm>
          <a:prstGeom prst="rect">
            <a:avLst/>
          </a:prstGeom>
          <a:noFill/>
        </p:spPr>
        <p:txBody>
          <a:bodyPr wrap="square">
            <a:spAutoFit/>
          </a:bodyPr>
          <a:lstStyle/>
          <a:p>
            <a:pPr algn="ctr"/>
            <a:r>
              <a:rPr lang="en-US" sz="3800" dirty="0">
                <a:solidFill>
                  <a:srgbClr val="FFC000"/>
                </a:solidFill>
              </a:rPr>
              <a:t>Statins in CKD 3+</a:t>
            </a:r>
          </a:p>
          <a:p>
            <a:endParaRPr lang="en-US" sz="2400" dirty="0"/>
          </a:p>
          <a:p>
            <a:r>
              <a:rPr lang="en-US" sz="2400" dirty="0">
                <a:solidFill>
                  <a:schemeClr val="bg1"/>
                </a:solidFill>
              </a:rPr>
              <a:t>ACA / AHA recommend statin therapy for CKD</a:t>
            </a:r>
          </a:p>
          <a:p>
            <a:r>
              <a:rPr lang="en-US" sz="2400" dirty="0">
                <a:solidFill>
                  <a:schemeClr val="bg1"/>
                </a:solidFill>
              </a:rPr>
              <a:t>KDIGO guideline (2014)*</a:t>
            </a:r>
          </a:p>
          <a:p>
            <a:r>
              <a:rPr lang="en-US" sz="2400" dirty="0">
                <a:solidFill>
                  <a:schemeClr val="bg1"/>
                </a:solidFill>
              </a:rPr>
              <a:t>	&gt; 50 years old:  statin</a:t>
            </a:r>
          </a:p>
          <a:p>
            <a:r>
              <a:rPr lang="en-US" sz="2400" dirty="0">
                <a:solidFill>
                  <a:schemeClr val="bg1"/>
                </a:solidFill>
              </a:rPr>
              <a:t>	&lt; 50 :  statin if DM, Hx CVD, high 10 year risk of CVD.</a:t>
            </a:r>
          </a:p>
          <a:p>
            <a:endParaRPr lang="en-US" sz="2400" dirty="0">
              <a:solidFill>
                <a:schemeClr val="bg1"/>
              </a:solidFill>
            </a:endParaRPr>
          </a:p>
          <a:p>
            <a:r>
              <a:rPr lang="en-US" sz="2400" dirty="0">
                <a:solidFill>
                  <a:schemeClr val="bg1"/>
                </a:solidFill>
              </a:rPr>
              <a:t> Pharmacology of statin use:</a:t>
            </a:r>
          </a:p>
          <a:p>
            <a:pPr marL="457200" lvl="1" indent="0">
              <a:buNone/>
            </a:pPr>
            <a:r>
              <a:rPr lang="en-US" sz="2400" dirty="0">
                <a:solidFill>
                  <a:schemeClr val="bg1"/>
                </a:solidFill>
              </a:rPr>
              <a:t>Mild GFR loss: low to moderate dose statin</a:t>
            </a:r>
          </a:p>
          <a:p>
            <a:pPr marL="457200" lvl="1" indent="0">
              <a:buNone/>
            </a:pPr>
            <a:r>
              <a:rPr lang="en-US" sz="2400" dirty="0">
                <a:solidFill>
                  <a:schemeClr val="bg1"/>
                </a:solidFill>
              </a:rPr>
              <a:t>Lower GFR (stage 4): moderate statin and ezetimibe (Zetia)</a:t>
            </a:r>
          </a:p>
          <a:p>
            <a:pPr marL="457200" lvl="1" indent="0">
              <a:buNone/>
            </a:pPr>
            <a:r>
              <a:rPr lang="en-US" sz="2400" i="1" dirty="0">
                <a:solidFill>
                  <a:schemeClr val="bg1"/>
                </a:solidFill>
              </a:rPr>
              <a:t>** </a:t>
            </a:r>
            <a:r>
              <a:rPr lang="en-US" sz="2400" i="1" u="sng" dirty="0">
                <a:solidFill>
                  <a:schemeClr val="bg1"/>
                </a:solidFill>
              </a:rPr>
              <a:t> Start regardless lipid levels and no titration of dose</a:t>
            </a:r>
          </a:p>
          <a:p>
            <a:pPr marL="457200" lvl="1" indent="0">
              <a:buNone/>
            </a:pPr>
            <a:r>
              <a:rPr lang="en-US" sz="2400" dirty="0">
                <a:solidFill>
                  <a:schemeClr val="bg1"/>
                </a:solidFill>
              </a:rPr>
              <a:t>ESRD – no statistical benefits of statins and ezetimibe</a:t>
            </a:r>
            <a:r>
              <a:rPr lang="en-US" sz="3800" dirty="0">
                <a:solidFill>
                  <a:schemeClr val="bg1"/>
                </a:solidFill>
              </a:rPr>
              <a:t>. </a:t>
            </a:r>
          </a:p>
          <a:p>
            <a:pPr marL="457200" lvl="1" indent="0">
              <a:buNone/>
            </a:pPr>
            <a:endParaRPr lang="en-US" sz="1400" dirty="0">
              <a:solidFill>
                <a:srgbClr val="FFC000"/>
              </a:solidFill>
            </a:endParaRPr>
          </a:p>
          <a:p>
            <a:pPr marL="457200" lvl="1" indent="0">
              <a:buNone/>
            </a:pPr>
            <a:r>
              <a:rPr lang="en-US" sz="1400" dirty="0">
                <a:solidFill>
                  <a:srgbClr val="FFC000"/>
                </a:solidFill>
              </a:rPr>
              <a:t>* KDIGO clinical practice guideline for lipid management in CKD: summary of recommendations statements and clinical approach to the patient. Kidney International, 2014, 85(6)1303-1309.</a:t>
            </a:r>
          </a:p>
        </p:txBody>
      </p:sp>
    </p:spTree>
    <p:extLst>
      <p:ext uri="{BB962C8B-B14F-4D97-AF65-F5344CB8AC3E}">
        <p14:creationId xmlns:p14="http://schemas.microsoft.com/office/powerpoint/2010/main" val="144283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B1DB2F-61D8-FDFF-A1D8-7CC0FF6C8768}"/>
              </a:ext>
            </a:extLst>
          </p:cNvPr>
          <p:cNvSpPr txBox="1"/>
          <p:nvPr/>
        </p:nvSpPr>
        <p:spPr>
          <a:xfrm>
            <a:off x="1875693" y="2869809"/>
            <a:ext cx="5622388" cy="1200329"/>
          </a:xfrm>
          <a:prstGeom prst="rect">
            <a:avLst/>
          </a:prstGeom>
          <a:noFill/>
        </p:spPr>
        <p:txBody>
          <a:bodyPr wrap="square" rtlCol="0">
            <a:spAutoFit/>
          </a:bodyPr>
          <a:lstStyle/>
          <a:p>
            <a:r>
              <a:rPr lang="en-US" sz="3600" dirty="0">
                <a:solidFill>
                  <a:srgbClr val="FFC000"/>
                </a:solidFill>
              </a:rPr>
              <a:t>Screening  and Management</a:t>
            </a:r>
          </a:p>
          <a:p>
            <a:pPr algn="ctr"/>
            <a:r>
              <a:rPr lang="en-US" sz="3600" dirty="0">
                <a:solidFill>
                  <a:srgbClr val="FFC000"/>
                </a:solidFill>
              </a:rPr>
              <a:t>of CKD</a:t>
            </a:r>
          </a:p>
        </p:txBody>
      </p:sp>
    </p:spTree>
    <p:extLst>
      <p:ext uri="{BB962C8B-B14F-4D97-AF65-F5344CB8AC3E}">
        <p14:creationId xmlns:p14="http://schemas.microsoft.com/office/powerpoint/2010/main" val="76377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2A087B-1AE7-49B3-AC51-BECEF6380066}"/>
              </a:ext>
            </a:extLst>
          </p:cNvPr>
          <p:cNvSpPr txBox="1"/>
          <p:nvPr/>
        </p:nvSpPr>
        <p:spPr>
          <a:xfrm>
            <a:off x="622103" y="3914184"/>
            <a:ext cx="8111612" cy="1292662"/>
          </a:xfrm>
          <a:prstGeom prst="rect">
            <a:avLst/>
          </a:prstGeom>
          <a:noFill/>
        </p:spPr>
        <p:txBody>
          <a:bodyPr wrap="square">
            <a:spAutoFit/>
          </a:bodyPr>
          <a:lstStyle/>
          <a:p>
            <a:pPr marL="0" lvl="0" indent="0" algn="l">
              <a:buNone/>
              <a:defRPr sz="1800"/>
            </a:pPr>
            <a:r>
              <a:rPr lang="en-US" sz="2600" dirty="0">
                <a:solidFill>
                  <a:schemeClr val="bg1"/>
                </a:solidFill>
              </a:rPr>
              <a:t>       KDIGO:   PCPs are expected </a:t>
            </a:r>
            <a:r>
              <a:rPr lang="en-US" sz="2600" i="1" u="sng" dirty="0">
                <a:solidFill>
                  <a:schemeClr val="bg1"/>
                </a:solidFill>
              </a:rPr>
              <a:t>to screen and manage </a:t>
            </a:r>
            <a:r>
              <a:rPr lang="en-US" sz="2600" dirty="0">
                <a:solidFill>
                  <a:schemeClr val="bg1"/>
                </a:solidFill>
              </a:rPr>
              <a:t>at early stage CKD  with minimal proteinuria (albuminuria), </a:t>
            </a:r>
          </a:p>
          <a:p>
            <a:pPr marL="0" lvl="0" indent="0" algn="l">
              <a:buNone/>
              <a:defRPr sz="1800"/>
            </a:pPr>
            <a:r>
              <a:rPr lang="en-US" sz="2600" dirty="0">
                <a:solidFill>
                  <a:schemeClr val="bg1"/>
                </a:solidFill>
              </a:rPr>
              <a:t>without nephrology referral</a:t>
            </a:r>
          </a:p>
        </p:txBody>
      </p:sp>
      <p:sp>
        <p:nvSpPr>
          <p:cNvPr id="6" name="TextBox 5">
            <a:extLst>
              <a:ext uri="{FF2B5EF4-FFF2-40B4-BE49-F238E27FC236}">
                <a16:creationId xmlns:a16="http://schemas.microsoft.com/office/drawing/2014/main" id="{AD6F7B71-4A34-4866-B4D7-C086AFA300CC}"/>
              </a:ext>
            </a:extLst>
          </p:cNvPr>
          <p:cNvSpPr txBox="1"/>
          <p:nvPr/>
        </p:nvSpPr>
        <p:spPr>
          <a:xfrm>
            <a:off x="494359" y="1720635"/>
            <a:ext cx="7686989" cy="1815882"/>
          </a:xfrm>
          <a:prstGeom prst="rect">
            <a:avLst/>
          </a:prstGeom>
          <a:noFill/>
        </p:spPr>
        <p:txBody>
          <a:bodyPr wrap="square" rtlCol="0">
            <a:spAutoFit/>
          </a:bodyPr>
          <a:lstStyle/>
          <a:p>
            <a:pPr algn="ctr"/>
            <a:r>
              <a:rPr lang="en-US" sz="2800" dirty="0">
                <a:solidFill>
                  <a:srgbClr val="FFC000"/>
                </a:solidFill>
              </a:rPr>
              <a:t>&gt;20 million adult Americans with CKD </a:t>
            </a:r>
          </a:p>
          <a:p>
            <a:pPr algn="ctr"/>
            <a:r>
              <a:rPr lang="en-US" sz="2800" i="1" dirty="0">
                <a:solidFill>
                  <a:srgbClr val="FFC000"/>
                </a:solidFill>
              </a:rPr>
              <a:t>only</a:t>
            </a:r>
          </a:p>
          <a:p>
            <a:pPr algn="ctr"/>
            <a:r>
              <a:rPr lang="en-US" sz="2800" dirty="0">
                <a:solidFill>
                  <a:srgbClr val="FFC000"/>
                </a:solidFill>
              </a:rPr>
              <a:t>10,000 practicing nephrologists and advanced practitioners</a:t>
            </a:r>
          </a:p>
        </p:txBody>
      </p:sp>
      <p:sp>
        <p:nvSpPr>
          <p:cNvPr id="2" name="TextBox 1">
            <a:extLst>
              <a:ext uri="{FF2B5EF4-FFF2-40B4-BE49-F238E27FC236}">
                <a16:creationId xmlns:a16="http://schemas.microsoft.com/office/drawing/2014/main" id="{A1A173F0-6927-3AB7-5293-751C6BB0F9D5}"/>
              </a:ext>
            </a:extLst>
          </p:cNvPr>
          <p:cNvSpPr txBox="1"/>
          <p:nvPr/>
        </p:nvSpPr>
        <p:spPr>
          <a:xfrm>
            <a:off x="994118" y="1022253"/>
            <a:ext cx="7085427" cy="523220"/>
          </a:xfrm>
          <a:prstGeom prst="rect">
            <a:avLst/>
          </a:prstGeom>
          <a:noFill/>
        </p:spPr>
        <p:txBody>
          <a:bodyPr wrap="square" rtlCol="0">
            <a:spAutoFit/>
          </a:bodyPr>
          <a:lstStyle/>
          <a:p>
            <a:r>
              <a:rPr lang="en-US" sz="2800" dirty="0">
                <a:solidFill>
                  <a:schemeClr val="bg1"/>
                </a:solidFill>
              </a:rPr>
              <a:t>KDIGO spotlight on the CKD management crisis</a:t>
            </a:r>
          </a:p>
        </p:txBody>
      </p:sp>
      <p:sp>
        <p:nvSpPr>
          <p:cNvPr id="3" name="TextBox 2">
            <a:extLst>
              <a:ext uri="{FF2B5EF4-FFF2-40B4-BE49-F238E27FC236}">
                <a16:creationId xmlns:a16="http://schemas.microsoft.com/office/drawing/2014/main" id="{5AC895F5-27E5-5041-3E86-D1BFDE93163A}"/>
              </a:ext>
            </a:extLst>
          </p:cNvPr>
          <p:cNvSpPr txBox="1"/>
          <p:nvPr/>
        </p:nvSpPr>
        <p:spPr>
          <a:xfrm>
            <a:off x="393283" y="5247249"/>
            <a:ext cx="7986374" cy="1077218"/>
          </a:xfrm>
          <a:prstGeom prst="rect">
            <a:avLst/>
          </a:prstGeom>
          <a:noFill/>
        </p:spPr>
        <p:txBody>
          <a:bodyPr wrap="square" rtlCol="0">
            <a:spAutoFit/>
          </a:bodyPr>
          <a:lstStyle/>
          <a:p>
            <a:pPr algn="ctr"/>
            <a:endParaRPr lang="en-US" sz="2800">
              <a:solidFill>
                <a:srgbClr val="FFC000"/>
              </a:solidFill>
            </a:endParaRPr>
          </a:p>
          <a:p>
            <a:pPr algn="ctr"/>
            <a:r>
              <a:rPr lang="en-US" i="1">
                <a:solidFill>
                  <a:srgbClr val="FFC000"/>
                </a:solidFill>
              </a:rPr>
              <a:t>     S. Thavarajah, et al. CKD for primary care practitioners: can we cut to the chase without too many shortcuts?, AJKD, 2016: 67(6):P826-829.</a:t>
            </a:r>
            <a:endParaRPr lang="en-US" i="1" dirty="0">
              <a:solidFill>
                <a:srgbClr val="FFC000"/>
              </a:solidFill>
            </a:endParaRPr>
          </a:p>
        </p:txBody>
      </p:sp>
      <p:sp>
        <p:nvSpPr>
          <p:cNvPr id="4" name="Star: 5 Points 3">
            <a:extLst>
              <a:ext uri="{FF2B5EF4-FFF2-40B4-BE49-F238E27FC236}">
                <a16:creationId xmlns:a16="http://schemas.microsoft.com/office/drawing/2014/main" id="{113775EA-9F7E-31BA-BE78-0561DE039B34}"/>
              </a:ext>
            </a:extLst>
          </p:cNvPr>
          <p:cNvSpPr/>
          <p:nvPr/>
        </p:nvSpPr>
        <p:spPr>
          <a:xfrm>
            <a:off x="672702" y="3972491"/>
            <a:ext cx="384184" cy="417047"/>
          </a:xfrm>
          <a:prstGeom prst="star5">
            <a:avLst>
              <a:gd name="adj" fmla="val 18008"/>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84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D46C83-0497-4E09-A0FD-660E3532E980}"/>
              </a:ext>
            </a:extLst>
          </p:cNvPr>
          <p:cNvSpPr txBox="1"/>
          <p:nvPr/>
        </p:nvSpPr>
        <p:spPr>
          <a:xfrm>
            <a:off x="1051189" y="1662621"/>
            <a:ext cx="7123814" cy="4770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0" indent="0" algn="ctr">
              <a:buNone/>
              <a:defRPr sz="1800"/>
            </a:pPr>
            <a:r>
              <a:rPr lang="en-US" sz="2800" dirty="0">
                <a:solidFill>
                  <a:schemeClr val="bg1"/>
                </a:solidFill>
              </a:rPr>
              <a:t>KDIGO recommendations </a:t>
            </a:r>
            <a:r>
              <a:rPr lang="en-US" sz="2000" dirty="0">
                <a:solidFill>
                  <a:schemeClr val="bg1"/>
                </a:solidFill>
              </a:rPr>
              <a:t>(2014):</a:t>
            </a:r>
            <a:endParaRPr lang="en-US" sz="2000" b="1" dirty="0">
              <a:solidFill>
                <a:schemeClr val="bg1"/>
              </a:solidFill>
            </a:endParaRPr>
          </a:p>
          <a:p>
            <a:pPr marL="0" lvl="0" indent="0" algn="l">
              <a:buNone/>
              <a:defRPr sz="1800"/>
            </a:pPr>
            <a:endParaRPr lang="en-US" sz="2000" b="1" dirty="0">
              <a:solidFill>
                <a:schemeClr val="tx1"/>
              </a:solidFill>
            </a:endParaRPr>
          </a:p>
          <a:p>
            <a:pPr marL="342900" lvl="0" indent="-342900" algn="l">
              <a:buFont typeface="Arial" panose="020B0604020202020204" pitchFamily="34" charset="0"/>
              <a:buChar char="•"/>
              <a:defRPr sz="1800"/>
            </a:pPr>
            <a:r>
              <a:rPr lang="en-US" sz="2400" u="sng" dirty="0">
                <a:solidFill>
                  <a:schemeClr val="bg1"/>
                </a:solidFill>
              </a:rPr>
              <a:t>All </a:t>
            </a:r>
            <a:r>
              <a:rPr lang="en-US" sz="2400" dirty="0">
                <a:solidFill>
                  <a:schemeClr val="bg1"/>
                </a:solidFill>
              </a:rPr>
              <a:t>CKD 3+ patients annually; if abnormal, then twice annually   </a:t>
            </a:r>
            <a:r>
              <a:rPr lang="en-US" sz="2000" dirty="0">
                <a:solidFill>
                  <a:schemeClr val="bg1"/>
                </a:solidFill>
              </a:rPr>
              <a:t>(commentary in 2015: consider at risk due to age, fam Hx, ethnicity – AA, native Americans, Hispanics-  obesity, CVD presence)</a:t>
            </a:r>
          </a:p>
          <a:p>
            <a:pPr marL="342900" lvl="0" indent="-342900" algn="l">
              <a:buFont typeface="Arial" panose="020B0604020202020204" pitchFamily="34" charset="0"/>
              <a:buChar char="•"/>
              <a:defRPr sz="1800"/>
            </a:pPr>
            <a:r>
              <a:rPr lang="en-US" sz="2400" dirty="0">
                <a:solidFill>
                  <a:schemeClr val="bg1"/>
                </a:solidFill>
              </a:rPr>
              <a:t>Diabetics  (even with normal GFR):</a:t>
            </a:r>
          </a:p>
          <a:p>
            <a:pPr marL="0" lvl="0" indent="0" algn="l">
              <a:buNone/>
              <a:defRPr sz="1800"/>
            </a:pPr>
            <a:r>
              <a:rPr lang="en-US" sz="2400" dirty="0">
                <a:solidFill>
                  <a:schemeClr val="bg1"/>
                </a:solidFill>
              </a:rPr>
              <a:t>	Type I DM – 5 years after dx</a:t>
            </a:r>
          </a:p>
          <a:p>
            <a:pPr marL="0" lvl="0" indent="0" algn="l">
              <a:buNone/>
              <a:defRPr sz="1800"/>
            </a:pPr>
            <a:r>
              <a:rPr lang="en-US" sz="2400" dirty="0">
                <a:solidFill>
                  <a:schemeClr val="bg1"/>
                </a:solidFill>
              </a:rPr>
              <a:t>	Type II DM – at time of diagnosis</a:t>
            </a:r>
          </a:p>
          <a:p>
            <a:pPr marL="0" lvl="0" indent="0" algn="l">
              <a:buNone/>
              <a:defRPr sz="1800"/>
            </a:pPr>
            <a:r>
              <a:rPr lang="en-US" sz="2400" dirty="0">
                <a:solidFill>
                  <a:schemeClr val="bg1"/>
                </a:solidFill>
              </a:rPr>
              <a:t>	At least annually thereafter</a:t>
            </a:r>
          </a:p>
          <a:p>
            <a:pPr marL="0" lvl="0" indent="0" algn="l">
              <a:buNone/>
              <a:defRPr sz="1800"/>
            </a:pPr>
            <a:endParaRPr lang="en-US" sz="2400" dirty="0">
              <a:solidFill>
                <a:schemeClr val="tx1"/>
              </a:solidFill>
            </a:endParaRPr>
          </a:p>
          <a:p>
            <a:pPr marL="0" lvl="0" indent="0" algn="l">
              <a:buNone/>
              <a:defRPr sz="1800"/>
            </a:pPr>
            <a:r>
              <a:rPr lang="en-US" sz="2400" dirty="0">
                <a:solidFill>
                  <a:srgbClr val="FFFF00"/>
                </a:solidFill>
              </a:rPr>
              <a:t>    </a:t>
            </a:r>
            <a:r>
              <a:rPr lang="en-US" sz="2000" dirty="0">
                <a:solidFill>
                  <a:srgbClr val="FFFF00"/>
                </a:solidFill>
              </a:rPr>
              <a:t>PCPs are expected </a:t>
            </a:r>
            <a:r>
              <a:rPr lang="en-US" sz="2000" i="1" u="sng" dirty="0">
                <a:solidFill>
                  <a:srgbClr val="FFFF00"/>
                </a:solidFill>
              </a:rPr>
              <a:t>to screen and manage </a:t>
            </a:r>
            <a:r>
              <a:rPr lang="en-US" sz="2000" dirty="0">
                <a:solidFill>
                  <a:srgbClr val="FFFF00"/>
                </a:solidFill>
              </a:rPr>
              <a:t>at CKD stage       </a:t>
            </a:r>
          </a:p>
          <a:p>
            <a:pPr marL="0" lvl="0" indent="0" algn="l">
              <a:buNone/>
              <a:defRPr sz="1800"/>
            </a:pPr>
            <a:r>
              <a:rPr lang="en-US" sz="2000" dirty="0">
                <a:solidFill>
                  <a:srgbClr val="FFFF00"/>
                </a:solidFill>
              </a:rPr>
              <a:t>    1 -3 patients, without nephrology referral</a:t>
            </a:r>
          </a:p>
        </p:txBody>
      </p:sp>
      <p:sp>
        <p:nvSpPr>
          <p:cNvPr id="3" name="Shape 98">
            <a:extLst>
              <a:ext uri="{FF2B5EF4-FFF2-40B4-BE49-F238E27FC236}">
                <a16:creationId xmlns:a16="http://schemas.microsoft.com/office/drawing/2014/main" id="{85A32DA2-E42A-4953-9D75-D3703C4984AB}"/>
              </a:ext>
            </a:extLst>
          </p:cNvPr>
          <p:cNvSpPr txBox="1">
            <a:spLocks/>
          </p:cNvSpPr>
          <p:nvPr/>
        </p:nvSpPr>
        <p:spPr>
          <a:xfrm>
            <a:off x="457200" y="978787"/>
            <a:ext cx="8229600" cy="642906"/>
          </a:xfrm>
          <a:prstGeom prst="rect">
            <a:avLst/>
          </a:prstGeom>
        </p:spPr>
        <p:txBody>
          <a:bodyPr>
            <a:normAutofit/>
          </a:bodyPr>
          <a:lstStyle>
            <a:lvl1pPr algn="ctr">
              <a:defRPr sz="3000" b="1">
                <a:solidFill>
                  <a:srgbClr val="262626"/>
                </a:solidFill>
                <a:latin typeface="Segoe UI"/>
                <a:ea typeface="Segoe UI"/>
                <a:cs typeface="Segoe UI"/>
                <a:sym typeface="Segoe UI"/>
              </a:defRPr>
            </a:lvl1pPr>
            <a:lvl2pPr>
              <a:defRPr sz="2800" b="1">
                <a:solidFill>
                  <a:srgbClr val="404040"/>
                </a:solidFill>
                <a:latin typeface="Segoe UI"/>
                <a:ea typeface="Segoe UI"/>
                <a:cs typeface="Segoe UI"/>
                <a:sym typeface="Segoe UI"/>
              </a:defRPr>
            </a:lvl2pPr>
            <a:lvl3pPr>
              <a:defRPr sz="2800" b="1">
                <a:solidFill>
                  <a:srgbClr val="404040"/>
                </a:solidFill>
                <a:latin typeface="Segoe UI"/>
                <a:ea typeface="Segoe UI"/>
                <a:cs typeface="Segoe UI"/>
                <a:sym typeface="Segoe UI"/>
              </a:defRPr>
            </a:lvl3pPr>
            <a:lvl4pPr>
              <a:defRPr sz="2800" b="1">
                <a:solidFill>
                  <a:srgbClr val="404040"/>
                </a:solidFill>
                <a:latin typeface="Segoe UI"/>
                <a:ea typeface="Segoe UI"/>
                <a:cs typeface="Segoe UI"/>
                <a:sym typeface="Segoe UI"/>
              </a:defRPr>
            </a:lvl4pPr>
            <a:lvl5pPr>
              <a:defRPr sz="2800" b="1">
                <a:solidFill>
                  <a:srgbClr val="404040"/>
                </a:solidFill>
                <a:latin typeface="Segoe UI"/>
                <a:ea typeface="Segoe UI"/>
                <a:cs typeface="Segoe UI"/>
                <a:sym typeface="Segoe UI"/>
              </a:defRPr>
            </a:lvl5pPr>
            <a:lvl6pPr>
              <a:defRPr sz="2800" b="1">
                <a:solidFill>
                  <a:srgbClr val="404040"/>
                </a:solidFill>
                <a:latin typeface="Segoe UI"/>
                <a:ea typeface="Segoe UI"/>
                <a:cs typeface="Segoe UI"/>
                <a:sym typeface="Segoe UI"/>
              </a:defRPr>
            </a:lvl6pPr>
            <a:lvl7pPr>
              <a:defRPr sz="2800" b="1">
                <a:solidFill>
                  <a:srgbClr val="404040"/>
                </a:solidFill>
                <a:latin typeface="Segoe UI"/>
                <a:ea typeface="Segoe UI"/>
                <a:cs typeface="Segoe UI"/>
                <a:sym typeface="Segoe UI"/>
              </a:defRPr>
            </a:lvl7pPr>
            <a:lvl8pPr>
              <a:defRPr sz="2800" b="1">
                <a:solidFill>
                  <a:srgbClr val="404040"/>
                </a:solidFill>
                <a:latin typeface="Segoe UI"/>
                <a:ea typeface="Segoe UI"/>
                <a:cs typeface="Segoe UI"/>
                <a:sym typeface="Segoe UI"/>
              </a:defRPr>
            </a:lvl8pPr>
            <a:lvl9pPr>
              <a:defRPr sz="2800" b="1">
                <a:solidFill>
                  <a:srgbClr val="404040"/>
                </a:solidFill>
                <a:latin typeface="Segoe UI"/>
                <a:ea typeface="Segoe UI"/>
                <a:cs typeface="Segoe UI"/>
                <a:sym typeface="Segoe UI"/>
              </a:defRPr>
            </a:lvl9pPr>
          </a:lstStyle>
          <a:p>
            <a:pPr>
              <a:defRPr sz="1800" b="0">
                <a:solidFill>
                  <a:srgbClr val="000000"/>
                </a:solidFill>
              </a:defRPr>
            </a:pPr>
            <a:r>
              <a:rPr lang="en-US" sz="3200" b="0" dirty="0">
                <a:solidFill>
                  <a:srgbClr val="FFC000"/>
                </a:solidFill>
              </a:rPr>
              <a:t>Screening for albuminuria </a:t>
            </a:r>
          </a:p>
        </p:txBody>
      </p:sp>
      <p:sp>
        <p:nvSpPr>
          <p:cNvPr id="9" name="Star: 5 Points 8">
            <a:extLst>
              <a:ext uri="{FF2B5EF4-FFF2-40B4-BE49-F238E27FC236}">
                <a16:creationId xmlns:a16="http://schemas.microsoft.com/office/drawing/2014/main" id="{43830F4D-9948-44D9-A2BA-D99F8C82CDA0}"/>
              </a:ext>
            </a:extLst>
          </p:cNvPr>
          <p:cNvSpPr/>
          <p:nvPr/>
        </p:nvSpPr>
        <p:spPr>
          <a:xfrm>
            <a:off x="667751" y="5710015"/>
            <a:ext cx="327708" cy="33839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2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8E7B81-813A-4C2C-BCC4-E79522EC4027}"/>
              </a:ext>
            </a:extLst>
          </p:cNvPr>
          <p:cNvSpPr/>
          <p:nvPr/>
        </p:nvSpPr>
        <p:spPr>
          <a:xfrm>
            <a:off x="442679" y="2797050"/>
            <a:ext cx="8041478" cy="3406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Rectangle 4">
            <a:extLst>
              <a:ext uri="{FF2B5EF4-FFF2-40B4-BE49-F238E27FC236}">
                <a16:creationId xmlns:a16="http://schemas.microsoft.com/office/drawing/2014/main" id="{F8A29533-E732-4DA2-BF84-52B9CFFF3B25}"/>
              </a:ext>
            </a:extLst>
          </p:cNvPr>
          <p:cNvSpPr>
            <a:spLocks noGrp="1" noChangeArrowheads="1"/>
          </p:cNvSpPr>
          <p:nvPr>
            <p:ph type="title"/>
          </p:nvPr>
        </p:nvSpPr>
        <p:spPr>
          <a:xfrm>
            <a:off x="390843" y="996026"/>
            <a:ext cx="8229600" cy="816865"/>
          </a:xfrm>
        </p:spPr>
        <p:txBody>
          <a:bodyPr>
            <a:normAutofit/>
          </a:bodyPr>
          <a:lstStyle/>
          <a:p>
            <a:pPr algn="ctr" eaLnBrk="1" hangingPunct="1"/>
            <a:r>
              <a:rPr lang="en-US" altLang="en-US" sz="3200" dirty="0">
                <a:solidFill>
                  <a:srgbClr val="FFC000"/>
                </a:solidFill>
              </a:rPr>
              <a:t>How to treat albuminuria</a:t>
            </a:r>
          </a:p>
        </p:txBody>
      </p:sp>
      <p:sp>
        <p:nvSpPr>
          <p:cNvPr id="35843" name="Rectangle 5">
            <a:extLst>
              <a:ext uri="{FF2B5EF4-FFF2-40B4-BE49-F238E27FC236}">
                <a16:creationId xmlns:a16="http://schemas.microsoft.com/office/drawing/2014/main" id="{E8D8C3EE-0330-45C5-B352-2C0F402701A8}"/>
              </a:ext>
            </a:extLst>
          </p:cNvPr>
          <p:cNvSpPr>
            <a:spLocks noGrp="1" noChangeArrowheads="1"/>
          </p:cNvSpPr>
          <p:nvPr>
            <p:ph sz="half" idx="1"/>
          </p:nvPr>
        </p:nvSpPr>
        <p:spPr>
          <a:xfrm>
            <a:off x="1148861" y="1600540"/>
            <a:ext cx="7423331" cy="4603388"/>
          </a:xfrm>
        </p:spPr>
        <p:txBody>
          <a:bodyPr>
            <a:normAutofit lnSpcReduction="10000"/>
          </a:bodyPr>
          <a:lstStyle/>
          <a:p>
            <a:pPr marL="0" indent="0" algn="l" eaLnBrk="1" hangingPunct="1">
              <a:buNone/>
            </a:pPr>
            <a:r>
              <a:rPr lang="en-US" altLang="en-US" sz="2900" dirty="0"/>
              <a:t>	</a:t>
            </a:r>
            <a:endParaRPr lang="en-US" altLang="en-US" sz="2200" dirty="0"/>
          </a:p>
          <a:p>
            <a:pPr marL="0" indent="0" eaLnBrk="1" hangingPunct="1">
              <a:buNone/>
            </a:pPr>
            <a:r>
              <a:rPr lang="en-US" altLang="en-US" sz="2400" dirty="0">
                <a:solidFill>
                  <a:schemeClr val="bg1"/>
                </a:solidFill>
              </a:rPr>
              <a:t>Optimal A1C / optimal BMI:  weight reduction surgery?</a:t>
            </a:r>
          </a:p>
          <a:p>
            <a:pPr marL="0" indent="0" eaLnBrk="1" hangingPunct="1">
              <a:buNone/>
            </a:pPr>
            <a:r>
              <a:rPr lang="en-US" altLang="en-US" sz="2400" dirty="0">
                <a:solidFill>
                  <a:schemeClr val="bg1"/>
                </a:solidFill>
              </a:rPr>
              <a:t>GLP-1 agonists and SGLT2 inhibitors!</a:t>
            </a:r>
          </a:p>
          <a:p>
            <a:pPr marL="0" indent="0" eaLnBrk="1" hangingPunct="1">
              <a:buNone/>
            </a:pPr>
            <a:r>
              <a:rPr lang="en-US" altLang="en-US" sz="2400" dirty="0">
                <a:solidFill>
                  <a:schemeClr val="bg1"/>
                </a:solidFill>
              </a:rPr>
              <a:t>      </a:t>
            </a:r>
          </a:p>
          <a:p>
            <a:pPr marL="0" indent="0" eaLnBrk="1" hangingPunct="1">
              <a:buNone/>
            </a:pPr>
            <a:r>
              <a:rPr lang="en-US" altLang="en-US" sz="2400" dirty="0">
                <a:solidFill>
                  <a:schemeClr val="bg1"/>
                </a:solidFill>
              </a:rPr>
              <a:t>Sodium intake &lt; 2 grams / day, tolerate at &lt; 4 grams  / day.</a:t>
            </a:r>
          </a:p>
          <a:p>
            <a:pPr marL="0" indent="0" eaLnBrk="1" hangingPunct="1">
              <a:buNone/>
            </a:pPr>
            <a:endParaRPr lang="en-US" altLang="en-US" sz="2400" dirty="0">
              <a:solidFill>
                <a:schemeClr val="bg1"/>
              </a:solidFill>
            </a:endParaRPr>
          </a:p>
          <a:p>
            <a:pPr marL="0" indent="0" eaLnBrk="1" hangingPunct="1">
              <a:buNone/>
            </a:pPr>
            <a:r>
              <a:rPr lang="en-US" altLang="en-US" sz="2400" dirty="0">
                <a:solidFill>
                  <a:schemeClr val="bg1"/>
                </a:solidFill>
              </a:rPr>
              <a:t>Dietary protein 0.8 gm/kg/day preferred, not &gt; 1.2 gm/kg/day.</a:t>
            </a:r>
          </a:p>
          <a:p>
            <a:pPr marL="0" indent="0" eaLnBrk="1" hangingPunct="1">
              <a:buNone/>
            </a:pPr>
            <a:endParaRPr lang="en-US" altLang="en-US" sz="2400" dirty="0">
              <a:solidFill>
                <a:schemeClr val="bg1"/>
              </a:solidFill>
            </a:endParaRPr>
          </a:p>
          <a:p>
            <a:pPr marL="0" indent="0" eaLnBrk="1" hangingPunct="1">
              <a:buNone/>
            </a:pPr>
            <a:r>
              <a:rPr lang="en-US" altLang="en-US" sz="2400" dirty="0">
                <a:solidFill>
                  <a:schemeClr val="bg1"/>
                </a:solidFill>
              </a:rPr>
              <a:t>Blood pressure control:  &lt;130/80 mm Hg….maybe SBP &lt; 120 mm Hg (improves CVD rates)</a:t>
            </a:r>
            <a:endParaRPr lang="en-US" altLang="en-US" sz="24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4C4FC8-1008-4709-A1E2-54FF02D85408}"/>
              </a:ext>
            </a:extLst>
          </p:cNvPr>
          <p:cNvSpPr txBox="1"/>
          <p:nvPr/>
        </p:nvSpPr>
        <p:spPr>
          <a:xfrm>
            <a:off x="769034" y="1299749"/>
            <a:ext cx="7860001" cy="5509200"/>
          </a:xfrm>
          <a:prstGeom prst="rect">
            <a:avLst/>
          </a:prstGeom>
          <a:noFill/>
        </p:spPr>
        <p:txBody>
          <a:bodyPr wrap="square">
            <a:spAutoFit/>
          </a:bodyPr>
          <a:lstStyle/>
          <a:p>
            <a:pPr marL="0" indent="0" algn="ctr" eaLnBrk="1" hangingPunct="1">
              <a:buNone/>
            </a:pPr>
            <a:r>
              <a:rPr lang="en-US" altLang="en-US" sz="3200" dirty="0">
                <a:solidFill>
                  <a:srgbClr val="FFC000"/>
                </a:solidFill>
              </a:rPr>
              <a:t>Blood pressure control:  &lt;130/80 mm Hg</a:t>
            </a:r>
          </a:p>
          <a:p>
            <a:pPr marL="0" indent="0" algn="ctr" eaLnBrk="1" hangingPunct="1">
              <a:buNone/>
            </a:pPr>
            <a:r>
              <a:rPr lang="en-US" altLang="en-US" sz="3200" dirty="0">
                <a:solidFill>
                  <a:srgbClr val="FFC000"/>
                </a:solidFill>
              </a:rPr>
              <a:t>2021 KDIGO:  SBP &lt; 120 mm Hg</a:t>
            </a:r>
            <a:r>
              <a:rPr lang="en-US" altLang="en-US" sz="3200" dirty="0"/>
              <a:t>	</a:t>
            </a:r>
            <a:r>
              <a:rPr lang="en-US" altLang="en-US" sz="2400" dirty="0"/>
              <a:t> </a:t>
            </a:r>
          </a:p>
          <a:p>
            <a:pPr marL="0" indent="0" algn="l" eaLnBrk="1" hangingPunct="1">
              <a:buNone/>
            </a:pPr>
            <a:endParaRPr lang="en-US" altLang="en-US" sz="2400" dirty="0"/>
          </a:p>
          <a:p>
            <a:pPr marL="0" indent="0" algn="ctr">
              <a:buNone/>
            </a:pPr>
            <a:r>
              <a:rPr lang="en-US" altLang="en-US" sz="2400" dirty="0">
                <a:solidFill>
                  <a:srgbClr val="FFFF00"/>
                </a:solidFill>
              </a:rPr>
              <a:t>Systolic pressure generates the majority of risk.</a:t>
            </a:r>
          </a:p>
          <a:p>
            <a:pPr marL="0" indent="0" algn="ctr">
              <a:buNone/>
            </a:pPr>
            <a:endParaRPr lang="en-US" altLang="en-US" sz="2400" u="sng" dirty="0">
              <a:solidFill>
                <a:schemeClr val="bg1"/>
              </a:solidFill>
            </a:endParaRPr>
          </a:p>
          <a:p>
            <a:pPr marL="0" indent="0">
              <a:buNone/>
            </a:pPr>
            <a:r>
              <a:rPr lang="en-US" altLang="en-US" sz="2400" u="sng" dirty="0">
                <a:solidFill>
                  <a:schemeClr val="bg1"/>
                </a:solidFill>
              </a:rPr>
              <a:t>Anti-</a:t>
            </a:r>
            <a:r>
              <a:rPr lang="en-US" altLang="en-US" sz="2400" u="sng" dirty="0" err="1">
                <a:solidFill>
                  <a:schemeClr val="bg1"/>
                </a:solidFill>
              </a:rPr>
              <a:t>proteinuric</a:t>
            </a:r>
            <a:r>
              <a:rPr lang="en-US" altLang="en-US" sz="2400" u="sng" dirty="0">
                <a:solidFill>
                  <a:schemeClr val="bg1"/>
                </a:solidFill>
              </a:rPr>
              <a:t> medications</a:t>
            </a:r>
            <a:r>
              <a:rPr lang="en-US" altLang="en-US" sz="2400" dirty="0">
                <a:solidFill>
                  <a:schemeClr val="bg1"/>
                </a:solidFill>
              </a:rPr>
              <a:t>:  </a:t>
            </a:r>
            <a:r>
              <a:rPr lang="en-US" altLang="en-US" sz="2400" dirty="0" err="1">
                <a:solidFill>
                  <a:schemeClr val="bg1"/>
                </a:solidFill>
              </a:rPr>
              <a:t>ACEi</a:t>
            </a:r>
            <a:r>
              <a:rPr lang="en-US" altLang="en-US" sz="2400" dirty="0">
                <a:solidFill>
                  <a:schemeClr val="bg1"/>
                </a:solidFill>
              </a:rPr>
              <a:t>, ARB, </a:t>
            </a:r>
            <a:r>
              <a:rPr lang="en-US" altLang="en-US" sz="2400" dirty="0" err="1">
                <a:solidFill>
                  <a:schemeClr val="bg1"/>
                </a:solidFill>
              </a:rPr>
              <a:t>mineralcorticoid</a:t>
            </a:r>
            <a:r>
              <a:rPr lang="en-US" altLang="en-US" sz="2400" dirty="0">
                <a:solidFill>
                  <a:schemeClr val="bg1"/>
                </a:solidFill>
              </a:rPr>
              <a:t> antagonists (MRA), beta blockers, diuretics, a-blockers.</a:t>
            </a:r>
          </a:p>
          <a:p>
            <a:pPr marL="0" indent="0">
              <a:buNone/>
            </a:pPr>
            <a:endParaRPr lang="en-US" altLang="en-US" sz="2400" dirty="0">
              <a:solidFill>
                <a:schemeClr val="bg1"/>
              </a:solidFill>
            </a:endParaRPr>
          </a:p>
          <a:p>
            <a:pPr marL="0" indent="0">
              <a:buNone/>
            </a:pPr>
            <a:r>
              <a:rPr lang="en-US" altLang="en-US" sz="2400" i="1" dirty="0">
                <a:solidFill>
                  <a:schemeClr val="bg1"/>
                </a:solidFill>
              </a:rPr>
              <a:t>Suggested BP combinations:  </a:t>
            </a:r>
            <a:r>
              <a:rPr lang="en-US" altLang="en-US" sz="2400" i="1" dirty="0" err="1">
                <a:solidFill>
                  <a:schemeClr val="bg1"/>
                </a:solidFill>
              </a:rPr>
              <a:t>ACEi</a:t>
            </a:r>
            <a:r>
              <a:rPr lang="en-US" altLang="en-US" sz="2400" i="1" dirty="0">
                <a:solidFill>
                  <a:schemeClr val="bg1"/>
                </a:solidFill>
              </a:rPr>
              <a:t>/ARB, thiazides, alpha blockers (w/beta blocker), mineralocorticoid blockers</a:t>
            </a:r>
          </a:p>
          <a:p>
            <a:pPr marL="0" indent="0">
              <a:buNone/>
            </a:pPr>
            <a:endParaRPr lang="en-US" altLang="en-US" sz="2400" dirty="0">
              <a:solidFill>
                <a:schemeClr val="bg1"/>
              </a:solidFill>
            </a:endParaRPr>
          </a:p>
          <a:p>
            <a:pPr marL="0" indent="0">
              <a:buNone/>
            </a:pPr>
            <a:r>
              <a:rPr lang="en-US" altLang="en-US" sz="2400" u="sng" dirty="0">
                <a:solidFill>
                  <a:schemeClr val="bg1"/>
                </a:solidFill>
              </a:rPr>
              <a:t>AVOID</a:t>
            </a:r>
            <a:r>
              <a:rPr lang="en-US" altLang="en-US" sz="2400" dirty="0">
                <a:solidFill>
                  <a:schemeClr val="bg1"/>
                </a:solidFill>
              </a:rPr>
              <a:t>: Dihydropyridine calcium blockers (amlodipine, nifedipine, etc.), direct  vasodilators (minoxidil).   </a:t>
            </a:r>
          </a:p>
          <a:p>
            <a:pPr marL="0" indent="0" algn="ctr" eaLnBrk="1" hangingPunct="1">
              <a:buNone/>
            </a:pPr>
            <a:r>
              <a:rPr lang="en-US" altLang="en-US" sz="2400" dirty="0">
                <a:solidFill>
                  <a:schemeClr val="bg1"/>
                </a:solidFill>
              </a:rPr>
              <a:t>               </a:t>
            </a:r>
            <a:endParaRPr lang="en-US" altLang="en-US" sz="2400" i="1" dirty="0">
              <a:solidFill>
                <a:schemeClr val="bg1"/>
              </a:solidFill>
            </a:endParaRPr>
          </a:p>
        </p:txBody>
      </p:sp>
    </p:spTree>
    <p:extLst>
      <p:ext uri="{BB962C8B-B14F-4D97-AF65-F5344CB8AC3E}">
        <p14:creationId xmlns:p14="http://schemas.microsoft.com/office/powerpoint/2010/main" val="371732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27C999F5-7BA8-4D21-9704-54E6F5F8BA0B}"/>
              </a:ext>
            </a:extLst>
          </p:cNvPr>
          <p:cNvSpPr>
            <a:spLocks noChangeArrowheads="1"/>
          </p:cNvSpPr>
          <p:nvPr/>
        </p:nvSpPr>
        <p:spPr bwMode="auto">
          <a:xfrm>
            <a:off x="711200" y="647171"/>
            <a:ext cx="2709333" cy="474133"/>
          </a:xfrm>
          <a:prstGeom prst="rect">
            <a:avLst/>
          </a:prstGeom>
          <a:solidFill>
            <a:srgbClr val="00B0F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dirty="0"/>
              <a:t>ANGIOTENSINOGEN</a:t>
            </a:r>
          </a:p>
        </p:txBody>
      </p:sp>
      <p:sp>
        <p:nvSpPr>
          <p:cNvPr id="36867" name="AutoShape 20">
            <a:extLst>
              <a:ext uri="{FF2B5EF4-FFF2-40B4-BE49-F238E27FC236}">
                <a16:creationId xmlns:a16="http://schemas.microsoft.com/office/drawing/2014/main" id="{21C91693-0048-4749-AD72-66819EF86A73}"/>
              </a:ext>
            </a:extLst>
          </p:cNvPr>
          <p:cNvSpPr>
            <a:spLocks noChangeArrowheads="1"/>
          </p:cNvSpPr>
          <p:nvPr/>
        </p:nvSpPr>
        <p:spPr bwMode="auto">
          <a:xfrm>
            <a:off x="2675467" y="1329267"/>
            <a:ext cx="203200" cy="406400"/>
          </a:xfrm>
          <a:prstGeom prst="downArrow">
            <a:avLst>
              <a:gd name="adj1" fmla="val 50000"/>
              <a:gd name="adj2" fmla="val 50000"/>
            </a:avLst>
          </a:prstGeom>
          <a:solidFill>
            <a:schemeClr val="bg1"/>
          </a:solidFill>
          <a:ln w="9525">
            <a:solidFill>
              <a:schemeClr val="tx1"/>
            </a:solidFill>
            <a:miter lim="800000"/>
            <a:headEnd/>
            <a:tailEnd/>
          </a:ln>
        </p:spPr>
        <p:txBody>
          <a:bodyPr vert="eaVert"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133"/>
          </a:p>
        </p:txBody>
      </p:sp>
      <p:sp>
        <p:nvSpPr>
          <p:cNvPr id="36868" name="AutoShape 21">
            <a:extLst>
              <a:ext uri="{FF2B5EF4-FFF2-40B4-BE49-F238E27FC236}">
                <a16:creationId xmlns:a16="http://schemas.microsoft.com/office/drawing/2014/main" id="{5258C569-31B2-4A01-B576-1CF5BE810B33}"/>
              </a:ext>
            </a:extLst>
          </p:cNvPr>
          <p:cNvSpPr>
            <a:spLocks noChangeArrowheads="1"/>
          </p:cNvSpPr>
          <p:nvPr/>
        </p:nvSpPr>
        <p:spPr bwMode="auto">
          <a:xfrm>
            <a:off x="2675467" y="4851400"/>
            <a:ext cx="203200" cy="406400"/>
          </a:xfrm>
          <a:prstGeom prst="downArrow">
            <a:avLst>
              <a:gd name="adj1" fmla="val 50000"/>
              <a:gd name="adj2" fmla="val 50000"/>
            </a:avLst>
          </a:prstGeom>
          <a:solidFill>
            <a:schemeClr val="bg1"/>
          </a:solidFill>
          <a:ln w="9525">
            <a:solidFill>
              <a:schemeClr val="tx1"/>
            </a:solidFill>
            <a:miter lim="800000"/>
            <a:headEnd/>
            <a:tailEnd/>
          </a:ln>
        </p:spPr>
        <p:txBody>
          <a:bodyPr vert="eaVert"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133"/>
          </a:p>
        </p:txBody>
      </p:sp>
      <p:sp>
        <p:nvSpPr>
          <p:cNvPr id="36869" name="AutoShape 22">
            <a:extLst>
              <a:ext uri="{FF2B5EF4-FFF2-40B4-BE49-F238E27FC236}">
                <a16:creationId xmlns:a16="http://schemas.microsoft.com/office/drawing/2014/main" id="{2339A895-A9DE-49BC-8E57-B09EE9C3D0F7}"/>
              </a:ext>
            </a:extLst>
          </p:cNvPr>
          <p:cNvSpPr>
            <a:spLocks noChangeArrowheads="1"/>
          </p:cNvSpPr>
          <p:nvPr/>
        </p:nvSpPr>
        <p:spPr bwMode="auto">
          <a:xfrm>
            <a:off x="2675467" y="2683934"/>
            <a:ext cx="203200" cy="880533"/>
          </a:xfrm>
          <a:prstGeom prst="downArrow">
            <a:avLst>
              <a:gd name="adj1" fmla="val 50000"/>
              <a:gd name="adj2" fmla="val 108333"/>
            </a:avLst>
          </a:prstGeom>
          <a:solidFill>
            <a:schemeClr val="bg1"/>
          </a:solidFill>
          <a:ln w="9525">
            <a:solidFill>
              <a:schemeClr val="tx1"/>
            </a:solidFill>
            <a:miter lim="800000"/>
            <a:headEnd/>
            <a:tailEnd/>
          </a:ln>
        </p:spPr>
        <p:txBody>
          <a:bodyPr vert="eaVert"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133"/>
          </a:p>
        </p:txBody>
      </p:sp>
      <p:sp>
        <p:nvSpPr>
          <p:cNvPr id="36870" name="Oval 23">
            <a:extLst>
              <a:ext uri="{FF2B5EF4-FFF2-40B4-BE49-F238E27FC236}">
                <a16:creationId xmlns:a16="http://schemas.microsoft.com/office/drawing/2014/main" id="{1E7FB75E-D226-4EF4-8B10-CBC1608AC1A1}"/>
              </a:ext>
            </a:extLst>
          </p:cNvPr>
          <p:cNvSpPr>
            <a:spLocks noChangeArrowheads="1"/>
          </p:cNvSpPr>
          <p:nvPr/>
        </p:nvSpPr>
        <p:spPr bwMode="auto">
          <a:xfrm>
            <a:off x="1286933" y="1250302"/>
            <a:ext cx="880533" cy="474133"/>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44" dirty="0"/>
              <a:t>Renin</a:t>
            </a:r>
          </a:p>
        </p:txBody>
      </p:sp>
      <p:sp>
        <p:nvSpPr>
          <p:cNvPr id="36871" name="Oval 24">
            <a:extLst>
              <a:ext uri="{FF2B5EF4-FFF2-40B4-BE49-F238E27FC236}">
                <a16:creationId xmlns:a16="http://schemas.microsoft.com/office/drawing/2014/main" id="{62B54A50-41EB-4076-A35C-AC0586F25D7C}"/>
              </a:ext>
            </a:extLst>
          </p:cNvPr>
          <p:cNvSpPr>
            <a:spLocks noChangeArrowheads="1"/>
          </p:cNvSpPr>
          <p:nvPr/>
        </p:nvSpPr>
        <p:spPr bwMode="auto">
          <a:xfrm>
            <a:off x="1117600" y="2751667"/>
            <a:ext cx="1354667" cy="6096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dirty="0"/>
              <a:t>   ACE</a:t>
            </a:r>
          </a:p>
        </p:txBody>
      </p:sp>
      <p:sp>
        <p:nvSpPr>
          <p:cNvPr id="36872" name="Oval 25">
            <a:extLst>
              <a:ext uri="{FF2B5EF4-FFF2-40B4-BE49-F238E27FC236}">
                <a16:creationId xmlns:a16="http://schemas.microsoft.com/office/drawing/2014/main" id="{AC22D29E-A5D8-4BEB-BD3E-9B4DD3C90592}"/>
              </a:ext>
            </a:extLst>
          </p:cNvPr>
          <p:cNvSpPr>
            <a:spLocks noChangeArrowheads="1"/>
          </p:cNvSpPr>
          <p:nvPr/>
        </p:nvSpPr>
        <p:spPr bwMode="auto">
          <a:xfrm>
            <a:off x="1370298" y="4670836"/>
            <a:ext cx="930030" cy="474133"/>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22" dirty="0"/>
              <a:t>AT1R</a:t>
            </a:r>
          </a:p>
        </p:txBody>
      </p:sp>
      <p:sp>
        <p:nvSpPr>
          <p:cNvPr id="36873" name="Oval 27">
            <a:extLst>
              <a:ext uri="{FF2B5EF4-FFF2-40B4-BE49-F238E27FC236}">
                <a16:creationId xmlns:a16="http://schemas.microsoft.com/office/drawing/2014/main" id="{E4655077-AA32-4B18-89B4-AAFACB7B9499}"/>
              </a:ext>
            </a:extLst>
          </p:cNvPr>
          <p:cNvSpPr>
            <a:spLocks noChangeArrowheads="1"/>
          </p:cNvSpPr>
          <p:nvPr/>
        </p:nvSpPr>
        <p:spPr bwMode="auto">
          <a:xfrm>
            <a:off x="2946400" y="2746904"/>
            <a:ext cx="1286933" cy="609600"/>
          </a:xfrm>
          <a:prstGeom prst="ellipse">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244" dirty="0"/>
              <a:t> </a:t>
            </a:r>
            <a:r>
              <a:rPr lang="en-US" altLang="en-US" sz="1244" dirty="0" err="1"/>
              <a:t>Chymase</a:t>
            </a:r>
            <a:endParaRPr lang="en-US" altLang="en-US" sz="1244" dirty="0"/>
          </a:p>
          <a:p>
            <a:pPr eaLnBrk="1" hangingPunct="1"/>
            <a:r>
              <a:rPr lang="en-US" altLang="en-US" sz="1244" dirty="0"/>
              <a:t>  in CKD</a:t>
            </a:r>
          </a:p>
        </p:txBody>
      </p:sp>
      <p:sp>
        <p:nvSpPr>
          <p:cNvPr id="36874" name="Rectangle 28">
            <a:extLst>
              <a:ext uri="{FF2B5EF4-FFF2-40B4-BE49-F238E27FC236}">
                <a16:creationId xmlns:a16="http://schemas.microsoft.com/office/drawing/2014/main" id="{454A9568-C482-4F3E-84E6-4DE6793300E6}"/>
              </a:ext>
            </a:extLst>
          </p:cNvPr>
          <p:cNvSpPr>
            <a:spLocks noChangeArrowheads="1"/>
          </p:cNvSpPr>
          <p:nvPr/>
        </p:nvSpPr>
        <p:spPr bwMode="auto">
          <a:xfrm>
            <a:off x="711200" y="1938867"/>
            <a:ext cx="2709333" cy="474133"/>
          </a:xfrm>
          <a:prstGeom prst="rect">
            <a:avLst/>
          </a:prstGeom>
          <a:solidFill>
            <a:srgbClr val="00B0F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a:t>ANGIOTENSIN I</a:t>
            </a:r>
          </a:p>
        </p:txBody>
      </p:sp>
      <p:sp>
        <p:nvSpPr>
          <p:cNvPr id="36875" name="Rectangle 29">
            <a:extLst>
              <a:ext uri="{FF2B5EF4-FFF2-40B4-BE49-F238E27FC236}">
                <a16:creationId xmlns:a16="http://schemas.microsoft.com/office/drawing/2014/main" id="{E8651844-0DBD-4FA1-AFEB-4509A1A6ED10}"/>
              </a:ext>
            </a:extLst>
          </p:cNvPr>
          <p:cNvSpPr>
            <a:spLocks noChangeArrowheads="1"/>
          </p:cNvSpPr>
          <p:nvPr/>
        </p:nvSpPr>
        <p:spPr bwMode="auto">
          <a:xfrm>
            <a:off x="711200" y="3903134"/>
            <a:ext cx="2709333" cy="474133"/>
          </a:xfrm>
          <a:prstGeom prst="rect">
            <a:avLst/>
          </a:prstGeom>
          <a:solidFill>
            <a:srgbClr val="00B0F0"/>
          </a:solidFill>
          <a:ln w="9525">
            <a:solidFill>
              <a:srgbClr val="00B0F0"/>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a:t>ANGIOTENSIN II</a:t>
            </a:r>
          </a:p>
        </p:txBody>
      </p:sp>
      <p:sp>
        <p:nvSpPr>
          <p:cNvPr id="36876" name="Rectangle 30">
            <a:extLst>
              <a:ext uri="{FF2B5EF4-FFF2-40B4-BE49-F238E27FC236}">
                <a16:creationId xmlns:a16="http://schemas.microsoft.com/office/drawing/2014/main" id="{3B07EFAE-60DE-42C5-A240-7D2894B25648}"/>
              </a:ext>
            </a:extLst>
          </p:cNvPr>
          <p:cNvSpPr>
            <a:spLocks noChangeArrowheads="1"/>
          </p:cNvSpPr>
          <p:nvPr/>
        </p:nvSpPr>
        <p:spPr bwMode="auto">
          <a:xfrm>
            <a:off x="711200" y="5596467"/>
            <a:ext cx="2709333" cy="474133"/>
          </a:xfrm>
          <a:prstGeom prst="rect">
            <a:avLst/>
          </a:prstGeom>
          <a:solidFill>
            <a:srgbClr val="00B0F0"/>
          </a:solidFill>
          <a:ln w="9525">
            <a:solidFill>
              <a:srgbClr val="00B0F0"/>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a:t>ALDOSTERONE</a:t>
            </a:r>
          </a:p>
        </p:txBody>
      </p:sp>
      <p:sp>
        <p:nvSpPr>
          <p:cNvPr id="36877" name="AutoShape 32">
            <a:extLst>
              <a:ext uri="{FF2B5EF4-FFF2-40B4-BE49-F238E27FC236}">
                <a16:creationId xmlns:a16="http://schemas.microsoft.com/office/drawing/2014/main" id="{FA009626-7BA2-486E-9B50-1FD4753C06A2}"/>
              </a:ext>
            </a:extLst>
          </p:cNvPr>
          <p:cNvSpPr>
            <a:spLocks noChangeArrowheads="1"/>
          </p:cNvSpPr>
          <p:nvPr/>
        </p:nvSpPr>
        <p:spPr bwMode="auto">
          <a:xfrm rot="5400000">
            <a:off x="3539067" y="4123267"/>
            <a:ext cx="440267" cy="406400"/>
          </a:xfrm>
          <a:custGeom>
            <a:avLst/>
            <a:gdLst>
              <a:gd name="T0" fmla="*/ 7953417 w 21600"/>
              <a:gd name="T1" fmla="*/ 0 h 21600"/>
              <a:gd name="T2" fmla="*/ 7953417 w 21600"/>
              <a:gd name="T3" fmla="*/ 5447114 h 21600"/>
              <a:gd name="T4" fmla="*/ 1702044 w 21600"/>
              <a:gd name="T5" fmla="*/ 9677399 h 21600"/>
              <a:gd name="T6" fmla="*/ 11357503 w 21600"/>
              <a:gd name="T7" fmla="*/ 272355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9525">
            <a:solidFill>
              <a:schemeClr val="tx1"/>
            </a:solidFill>
            <a:miter lim="800000"/>
            <a:headEnd/>
            <a:tailEnd/>
          </a:ln>
        </p:spPr>
        <p:txBody>
          <a:bodyPr wrap="none" anchor="ctr"/>
          <a:lstStyle/>
          <a:p>
            <a:endParaRPr lang="en-US"/>
          </a:p>
        </p:txBody>
      </p:sp>
      <p:sp>
        <p:nvSpPr>
          <p:cNvPr id="36878" name="Oval 34">
            <a:extLst>
              <a:ext uri="{FF2B5EF4-FFF2-40B4-BE49-F238E27FC236}">
                <a16:creationId xmlns:a16="http://schemas.microsoft.com/office/drawing/2014/main" id="{A75F0020-D436-4749-BBF7-1D2E3A4B501D}"/>
              </a:ext>
            </a:extLst>
          </p:cNvPr>
          <p:cNvSpPr>
            <a:spLocks noChangeArrowheads="1"/>
          </p:cNvSpPr>
          <p:nvPr/>
        </p:nvSpPr>
        <p:spPr bwMode="auto">
          <a:xfrm>
            <a:off x="3420534" y="4648200"/>
            <a:ext cx="880533" cy="474133"/>
          </a:xfrm>
          <a:prstGeom prst="ellipse">
            <a:avLst/>
          </a:prstGeom>
          <a:solidFill>
            <a:srgbClr val="66FFFF"/>
          </a:solidFill>
          <a:ln w="952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422" dirty="0"/>
              <a:t>AT2R</a:t>
            </a:r>
          </a:p>
        </p:txBody>
      </p:sp>
      <p:sp>
        <p:nvSpPr>
          <p:cNvPr id="36879" name="AutoShape 35">
            <a:extLst>
              <a:ext uri="{FF2B5EF4-FFF2-40B4-BE49-F238E27FC236}">
                <a16:creationId xmlns:a16="http://schemas.microsoft.com/office/drawing/2014/main" id="{76C1275F-23C7-4187-8EF1-03941DF1A94E}"/>
              </a:ext>
            </a:extLst>
          </p:cNvPr>
          <p:cNvSpPr>
            <a:spLocks/>
          </p:cNvSpPr>
          <p:nvPr/>
        </p:nvSpPr>
        <p:spPr bwMode="auto">
          <a:xfrm>
            <a:off x="4301067" y="2175803"/>
            <a:ext cx="745067" cy="3285197"/>
          </a:xfrm>
          <a:prstGeom prst="leftBrace">
            <a:avLst>
              <a:gd name="adj1" fmla="val 31818"/>
              <a:gd name="adj2" fmla="val 50000"/>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133"/>
          </a:p>
        </p:txBody>
      </p:sp>
      <p:sp>
        <p:nvSpPr>
          <p:cNvPr id="36880" name="AutoShape 36">
            <a:extLst>
              <a:ext uri="{FF2B5EF4-FFF2-40B4-BE49-F238E27FC236}">
                <a16:creationId xmlns:a16="http://schemas.microsoft.com/office/drawing/2014/main" id="{DE854847-0EDD-44D1-AC48-A75CE7F79B6B}"/>
              </a:ext>
            </a:extLst>
          </p:cNvPr>
          <p:cNvSpPr>
            <a:spLocks/>
          </p:cNvSpPr>
          <p:nvPr/>
        </p:nvSpPr>
        <p:spPr bwMode="auto">
          <a:xfrm>
            <a:off x="4436534" y="5514534"/>
            <a:ext cx="474133" cy="1120727"/>
          </a:xfrm>
          <a:prstGeom prst="leftBrace">
            <a:avLst>
              <a:gd name="adj1" fmla="val 11905"/>
              <a:gd name="adj2" fmla="val 50000"/>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133"/>
          </a:p>
        </p:txBody>
      </p:sp>
      <p:sp>
        <p:nvSpPr>
          <p:cNvPr id="36881" name="Text Box 37">
            <a:extLst>
              <a:ext uri="{FF2B5EF4-FFF2-40B4-BE49-F238E27FC236}">
                <a16:creationId xmlns:a16="http://schemas.microsoft.com/office/drawing/2014/main" id="{7140F5B9-830D-4022-BF07-581F26A560CB}"/>
              </a:ext>
            </a:extLst>
          </p:cNvPr>
          <p:cNvSpPr txBox="1">
            <a:spLocks noChangeArrowheads="1"/>
          </p:cNvSpPr>
          <p:nvPr/>
        </p:nvSpPr>
        <p:spPr bwMode="auto">
          <a:xfrm>
            <a:off x="4384953" y="538560"/>
            <a:ext cx="4444869" cy="124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489" b="1" dirty="0">
                <a:solidFill>
                  <a:srgbClr val="FFC000"/>
                </a:solidFill>
              </a:rPr>
              <a:t>BP control and proteinuria reduction:  Inhibiting the RAAS system</a:t>
            </a:r>
          </a:p>
        </p:txBody>
      </p:sp>
      <p:sp>
        <p:nvSpPr>
          <p:cNvPr id="36882" name="Text Box 38">
            <a:extLst>
              <a:ext uri="{FF2B5EF4-FFF2-40B4-BE49-F238E27FC236}">
                <a16:creationId xmlns:a16="http://schemas.microsoft.com/office/drawing/2014/main" id="{1C67AB39-9A24-4A8D-96A3-62AC34CCC6AF}"/>
              </a:ext>
            </a:extLst>
          </p:cNvPr>
          <p:cNvSpPr txBox="1">
            <a:spLocks noChangeArrowheads="1"/>
          </p:cNvSpPr>
          <p:nvPr/>
        </p:nvSpPr>
        <p:spPr bwMode="auto">
          <a:xfrm>
            <a:off x="5046134" y="2033484"/>
            <a:ext cx="3557384" cy="501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r>
              <a:rPr lang="en-US" altLang="en-US" sz="2133" dirty="0" err="1">
                <a:solidFill>
                  <a:schemeClr val="bg1"/>
                </a:solidFill>
              </a:rPr>
              <a:t>AngII</a:t>
            </a:r>
            <a:r>
              <a:rPr lang="en-US" altLang="en-US" sz="2133" dirty="0">
                <a:solidFill>
                  <a:schemeClr val="bg1"/>
                </a:solidFill>
              </a:rPr>
              <a:t> type 1:  	</a:t>
            </a:r>
          </a:p>
          <a:p>
            <a:pPr algn="l" eaLnBrk="1" hangingPunct="1"/>
            <a:r>
              <a:rPr lang="en-US" altLang="en-US" sz="2133" dirty="0">
                <a:solidFill>
                  <a:schemeClr val="bg1"/>
                </a:solidFill>
              </a:rPr>
              <a:t>vasoconstriction</a:t>
            </a:r>
          </a:p>
          <a:p>
            <a:pPr algn="l" eaLnBrk="1" hangingPunct="1"/>
            <a:r>
              <a:rPr lang="en-US" altLang="en-US" sz="2133" dirty="0">
                <a:solidFill>
                  <a:schemeClr val="bg1"/>
                </a:solidFill>
              </a:rPr>
              <a:t>endothelial activation</a:t>
            </a:r>
          </a:p>
          <a:p>
            <a:pPr algn="l" eaLnBrk="1" hangingPunct="1"/>
            <a:r>
              <a:rPr lang="en-US" altLang="en-US" sz="2133" dirty="0">
                <a:solidFill>
                  <a:schemeClr val="bg1"/>
                </a:solidFill>
              </a:rPr>
              <a:t>sodium retention</a:t>
            </a:r>
          </a:p>
          <a:p>
            <a:pPr algn="l" eaLnBrk="1" hangingPunct="1"/>
            <a:r>
              <a:rPr lang="en-US" altLang="en-US" sz="2133" dirty="0">
                <a:solidFill>
                  <a:schemeClr val="bg1"/>
                </a:solidFill>
              </a:rPr>
              <a:t>aldosterone generation</a:t>
            </a:r>
          </a:p>
          <a:p>
            <a:pPr algn="l" eaLnBrk="1" hangingPunct="1"/>
            <a:r>
              <a:rPr lang="en-US" altLang="en-US" sz="2133" dirty="0">
                <a:solidFill>
                  <a:schemeClr val="bg1"/>
                </a:solidFill>
              </a:rPr>
              <a:t>fibrosis</a:t>
            </a:r>
          </a:p>
          <a:p>
            <a:pPr algn="l" eaLnBrk="1" hangingPunct="1"/>
            <a:endParaRPr lang="en-US" altLang="en-US" sz="2133" dirty="0">
              <a:solidFill>
                <a:schemeClr val="bg1"/>
              </a:solidFill>
            </a:endParaRPr>
          </a:p>
          <a:p>
            <a:pPr algn="l" eaLnBrk="1" hangingPunct="1"/>
            <a:r>
              <a:rPr lang="en-US" altLang="en-US" sz="2133" dirty="0" err="1">
                <a:solidFill>
                  <a:schemeClr val="bg1"/>
                </a:solidFill>
              </a:rPr>
              <a:t>AngII</a:t>
            </a:r>
            <a:r>
              <a:rPr lang="en-US" altLang="en-US" sz="2133" dirty="0">
                <a:solidFill>
                  <a:schemeClr val="bg1"/>
                </a:solidFill>
              </a:rPr>
              <a:t> type 2:	</a:t>
            </a:r>
          </a:p>
          <a:p>
            <a:pPr algn="l" eaLnBrk="1" hangingPunct="1"/>
            <a:r>
              <a:rPr lang="en-US" altLang="en-US" sz="2133" dirty="0">
                <a:solidFill>
                  <a:schemeClr val="bg1"/>
                </a:solidFill>
              </a:rPr>
              <a:t>inhibit AT1 receptors</a:t>
            </a:r>
          </a:p>
          <a:p>
            <a:pPr algn="l" eaLnBrk="1" hangingPunct="1"/>
            <a:r>
              <a:rPr lang="en-US" altLang="en-US" sz="2133" dirty="0">
                <a:solidFill>
                  <a:schemeClr val="bg1"/>
                </a:solidFill>
              </a:rPr>
              <a:t>Vasodilation</a:t>
            </a:r>
          </a:p>
          <a:p>
            <a:pPr algn="l" eaLnBrk="1" hangingPunct="1"/>
            <a:endParaRPr lang="en-US" altLang="en-US" sz="2133" dirty="0">
              <a:solidFill>
                <a:schemeClr val="bg1"/>
              </a:solidFill>
            </a:endParaRPr>
          </a:p>
          <a:p>
            <a:pPr algn="l" eaLnBrk="1" hangingPunct="1"/>
            <a:r>
              <a:rPr lang="en-US" altLang="en-US" sz="2133" dirty="0">
                <a:solidFill>
                  <a:schemeClr val="bg1"/>
                </a:solidFill>
              </a:rPr>
              <a:t>sodium and water retention </a:t>
            </a:r>
          </a:p>
          <a:p>
            <a:pPr algn="l" eaLnBrk="1" hangingPunct="1"/>
            <a:r>
              <a:rPr lang="en-US" altLang="en-US" sz="2133" dirty="0">
                <a:solidFill>
                  <a:schemeClr val="bg1"/>
                </a:solidFill>
              </a:rPr>
              <a:t>disruption of podocytes</a:t>
            </a:r>
          </a:p>
          <a:p>
            <a:pPr algn="l" eaLnBrk="1" hangingPunct="1"/>
            <a:r>
              <a:rPr lang="en-US" altLang="en-US" sz="2133" dirty="0">
                <a:solidFill>
                  <a:schemeClr val="bg1"/>
                </a:solidFill>
              </a:rPr>
              <a:t>fibrosis</a:t>
            </a:r>
          </a:p>
          <a:p>
            <a:pPr algn="l" eaLnBrk="1" hangingPunct="1"/>
            <a:r>
              <a:rPr lang="en-US" altLang="en-US" sz="2133" dirty="0">
                <a:solidFill>
                  <a:schemeClr val="bg1"/>
                </a:solidFill>
              </a:rPr>
              <a:t>	</a:t>
            </a:r>
          </a:p>
        </p:txBody>
      </p:sp>
      <p:sp>
        <p:nvSpPr>
          <p:cNvPr id="36883" name="AutoShape 39">
            <a:extLst>
              <a:ext uri="{FF2B5EF4-FFF2-40B4-BE49-F238E27FC236}">
                <a16:creationId xmlns:a16="http://schemas.microsoft.com/office/drawing/2014/main" id="{55F3B641-AD36-4D7A-89C8-E0B9286075D3}"/>
              </a:ext>
            </a:extLst>
          </p:cNvPr>
          <p:cNvSpPr>
            <a:spLocks noChangeArrowheads="1"/>
          </p:cNvSpPr>
          <p:nvPr/>
        </p:nvSpPr>
        <p:spPr bwMode="auto">
          <a:xfrm>
            <a:off x="3083430" y="2954867"/>
            <a:ext cx="133903" cy="270095"/>
          </a:xfrm>
          <a:prstGeom prst="upArrow">
            <a:avLst>
              <a:gd name="adj1" fmla="val 50000"/>
              <a:gd name="adj2" fmla="val 75000"/>
            </a:avLst>
          </a:prstGeom>
          <a:solidFill>
            <a:schemeClr val="tx1"/>
          </a:solidFill>
          <a:ln w="9525">
            <a:solidFill>
              <a:schemeClr val="bg1"/>
            </a:solidFill>
            <a:miter lim="800000"/>
            <a:headEnd/>
            <a:tailEnd/>
          </a:ln>
        </p:spPr>
        <p:txBody>
          <a:bodyPr vert="eaVert"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2133"/>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EC720F-C482-E564-B825-D0C258292553}"/>
              </a:ext>
            </a:extLst>
          </p:cNvPr>
          <p:cNvSpPr txBox="1"/>
          <p:nvPr/>
        </p:nvSpPr>
        <p:spPr>
          <a:xfrm>
            <a:off x="182879" y="656491"/>
            <a:ext cx="4478216" cy="4524315"/>
          </a:xfrm>
          <a:prstGeom prst="rect">
            <a:avLst/>
          </a:prstGeom>
          <a:noFill/>
        </p:spPr>
        <p:txBody>
          <a:bodyPr wrap="square" rtlCol="0">
            <a:spAutoFit/>
          </a:bodyPr>
          <a:lstStyle/>
          <a:p>
            <a:pPr algn="ctr"/>
            <a:r>
              <a:rPr lang="en-US" dirty="0">
                <a:solidFill>
                  <a:schemeClr val="bg1"/>
                </a:solidFill>
              </a:rPr>
              <a:t>ALDOSTERONE</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Epithelial kidney          Vascular / other kidney cells   		     cells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Sodium retention	     Vasoconstriction to</a:t>
            </a:r>
          </a:p>
          <a:p>
            <a:r>
              <a:rPr lang="en-US" dirty="0">
                <a:solidFill>
                  <a:schemeClr val="bg1"/>
                </a:solidFill>
              </a:rPr>
              <a:t>Volume expansion	     cause glomerular HTN</a:t>
            </a:r>
          </a:p>
          <a:p>
            <a:r>
              <a:rPr lang="en-US" dirty="0">
                <a:solidFill>
                  <a:schemeClr val="bg1"/>
                </a:solidFill>
              </a:rPr>
              <a:t>High BP		     Inflammation</a:t>
            </a:r>
          </a:p>
          <a:p>
            <a:r>
              <a:rPr lang="en-US" dirty="0">
                <a:solidFill>
                  <a:schemeClr val="bg1"/>
                </a:solidFill>
              </a:rPr>
              <a:t>Potassium excretion    Podocyte stress -			     proteinuria 		     	     Fibrosis / scar</a:t>
            </a:r>
          </a:p>
        </p:txBody>
      </p:sp>
      <p:sp>
        <p:nvSpPr>
          <p:cNvPr id="8" name="Rectangle 7">
            <a:extLst>
              <a:ext uri="{FF2B5EF4-FFF2-40B4-BE49-F238E27FC236}">
                <a16:creationId xmlns:a16="http://schemas.microsoft.com/office/drawing/2014/main" id="{B03E6903-89CB-859E-0F2A-278B5F892A38}"/>
              </a:ext>
            </a:extLst>
          </p:cNvPr>
          <p:cNvSpPr/>
          <p:nvPr/>
        </p:nvSpPr>
        <p:spPr>
          <a:xfrm>
            <a:off x="1514622" y="553329"/>
            <a:ext cx="1842867" cy="62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91C26A-0749-B5B1-02CA-84EEB0662816}"/>
              </a:ext>
            </a:extLst>
          </p:cNvPr>
          <p:cNvSpPr/>
          <p:nvPr/>
        </p:nvSpPr>
        <p:spPr>
          <a:xfrm>
            <a:off x="147711" y="1751428"/>
            <a:ext cx="2006991" cy="62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134ECC-3773-0463-C8F4-BCFBA6FF7EC5}"/>
              </a:ext>
            </a:extLst>
          </p:cNvPr>
          <p:cNvSpPr/>
          <p:nvPr/>
        </p:nvSpPr>
        <p:spPr>
          <a:xfrm>
            <a:off x="2257864" y="1751428"/>
            <a:ext cx="2314136" cy="6236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EB94E8-A448-8FB1-62A3-D67859A8EC3B}"/>
              </a:ext>
            </a:extLst>
          </p:cNvPr>
          <p:cNvSpPr/>
          <p:nvPr/>
        </p:nvSpPr>
        <p:spPr>
          <a:xfrm>
            <a:off x="182879" y="3228535"/>
            <a:ext cx="2006991" cy="19249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A02804-A0A4-2109-EC81-E813125A073F}"/>
              </a:ext>
            </a:extLst>
          </p:cNvPr>
          <p:cNvSpPr/>
          <p:nvPr/>
        </p:nvSpPr>
        <p:spPr>
          <a:xfrm>
            <a:off x="2302413" y="3228534"/>
            <a:ext cx="2269588" cy="19249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Brace 12">
            <a:extLst>
              <a:ext uri="{FF2B5EF4-FFF2-40B4-BE49-F238E27FC236}">
                <a16:creationId xmlns:a16="http://schemas.microsoft.com/office/drawing/2014/main" id="{30AC092C-8A50-78A3-7F35-2FA70A6BFC08}"/>
              </a:ext>
            </a:extLst>
          </p:cNvPr>
          <p:cNvSpPr/>
          <p:nvPr/>
        </p:nvSpPr>
        <p:spPr>
          <a:xfrm rot="16200000">
            <a:off x="2144151" y="3329397"/>
            <a:ext cx="490022" cy="4365675"/>
          </a:xfrm>
          <a:prstGeom prst="leftBrace">
            <a:avLst/>
          </a:prstGeom>
          <a:ln w="158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B5467783-B819-BF3F-FC79-C162DA50C1CB}"/>
              </a:ext>
            </a:extLst>
          </p:cNvPr>
          <p:cNvSpPr txBox="1"/>
          <p:nvPr/>
        </p:nvSpPr>
        <p:spPr>
          <a:xfrm>
            <a:off x="171780" y="5731974"/>
            <a:ext cx="4484626" cy="923330"/>
          </a:xfrm>
          <a:prstGeom prst="rect">
            <a:avLst/>
          </a:prstGeom>
          <a:noFill/>
        </p:spPr>
        <p:txBody>
          <a:bodyPr wrap="none" rtlCol="0">
            <a:spAutoFit/>
          </a:bodyPr>
          <a:lstStyle/>
          <a:p>
            <a:r>
              <a:rPr lang="en-US" i="1" dirty="0">
                <a:solidFill>
                  <a:schemeClr val="bg1"/>
                </a:solidFill>
              </a:rPr>
              <a:t>Blocking aldosterone at the mineralocorticoid </a:t>
            </a:r>
          </a:p>
          <a:p>
            <a:pPr algn="ctr"/>
            <a:r>
              <a:rPr lang="en-US" i="1" dirty="0">
                <a:solidFill>
                  <a:schemeClr val="bg1"/>
                </a:solidFill>
              </a:rPr>
              <a:t>receptor prevents many harmful actions.</a:t>
            </a:r>
          </a:p>
          <a:p>
            <a:pPr algn="ctr"/>
            <a:r>
              <a:rPr lang="en-US" i="1" dirty="0">
                <a:solidFill>
                  <a:srgbClr val="FFFF00"/>
                </a:solidFill>
              </a:rPr>
              <a:t>MRA – mineralocorticoid receptor </a:t>
            </a:r>
            <a:r>
              <a:rPr lang="en-US" i="1" dirty="0" err="1">
                <a:solidFill>
                  <a:srgbClr val="FFFF00"/>
                </a:solidFill>
              </a:rPr>
              <a:t>antagnoists</a:t>
            </a:r>
            <a:endParaRPr lang="en-US" i="1" dirty="0">
              <a:solidFill>
                <a:srgbClr val="FFFF00"/>
              </a:solidFill>
            </a:endParaRPr>
          </a:p>
        </p:txBody>
      </p:sp>
      <p:sp>
        <p:nvSpPr>
          <p:cNvPr id="16" name="TextBox 15">
            <a:extLst>
              <a:ext uri="{FF2B5EF4-FFF2-40B4-BE49-F238E27FC236}">
                <a16:creationId xmlns:a16="http://schemas.microsoft.com/office/drawing/2014/main" id="{0C5239C5-BE2C-74AD-CF0E-89EA03493457}"/>
              </a:ext>
            </a:extLst>
          </p:cNvPr>
          <p:cNvSpPr txBox="1"/>
          <p:nvPr/>
        </p:nvSpPr>
        <p:spPr>
          <a:xfrm>
            <a:off x="4950689" y="1115326"/>
            <a:ext cx="3779522" cy="4616648"/>
          </a:xfrm>
          <a:prstGeom prst="rect">
            <a:avLst/>
          </a:prstGeom>
          <a:noFill/>
        </p:spPr>
        <p:txBody>
          <a:bodyPr wrap="square" rtlCol="0">
            <a:spAutoFit/>
          </a:bodyPr>
          <a:lstStyle/>
          <a:p>
            <a:pPr algn="ctr"/>
            <a:r>
              <a:rPr lang="en-US" sz="2800" dirty="0">
                <a:solidFill>
                  <a:srgbClr val="FFFF00"/>
                </a:solidFill>
              </a:rPr>
              <a:t>Common MRAs:</a:t>
            </a:r>
          </a:p>
          <a:p>
            <a:pPr algn="ctr"/>
            <a:r>
              <a:rPr lang="en-US" sz="1600" dirty="0">
                <a:solidFill>
                  <a:srgbClr val="FFFF00"/>
                </a:solidFill>
              </a:rPr>
              <a:t>(supplements to </a:t>
            </a:r>
            <a:r>
              <a:rPr lang="en-US" sz="1600" dirty="0" err="1">
                <a:solidFill>
                  <a:srgbClr val="FFFF00"/>
                </a:solidFill>
              </a:rPr>
              <a:t>ACEi</a:t>
            </a:r>
            <a:r>
              <a:rPr lang="en-US" sz="1600" dirty="0">
                <a:solidFill>
                  <a:srgbClr val="FFFF00"/>
                </a:solidFill>
              </a:rPr>
              <a:t>/ARB = potent tools to lower BP, edema, proteinuria, GFR loss)</a:t>
            </a:r>
          </a:p>
          <a:p>
            <a:endParaRPr lang="en-US" dirty="0">
              <a:solidFill>
                <a:srgbClr val="FFFF00"/>
              </a:solidFill>
            </a:endParaRPr>
          </a:p>
          <a:p>
            <a:r>
              <a:rPr lang="en-US" dirty="0">
                <a:solidFill>
                  <a:srgbClr val="FFFF00"/>
                </a:solidFill>
              </a:rPr>
              <a:t>Spironolactone (Aldactone)</a:t>
            </a:r>
          </a:p>
          <a:p>
            <a:pPr marL="285750" indent="-285750">
              <a:buFontTx/>
              <a:buChar char="-"/>
            </a:pPr>
            <a:r>
              <a:rPr lang="en-US" dirty="0">
                <a:solidFill>
                  <a:schemeClr val="bg1"/>
                </a:solidFill>
              </a:rPr>
              <a:t>In males, gynecomastia and mastodynia with higher doses</a:t>
            </a:r>
          </a:p>
          <a:p>
            <a:pPr marL="285750" indent="-285750">
              <a:buFontTx/>
              <a:buChar char="-"/>
            </a:pPr>
            <a:r>
              <a:rPr lang="en-US" dirty="0">
                <a:solidFill>
                  <a:schemeClr val="bg1"/>
                </a:solidFill>
              </a:rPr>
              <a:t>Hyperkalemia</a:t>
            </a:r>
          </a:p>
          <a:p>
            <a:pPr marL="285750" indent="-285750">
              <a:buFontTx/>
              <a:buChar char="-"/>
            </a:pPr>
            <a:endParaRPr lang="en-US" dirty="0">
              <a:solidFill>
                <a:srgbClr val="FFFF00"/>
              </a:solidFill>
            </a:endParaRPr>
          </a:p>
          <a:p>
            <a:r>
              <a:rPr lang="en-US" dirty="0">
                <a:solidFill>
                  <a:srgbClr val="FFFF00"/>
                </a:solidFill>
              </a:rPr>
              <a:t>Eplerenone (</a:t>
            </a:r>
            <a:r>
              <a:rPr lang="en-US" dirty="0" err="1">
                <a:solidFill>
                  <a:srgbClr val="FFFF00"/>
                </a:solidFill>
              </a:rPr>
              <a:t>Inspra</a:t>
            </a:r>
            <a:r>
              <a:rPr lang="en-US" dirty="0">
                <a:solidFill>
                  <a:srgbClr val="FFFF00"/>
                </a:solidFill>
              </a:rPr>
              <a:t>)</a:t>
            </a:r>
          </a:p>
          <a:p>
            <a:r>
              <a:rPr lang="en-US" dirty="0">
                <a:solidFill>
                  <a:schemeClr val="bg1"/>
                </a:solidFill>
              </a:rPr>
              <a:t>-    Less anti-testosterone effects</a:t>
            </a:r>
          </a:p>
          <a:p>
            <a:pPr marL="285750" indent="-285750">
              <a:buFontTx/>
              <a:buChar char="-"/>
            </a:pPr>
            <a:r>
              <a:rPr lang="en-US" dirty="0">
                <a:solidFill>
                  <a:schemeClr val="bg1"/>
                </a:solidFill>
              </a:rPr>
              <a:t>Hyperkalemia</a:t>
            </a:r>
          </a:p>
          <a:p>
            <a:endParaRPr lang="en-US" dirty="0">
              <a:solidFill>
                <a:srgbClr val="FFFF00"/>
              </a:solidFill>
            </a:endParaRPr>
          </a:p>
          <a:p>
            <a:r>
              <a:rPr lang="en-US" dirty="0" err="1">
                <a:solidFill>
                  <a:srgbClr val="FFFF00"/>
                </a:solidFill>
              </a:rPr>
              <a:t>Finerenone</a:t>
            </a:r>
            <a:r>
              <a:rPr lang="en-US" dirty="0">
                <a:solidFill>
                  <a:srgbClr val="FFFF00"/>
                </a:solidFill>
              </a:rPr>
              <a:t> (</a:t>
            </a:r>
            <a:r>
              <a:rPr lang="en-US" dirty="0" err="1">
                <a:solidFill>
                  <a:srgbClr val="FFFF00"/>
                </a:solidFill>
              </a:rPr>
              <a:t>Kerendia</a:t>
            </a:r>
            <a:r>
              <a:rPr lang="en-US" dirty="0">
                <a:solidFill>
                  <a:srgbClr val="FFFF00"/>
                </a:solidFill>
              </a:rPr>
              <a:t>)</a:t>
            </a:r>
          </a:p>
          <a:p>
            <a:pPr marL="285750" indent="-285750">
              <a:buFontTx/>
              <a:buChar char="-"/>
            </a:pPr>
            <a:r>
              <a:rPr lang="en-US" dirty="0">
                <a:solidFill>
                  <a:schemeClr val="bg1"/>
                </a:solidFill>
              </a:rPr>
              <a:t>Lesser BP lowering effects</a:t>
            </a:r>
          </a:p>
          <a:p>
            <a:pPr marL="285750" indent="-285750">
              <a:buFontTx/>
              <a:buChar char="-"/>
            </a:pPr>
            <a:r>
              <a:rPr lang="en-US" dirty="0">
                <a:solidFill>
                  <a:schemeClr val="bg1"/>
                </a:solidFill>
              </a:rPr>
              <a:t>Lesser hyperkalemia</a:t>
            </a:r>
          </a:p>
        </p:txBody>
      </p:sp>
      <p:sp>
        <p:nvSpPr>
          <p:cNvPr id="17" name="Arrow: Down 16">
            <a:extLst>
              <a:ext uri="{FF2B5EF4-FFF2-40B4-BE49-F238E27FC236}">
                <a16:creationId xmlns:a16="http://schemas.microsoft.com/office/drawing/2014/main" id="{E105DC38-CC5B-F444-8A3C-FD0E24BCC304}"/>
              </a:ext>
            </a:extLst>
          </p:cNvPr>
          <p:cNvSpPr/>
          <p:nvPr/>
        </p:nvSpPr>
        <p:spPr>
          <a:xfrm rot="2510798">
            <a:off x="1369837" y="1300079"/>
            <a:ext cx="365760" cy="377484"/>
          </a:xfrm>
          <a:prstGeom prst="downArrow">
            <a:avLst/>
          </a:prstGeom>
          <a:gradFill flip="none" rotWithShape="1">
            <a:gsLst>
              <a:gs pos="30000">
                <a:schemeClr val="bg1"/>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A9850D7C-D7A4-2E2F-A6F1-03B355987FBC}"/>
              </a:ext>
            </a:extLst>
          </p:cNvPr>
          <p:cNvSpPr/>
          <p:nvPr/>
        </p:nvSpPr>
        <p:spPr>
          <a:xfrm rot="19422954">
            <a:off x="3055100" y="1291838"/>
            <a:ext cx="365760" cy="377484"/>
          </a:xfrm>
          <a:prstGeom prst="downArrow">
            <a:avLst/>
          </a:prstGeom>
          <a:gradFill flip="none" rotWithShape="1">
            <a:gsLst>
              <a:gs pos="30000">
                <a:schemeClr val="bg1"/>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AAD8313A-CA62-4ABA-FB6B-5CADA50879AB}"/>
              </a:ext>
            </a:extLst>
          </p:cNvPr>
          <p:cNvSpPr/>
          <p:nvPr/>
        </p:nvSpPr>
        <p:spPr>
          <a:xfrm>
            <a:off x="1036320" y="2510992"/>
            <a:ext cx="384517" cy="581645"/>
          </a:xfrm>
          <a:prstGeom prst="downArrow">
            <a:avLst/>
          </a:prstGeom>
          <a:gradFill flip="none" rotWithShape="1">
            <a:gsLst>
              <a:gs pos="30000">
                <a:schemeClr val="bg1"/>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DA409A27-E1CB-1B2E-2711-5AD1EE3FBC2A}"/>
              </a:ext>
            </a:extLst>
          </p:cNvPr>
          <p:cNvSpPr/>
          <p:nvPr/>
        </p:nvSpPr>
        <p:spPr>
          <a:xfrm>
            <a:off x="3147577" y="2506485"/>
            <a:ext cx="384517" cy="581645"/>
          </a:xfrm>
          <a:prstGeom prst="downArrow">
            <a:avLst/>
          </a:prstGeom>
          <a:gradFill flip="none" rotWithShape="1">
            <a:gsLst>
              <a:gs pos="30000">
                <a:schemeClr val="bg1"/>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11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76FA0A-3895-4462-8BCC-F88D3B774C19}"/>
              </a:ext>
            </a:extLst>
          </p:cNvPr>
          <p:cNvPicPr>
            <a:picLocks noChangeAspect="1"/>
          </p:cNvPicPr>
          <p:nvPr/>
        </p:nvPicPr>
        <p:blipFill rotWithShape="1">
          <a:blip r:embed="rId2">
            <a:extLst>
              <a:ext uri="{28A0092B-C50C-407E-A947-70E740481C1C}">
                <a14:useLocalDpi xmlns:a14="http://schemas.microsoft.com/office/drawing/2010/main" val="0"/>
              </a:ext>
            </a:extLst>
          </a:blip>
          <a:srcRect l="-1655" t="15380" r="1655" b="3898"/>
          <a:stretch/>
        </p:blipFill>
        <p:spPr>
          <a:xfrm>
            <a:off x="2135118" y="1509192"/>
            <a:ext cx="5523809" cy="4880338"/>
          </a:xfrm>
          <a:prstGeom prst="rect">
            <a:avLst/>
          </a:prstGeom>
        </p:spPr>
      </p:pic>
      <p:sp>
        <p:nvSpPr>
          <p:cNvPr id="4" name="Rectangle 3">
            <a:extLst>
              <a:ext uri="{FF2B5EF4-FFF2-40B4-BE49-F238E27FC236}">
                <a16:creationId xmlns:a16="http://schemas.microsoft.com/office/drawing/2014/main" id="{8C9E0ECA-3F2C-49AC-9D5E-139FEDD61BA8}"/>
              </a:ext>
            </a:extLst>
          </p:cNvPr>
          <p:cNvSpPr/>
          <p:nvPr/>
        </p:nvSpPr>
        <p:spPr>
          <a:xfrm>
            <a:off x="5603631" y="4315092"/>
            <a:ext cx="2148700" cy="2308322"/>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Lessening angiotensin   and aldosterone</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vasoconstriction              </a:t>
            </a:r>
            <a:r>
              <a:rPr kumimoji="0" lang="en-US" sz="1800" b="0" i="0" u="sng" strike="noStrike" cap="none" spc="0" normalizeH="0" baseline="0" dirty="0">
                <a:ln>
                  <a:noFill/>
                </a:ln>
                <a:solidFill>
                  <a:srgbClr val="000000"/>
                </a:solidFill>
                <a:effectLst/>
                <a:uFillTx/>
                <a:latin typeface="Calibri"/>
                <a:ea typeface="Calibri"/>
                <a:cs typeface="Calibri"/>
                <a:sym typeface="Calibri"/>
              </a:rPr>
              <a:t>lessens </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Calibri"/>
                <a:ea typeface="Calibri"/>
                <a:cs typeface="Calibri"/>
                <a:sym typeface="Calibri"/>
              </a:rPr>
              <a:t>proteinuria and </a:t>
            </a:r>
          </a:p>
          <a:p>
            <a:pPr marL="0" marR="0" indent="0" algn="ctr" defTabSz="914400" rtl="0" fontAlgn="auto" latinLnBrk="1" hangingPunct="0">
              <a:lnSpc>
                <a:spcPct val="100000"/>
              </a:lnSpc>
              <a:spcBef>
                <a:spcPts val="0"/>
              </a:spcBef>
              <a:spcAft>
                <a:spcPts val="0"/>
              </a:spcAft>
              <a:buClrTx/>
              <a:buSzTx/>
              <a:buFontTx/>
              <a:buNone/>
              <a:tabLst/>
            </a:pPr>
            <a:r>
              <a:rPr kumimoji="0" lang="en-US" sz="1800" b="0" i="0" u="sng" strike="noStrike" cap="none" spc="0" normalizeH="0" baseline="0" dirty="0">
                <a:ln>
                  <a:noFill/>
                </a:ln>
                <a:solidFill>
                  <a:srgbClr val="000000"/>
                </a:solidFill>
                <a:effectLst/>
                <a:uFillTx/>
                <a:latin typeface="Calibri"/>
                <a:ea typeface="Calibri"/>
                <a:cs typeface="Calibri"/>
                <a:sym typeface="Calibri"/>
              </a:rPr>
              <a:t>GFR is reduced.</a:t>
            </a:r>
            <a:endParaRPr lang="en-US" u="sng"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TextBox 5">
            <a:extLst>
              <a:ext uri="{FF2B5EF4-FFF2-40B4-BE49-F238E27FC236}">
                <a16:creationId xmlns:a16="http://schemas.microsoft.com/office/drawing/2014/main" id="{3DDDE589-A1BA-4B60-A859-37D026BCE3FA}"/>
              </a:ext>
            </a:extLst>
          </p:cNvPr>
          <p:cNvSpPr txBox="1"/>
          <p:nvPr/>
        </p:nvSpPr>
        <p:spPr>
          <a:xfrm>
            <a:off x="906767" y="234586"/>
            <a:ext cx="7330466"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alibri"/>
                <a:ea typeface="Calibri"/>
                <a:cs typeface="Calibri"/>
                <a:sym typeface="Calibri"/>
              </a:rPr>
              <a:t>Angiotensin and Aldosterone mediate efferent </a:t>
            </a:r>
          </a:p>
          <a:p>
            <a:pPr marL="0" marR="0" indent="0" algn="l" defTabSz="9144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alibri"/>
                <a:ea typeface="Calibri"/>
                <a:cs typeface="Calibri"/>
                <a:sym typeface="Calibri"/>
              </a:rPr>
              <a:t>vasoconstriction to increase glomerular pressure</a:t>
            </a:r>
          </a:p>
        </p:txBody>
      </p:sp>
      <p:sp>
        <p:nvSpPr>
          <p:cNvPr id="8" name="Rectangle 7">
            <a:extLst>
              <a:ext uri="{FF2B5EF4-FFF2-40B4-BE49-F238E27FC236}">
                <a16:creationId xmlns:a16="http://schemas.microsoft.com/office/drawing/2014/main" id="{5B81995C-EA11-446C-86FC-4F6D1E5B969E}"/>
              </a:ext>
            </a:extLst>
          </p:cNvPr>
          <p:cNvSpPr/>
          <p:nvPr/>
        </p:nvSpPr>
        <p:spPr>
          <a:xfrm>
            <a:off x="5648775" y="2689863"/>
            <a:ext cx="2103556" cy="646329"/>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defTabSz="914400" rtl="0" fontAlgn="auto" latinLnBrk="1" hangingPunct="0">
              <a:lnSpc>
                <a:spcPct val="100000"/>
              </a:lnSpc>
              <a:spcBef>
                <a:spcPts val="0"/>
              </a:spcBef>
              <a:spcAft>
                <a:spcPts val="0"/>
              </a:spcAft>
              <a:buClrTx/>
              <a:buSzTx/>
              <a:buFontTx/>
              <a:buNone/>
              <a:tabLst/>
            </a:pPr>
            <a:r>
              <a:rPr lang="en-US" b="1" dirty="0">
                <a:solidFill>
                  <a:srgbClr val="FF0000"/>
                </a:solidFill>
              </a:rPr>
              <a:t>Angiotensin II</a:t>
            </a:r>
          </a:p>
          <a:p>
            <a:pPr marL="0" marR="0" indent="0" defTabSz="914400" rtl="0" fontAlgn="auto" latinLnBrk="1" hangingPunct="0">
              <a:lnSpc>
                <a:spcPct val="100000"/>
              </a:lnSpc>
              <a:spcBef>
                <a:spcPts val="0"/>
              </a:spcBef>
              <a:spcAft>
                <a:spcPts val="0"/>
              </a:spcAft>
              <a:buClrTx/>
              <a:buSzTx/>
              <a:buFontTx/>
              <a:buNone/>
              <a:tabLst/>
            </a:pPr>
            <a:r>
              <a:rPr lang="en-US" b="1" dirty="0">
                <a:solidFill>
                  <a:srgbClr val="FF0000"/>
                </a:solidFill>
              </a:rPr>
              <a:t>Aldosterone</a:t>
            </a: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Rectangle 1">
            <a:extLst>
              <a:ext uri="{FF2B5EF4-FFF2-40B4-BE49-F238E27FC236}">
                <a16:creationId xmlns:a16="http://schemas.microsoft.com/office/drawing/2014/main" id="{7F23E367-087B-8D78-A498-2E99B92CA916}"/>
              </a:ext>
            </a:extLst>
          </p:cNvPr>
          <p:cNvSpPr/>
          <p:nvPr/>
        </p:nvSpPr>
        <p:spPr>
          <a:xfrm>
            <a:off x="177532" y="3236363"/>
            <a:ext cx="2542222" cy="2308322"/>
          </a:xfrm>
          <a:prstGeom prst="rect">
            <a:avLst/>
          </a:prstGeom>
          <a:solidFill>
            <a:srgbClr val="FFFFFF"/>
          </a:solidFill>
          <a:ln w="25400"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ctr"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If glomerular pressures     increase and filtration       increases – hyperfiltration -  a leaky glomerulus wil</a:t>
            </a:r>
            <a:r>
              <a:rPr lang="en-US" dirty="0">
                <a:solidFill>
                  <a:srgbClr val="000000"/>
                </a:solidFill>
                <a:latin typeface="Calibri"/>
                <a:ea typeface="Calibri"/>
                <a:cs typeface="Calibri"/>
                <a:sym typeface="Calibri"/>
              </a:rPr>
              <a:t>l      leak more, and scar from overuse.</a:t>
            </a:r>
            <a:endParaRPr lang="en-US" u="sng" dirty="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Star: 5 Points 8">
            <a:extLst>
              <a:ext uri="{FF2B5EF4-FFF2-40B4-BE49-F238E27FC236}">
                <a16:creationId xmlns:a16="http://schemas.microsoft.com/office/drawing/2014/main" id="{C81864F7-C499-1F16-F3A7-19AFD7C45A15}"/>
              </a:ext>
            </a:extLst>
          </p:cNvPr>
          <p:cNvSpPr/>
          <p:nvPr/>
        </p:nvSpPr>
        <p:spPr>
          <a:xfrm>
            <a:off x="279949" y="542440"/>
            <a:ext cx="327708" cy="33839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DB8BF77-DC74-1084-97AB-3A8CDCBF27C3}"/>
              </a:ext>
            </a:extLst>
          </p:cNvPr>
          <p:cNvSpPr/>
          <p:nvPr/>
        </p:nvSpPr>
        <p:spPr>
          <a:xfrm>
            <a:off x="1172090" y="1868356"/>
            <a:ext cx="625965" cy="1902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2C0E9D3-A7B7-E044-7F0D-B46343D5A0D3}"/>
              </a:ext>
            </a:extLst>
          </p:cNvPr>
          <p:cNvSpPr/>
          <p:nvPr/>
        </p:nvSpPr>
        <p:spPr>
          <a:xfrm>
            <a:off x="6915277" y="2022283"/>
            <a:ext cx="625965" cy="19024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6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8FF04-D9BC-4260-82A4-D5068245CC25}"/>
              </a:ext>
            </a:extLst>
          </p:cNvPr>
          <p:cNvSpPr txBox="1"/>
          <p:nvPr/>
        </p:nvSpPr>
        <p:spPr>
          <a:xfrm>
            <a:off x="501747" y="1287246"/>
            <a:ext cx="8357115" cy="55707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0" indent="0" algn="ctr">
              <a:buNone/>
              <a:defRPr sz="1800"/>
            </a:pPr>
            <a:r>
              <a:rPr lang="en-US" sz="2400" b="1" i="1" u="sng" dirty="0">
                <a:solidFill>
                  <a:srgbClr val="FFC000"/>
                </a:solidFill>
              </a:rPr>
              <a:t>Tricks of the trade:</a:t>
            </a:r>
          </a:p>
          <a:p>
            <a:pPr marL="0" lvl="0" indent="0" algn="ctr">
              <a:buNone/>
              <a:defRPr sz="1800"/>
            </a:pPr>
            <a:endParaRPr lang="en-US" sz="2200" b="1" i="1" u="sng" dirty="0">
              <a:solidFill>
                <a:srgbClr val="FFFF00"/>
              </a:solidFill>
            </a:endParaRPr>
          </a:p>
          <a:p>
            <a:pPr>
              <a:defRPr sz="1800"/>
            </a:pPr>
            <a:r>
              <a:rPr lang="en-US" sz="2200" dirty="0" err="1">
                <a:solidFill>
                  <a:schemeClr val="bg1"/>
                </a:solidFill>
              </a:rPr>
              <a:t>ACEi</a:t>
            </a:r>
            <a:r>
              <a:rPr lang="en-US" sz="2200" dirty="0">
                <a:solidFill>
                  <a:schemeClr val="bg1"/>
                </a:solidFill>
              </a:rPr>
              <a:t> or ARB – which one?</a:t>
            </a:r>
          </a:p>
          <a:p>
            <a:pPr>
              <a:defRPr sz="1800"/>
            </a:pPr>
            <a:r>
              <a:rPr lang="en-US" sz="2200" dirty="0">
                <a:solidFill>
                  <a:schemeClr val="bg1"/>
                </a:solidFill>
              </a:rPr>
              <a:t>     African-Americans more often angioedema with </a:t>
            </a:r>
            <a:r>
              <a:rPr lang="en-US" sz="2200" dirty="0" err="1">
                <a:solidFill>
                  <a:schemeClr val="bg1"/>
                </a:solidFill>
              </a:rPr>
              <a:t>ACEi</a:t>
            </a:r>
            <a:endParaRPr lang="en-US" sz="2200" dirty="0">
              <a:solidFill>
                <a:schemeClr val="bg1"/>
              </a:solidFill>
            </a:endParaRPr>
          </a:p>
          <a:p>
            <a:pPr>
              <a:defRPr sz="1800"/>
            </a:pPr>
            <a:r>
              <a:rPr lang="en-US" sz="2200" dirty="0">
                <a:solidFill>
                  <a:schemeClr val="bg1"/>
                </a:solidFill>
              </a:rPr>
              <a:t>     Chinese -Americans more cough with </a:t>
            </a:r>
            <a:r>
              <a:rPr lang="en-US" sz="2200" dirty="0" err="1">
                <a:solidFill>
                  <a:schemeClr val="bg1"/>
                </a:solidFill>
              </a:rPr>
              <a:t>ACEi</a:t>
            </a:r>
            <a:endParaRPr lang="en-US" sz="2200" dirty="0">
              <a:solidFill>
                <a:schemeClr val="bg1"/>
              </a:solidFill>
            </a:endParaRPr>
          </a:p>
          <a:p>
            <a:pPr>
              <a:defRPr sz="1800"/>
            </a:pPr>
            <a:endParaRPr lang="en-US" sz="2200" dirty="0">
              <a:solidFill>
                <a:schemeClr val="bg1"/>
              </a:solidFill>
            </a:endParaRPr>
          </a:p>
          <a:p>
            <a:pPr>
              <a:defRPr sz="1800"/>
            </a:pPr>
            <a:r>
              <a:rPr lang="en-US" sz="2200" dirty="0">
                <a:solidFill>
                  <a:schemeClr val="bg1"/>
                </a:solidFill>
              </a:rPr>
              <a:t>Low salt diets and diuresis – high salt diets negate most effects</a:t>
            </a:r>
          </a:p>
          <a:p>
            <a:pPr>
              <a:defRPr sz="1800"/>
            </a:pPr>
            <a:endParaRPr lang="en-US" sz="2200" dirty="0">
              <a:solidFill>
                <a:schemeClr val="bg1"/>
              </a:solidFill>
            </a:endParaRPr>
          </a:p>
          <a:p>
            <a:pPr>
              <a:defRPr sz="1800"/>
            </a:pPr>
            <a:r>
              <a:rPr lang="en-US" sz="2200" dirty="0">
                <a:solidFill>
                  <a:schemeClr val="bg1"/>
                </a:solidFill>
              </a:rPr>
              <a:t>Optimize response with MRA (e.g. Aldactone) – reduces albuminuria 30+% more than </a:t>
            </a:r>
            <a:r>
              <a:rPr lang="en-US" sz="2200" dirty="0" err="1">
                <a:solidFill>
                  <a:schemeClr val="bg1"/>
                </a:solidFill>
              </a:rPr>
              <a:t>ACEi</a:t>
            </a:r>
            <a:r>
              <a:rPr lang="en-US" sz="2200" dirty="0">
                <a:solidFill>
                  <a:schemeClr val="bg1"/>
                </a:solidFill>
              </a:rPr>
              <a:t> or ARB alone.</a:t>
            </a:r>
          </a:p>
          <a:p>
            <a:pPr marL="0" lvl="0" indent="0">
              <a:buNone/>
              <a:defRPr sz="1800"/>
            </a:pPr>
            <a:endParaRPr lang="en-US" sz="2200" u="sng" dirty="0">
              <a:solidFill>
                <a:schemeClr val="bg1"/>
              </a:solidFill>
            </a:endParaRPr>
          </a:p>
          <a:p>
            <a:pPr marL="0" lvl="0" indent="0">
              <a:buNone/>
              <a:defRPr sz="1800"/>
            </a:pPr>
            <a:r>
              <a:rPr lang="en-US" sz="2200" u="sng" dirty="0">
                <a:solidFill>
                  <a:schemeClr val="bg1"/>
                </a:solidFill>
              </a:rPr>
              <a:t>Diabetics – even with normal GFR and normal BP  -&gt; treat with </a:t>
            </a:r>
            <a:r>
              <a:rPr lang="en-US" sz="2200" u="sng" dirty="0" err="1">
                <a:solidFill>
                  <a:schemeClr val="bg1"/>
                </a:solidFill>
              </a:rPr>
              <a:t>ACEi</a:t>
            </a:r>
            <a:r>
              <a:rPr lang="en-US" sz="2200" u="sng" dirty="0">
                <a:solidFill>
                  <a:schemeClr val="bg1"/>
                </a:solidFill>
              </a:rPr>
              <a:t> / ARB  (e.g. nighttime dosing of low dose)</a:t>
            </a:r>
          </a:p>
          <a:p>
            <a:pPr marL="0" lvl="0" indent="0">
              <a:buNone/>
              <a:defRPr sz="1800"/>
            </a:pPr>
            <a:endParaRPr lang="en-US" sz="2200" u="sng" dirty="0">
              <a:solidFill>
                <a:schemeClr val="bg1"/>
              </a:solidFill>
            </a:endParaRPr>
          </a:p>
          <a:p>
            <a:pPr marL="0" lvl="0" indent="0">
              <a:buNone/>
              <a:defRPr sz="1800"/>
            </a:pPr>
            <a:r>
              <a:rPr lang="en-US" sz="2200" b="1" dirty="0">
                <a:solidFill>
                  <a:schemeClr val="bg1"/>
                </a:solidFill>
              </a:rPr>
              <a:t>DO NOT USE </a:t>
            </a:r>
            <a:r>
              <a:rPr lang="en-US" sz="2200" b="1" dirty="0" err="1">
                <a:solidFill>
                  <a:schemeClr val="bg1"/>
                </a:solidFill>
              </a:rPr>
              <a:t>ACEi</a:t>
            </a:r>
            <a:r>
              <a:rPr lang="en-US" sz="2200" b="1" dirty="0">
                <a:solidFill>
                  <a:schemeClr val="bg1"/>
                </a:solidFill>
              </a:rPr>
              <a:t> and ARB TOGETHER – Risk of HYPERKALEMIA.</a:t>
            </a:r>
          </a:p>
          <a:p>
            <a:pPr marL="0" lvl="0" indent="0">
              <a:buNone/>
              <a:defRPr sz="1800"/>
            </a:pPr>
            <a:endParaRPr lang="en-US" sz="2400" dirty="0">
              <a:solidFill>
                <a:schemeClr val="tx1"/>
              </a:solidFill>
            </a:endParaRPr>
          </a:p>
        </p:txBody>
      </p:sp>
      <p:sp>
        <p:nvSpPr>
          <p:cNvPr id="2" name="Shape 98">
            <a:extLst>
              <a:ext uri="{FF2B5EF4-FFF2-40B4-BE49-F238E27FC236}">
                <a16:creationId xmlns:a16="http://schemas.microsoft.com/office/drawing/2014/main" id="{D83AC579-2876-ABE5-1120-616961A0C79E}"/>
              </a:ext>
            </a:extLst>
          </p:cNvPr>
          <p:cNvSpPr txBox="1">
            <a:spLocks/>
          </p:cNvSpPr>
          <p:nvPr/>
        </p:nvSpPr>
        <p:spPr>
          <a:xfrm>
            <a:off x="349725" y="851078"/>
            <a:ext cx="8229600" cy="642906"/>
          </a:xfrm>
          <a:prstGeom prst="rect">
            <a:avLst/>
          </a:prstGeom>
        </p:spPr>
        <p:txBody>
          <a:bodyPr>
            <a:normAutofit/>
          </a:bodyPr>
          <a:lstStyle>
            <a:lvl1pPr algn="ctr">
              <a:defRPr sz="3000" b="1">
                <a:solidFill>
                  <a:srgbClr val="262626"/>
                </a:solidFill>
                <a:latin typeface="Segoe UI"/>
                <a:ea typeface="Segoe UI"/>
                <a:cs typeface="Segoe UI"/>
                <a:sym typeface="Segoe UI"/>
              </a:defRPr>
            </a:lvl1pPr>
            <a:lvl2pPr>
              <a:defRPr sz="2800" b="1">
                <a:solidFill>
                  <a:srgbClr val="404040"/>
                </a:solidFill>
                <a:latin typeface="Segoe UI"/>
                <a:ea typeface="Segoe UI"/>
                <a:cs typeface="Segoe UI"/>
                <a:sym typeface="Segoe UI"/>
              </a:defRPr>
            </a:lvl2pPr>
            <a:lvl3pPr>
              <a:defRPr sz="2800" b="1">
                <a:solidFill>
                  <a:srgbClr val="404040"/>
                </a:solidFill>
                <a:latin typeface="Segoe UI"/>
                <a:ea typeface="Segoe UI"/>
                <a:cs typeface="Segoe UI"/>
                <a:sym typeface="Segoe UI"/>
              </a:defRPr>
            </a:lvl3pPr>
            <a:lvl4pPr>
              <a:defRPr sz="2800" b="1">
                <a:solidFill>
                  <a:srgbClr val="404040"/>
                </a:solidFill>
                <a:latin typeface="Segoe UI"/>
                <a:ea typeface="Segoe UI"/>
                <a:cs typeface="Segoe UI"/>
                <a:sym typeface="Segoe UI"/>
              </a:defRPr>
            </a:lvl4pPr>
            <a:lvl5pPr>
              <a:defRPr sz="2800" b="1">
                <a:solidFill>
                  <a:srgbClr val="404040"/>
                </a:solidFill>
                <a:latin typeface="Segoe UI"/>
                <a:ea typeface="Segoe UI"/>
                <a:cs typeface="Segoe UI"/>
                <a:sym typeface="Segoe UI"/>
              </a:defRPr>
            </a:lvl5pPr>
            <a:lvl6pPr>
              <a:defRPr sz="2800" b="1">
                <a:solidFill>
                  <a:srgbClr val="404040"/>
                </a:solidFill>
                <a:latin typeface="Segoe UI"/>
                <a:ea typeface="Segoe UI"/>
                <a:cs typeface="Segoe UI"/>
                <a:sym typeface="Segoe UI"/>
              </a:defRPr>
            </a:lvl6pPr>
            <a:lvl7pPr>
              <a:defRPr sz="2800" b="1">
                <a:solidFill>
                  <a:srgbClr val="404040"/>
                </a:solidFill>
                <a:latin typeface="Segoe UI"/>
                <a:ea typeface="Segoe UI"/>
                <a:cs typeface="Segoe UI"/>
                <a:sym typeface="Segoe UI"/>
              </a:defRPr>
            </a:lvl7pPr>
            <a:lvl8pPr>
              <a:defRPr sz="2800" b="1">
                <a:solidFill>
                  <a:srgbClr val="404040"/>
                </a:solidFill>
                <a:latin typeface="Segoe UI"/>
                <a:ea typeface="Segoe UI"/>
                <a:cs typeface="Segoe UI"/>
                <a:sym typeface="Segoe UI"/>
              </a:defRPr>
            </a:lvl8pPr>
            <a:lvl9pPr>
              <a:defRPr sz="2800" b="1">
                <a:solidFill>
                  <a:srgbClr val="404040"/>
                </a:solidFill>
                <a:latin typeface="Segoe UI"/>
                <a:ea typeface="Segoe UI"/>
                <a:cs typeface="Segoe UI"/>
                <a:sym typeface="Segoe UI"/>
              </a:defRPr>
            </a:lvl9pPr>
          </a:lstStyle>
          <a:p>
            <a:pPr>
              <a:defRPr sz="1800" b="0">
                <a:solidFill>
                  <a:srgbClr val="000000"/>
                </a:solidFill>
              </a:defRPr>
            </a:pPr>
            <a:r>
              <a:rPr lang="en-US" sz="2800" b="0" dirty="0" err="1">
                <a:solidFill>
                  <a:srgbClr val="FFC000"/>
                </a:solidFill>
              </a:rPr>
              <a:t>ACEi</a:t>
            </a:r>
            <a:r>
              <a:rPr lang="en-US" sz="2800" b="0" dirty="0">
                <a:solidFill>
                  <a:srgbClr val="FFC000"/>
                </a:solidFill>
              </a:rPr>
              <a:t> / ARB to lessen albuminuria</a:t>
            </a:r>
          </a:p>
        </p:txBody>
      </p:sp>
    </p:spTree>
    <p:extLst>
      <p:ext uri="{BB962C8B-B14F-4D97-AF65-F5344CB8AC3E}">
        <p14:creationId xmlns:p14="http://schemas.microsoft.com/office/powerpoint/2010/main" val="395953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a:extLst>
              <a:ext uri="{FF2B5EF4-FFF2-40B4-BE49-F238E27FC236}">
                <a16:creationId xmlns:a16="http://schemas.microsoft.com/office/drawing/2014/main" id="{E513C1D9-9706-48C6-86B8-DD6622C30651}"/>
              </a:ext>
            </a:extLst>
          </p:cNvPr>
          <p:cNvSpPr txBox="1">
            <a:spLocks/>
          </p:cNvSpPr>
          <p:nvPr/>
        </p:nvSpPr>
        <p:spPr>
          <a:xfrm>
            <a:off x="363793" y="1118364"/>
            <a:ext cx="8229600" cy="642906"/>
          </a:xfrm>
          <a:prstGeom prst="rect">
            <a:avLst/>
          </a:prstGeom>
        </p:spPr>
        <p:txBody>
          <a:bodyPr>
            <a:normAutofit/>
          </a:bodyPr>
          <a:lstStyle>
            <a:lvl1pPr algn="ctr">
              <a:defRPr sz="3000" b="1">
                <a:solidFill>
                  <a:srgbClr val="262626"/>
                </a:solidFill>
                <a:latin typeface="Segoe UI"/>
                <a:ea typeface="Segoe UI"/>
                <a:cs typeface="Segoe UI"/>
                <a:sym typeface="Segoe UI"/>
              </a:defRPr>
            </a:lvl1pPr>
            <a:lvl2pPr>
              <a:defRPr sz="2800" b="1">
                <a:solidFill>
                  <a:srgbClr val="404040"/>
                </a:solidFill>
                <a:latin typeface="Segoe UI"/>
                <a:ea typeface="Segoe UI"/>
                <a:cs typeface="Segoe UI"/>
                <a:sym typeface="Segoe UI"/>
              </a:defRPr>
            </a:lvl2pPr>
            <a:lvl3pPr>
              <a:defRPr sz="2800" b="1">
                <a:solidFill>
                  <a:srgbClr val="404040"/>
                </a:solidFill>
                <a:latin typeface="Segoe UI"/>
                <a:ea typeface="Segoe UI"/>
                <a:cs typeface="Segoe UI"/>
                <a:sym typeface="Segoe UI"/>
              </a:defRPr>
            </a:lvl3pPr>
            <a:lvl4pPr>
              <a:defRPr sz="2800" b="1">
                <a:solidFill>
                  <a:srgbClr val="404040"/>
                </a:solidFill>
                <a:latin typeface="Segoe UI"/>
                <a:ea typeface="Segoe UI"/>
                <a:cs typeface="Segoe UI"/>
                <a:sym typeface="Segoe UI"/>
              </a:defRPr>
            </a:lvl4pPr>
            <a:lvl5pPr>
              <a:defRPr sz="2800" b="1">
                <a:solidFill>
                  <a:srgbClr val="404040"/>
                </a:solidFill>
                <a:latin typeface="Segoe UI"/>
                <a:ea typeface="Segoe UI"/>
                <a:cs typeface="Segoe UI"/>
                <a:sym typeface="Segoe UI"/>
              </a:defRPr>
            </a:lvl5pPr>
            <a:lvl6pPr>
              <a:defRPr sz="2800" b="1">
                <a:solidFill>
                  <a:srgbClr val="404040"/>
                </a:solidFill>
                <a:latin typeface="Segoe UI"/>
                <a:ea typeface="Segoe UI"/>
                <a:cs typeface="Segoe UI"/>
                <a:sym typeface="Segoe UI"/>
              </a:defRPr>
            </a:lvl6pPr>
            <a:lvl7pPr>
              <a:defRPr sz="2800" b="1">
                <a:solidFill>
                  <a:srgbClr val="404040"/>
                </a:solidFill>
                <a:latin typeface="Segoe UI"/>
                <a:ea typeface="Segoe UI"/>
                <a:cs typeface="Segoe UI"/>
                <a:sym typeface="Segoe UI"/>
              </a:defRPr>
            </a:lvl7pPr>
            <a:lvl8pPr>
              <a:defRPr sz="2800" b="1">
                <a:solidFill>
                  <a:srgbClr val="404040"/>
                </a:solidFill>
                <a:latin typeface="Segoe UI"/>
                <a:ea typeface="Segoe UI"/>
                <a:cs typeface="Segoe UI"/>
                <a:sym typeface="Segoe UI"/>
              </a:defRPr>
            </a:lvl8pPr>
            <a:lvl9pPr>
              <a:defRPr sz="2800" b="1">
                <a:solidFill>
                  <a:srgbClr val="404040"/>
                </a:solidFill>
                <a:latin typeface="Segoe UI"/>
                <a:ea typeface="Segoe UI"/>
                <a:cs typeface="Segoe UI"/>
                <a:sym typeface="Segoe UI"/>
              </a:defRPr>
            </a:lvl9pPr>
          </a:lstStyle>
          <a:p>
            <a:pPr>
              <a:defRPr sz="1800" b="0">
                <a:solidFill>
                  <a:srgbClr val="000000"/>
                </a:solidFill>
              </a:defRPr>
            </a:pPr>
            <a:r>
              <a:rPr lang="en-US" sz="2800" b="0" dirty="0" err="1">
                <a:solidFill>
                  <a:srgbClr val="FFC000"/>
                </a:solidFill>
              </a:rPr>
              <a:t>ACEi</a:t>
            </a:r>
            <a:r>
              <a:rPr lang="en-US" sz="2800" b="0" dirty="0">
                <a:solidFill>
                  <a:srgbClr val="FFC000"/>
                </a:solidFill>
              </a:rPr>
              <a:t> / ARB to lessen albuminuria</a:t>
            </a:r>
          </a:p>
        </p:txBody>
      </p:sp>
      <p:sp>
        <p:nvSpPr>
          <p:cNvPr id="5" name="TextBox 4">
            <a:extLst>
              <a:ext uri="{FF2B5EF4-FFF2-40B4-BE49-F238E27FC236}">
                <a16:creationId xmlns:a16="http://schemas.microsoft.com/office/drawing/2014/main" id="{27B8FF04-D9BC-4260-82A4-D5068245CC25}"/>
              </a:ext>
            </a:extLst>
          </p:cNvPr>
          <p:cNvSpPr txBox="1"/>
          <p:nvPr/>
        </p:nvSpPr>
        <p:spPr>
          <a:xfrm>
            <a:off x="550606" y="1687325"/>
            <a:ext cx="7993171" cy="4524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lvl="0" indent="0" algn="ctr">
              <a:buNone/>
              <a:defRPr sz="1800"/>
            </a:pPr>
            <a:r>
              <a:rPr lang="en-US" sz="2400" b="1" i="1" u="sng" dirty="0">
                <a:solidFill>
                  <a:srgbClr val="FFC000"/>
                </a:solidFill>
              </a:rPr>
              <a:t>Tricks of the trade:</a:t>
            </a:r>
          </a:p>
          <a:p>
            <a:pPr marL="0" lvl="0" indent="0" algn="ctr">
              <a:buNone/>
              <a:defRPr sz="1800"/>
            </a:pPr>
            <a:endParaRPr lang="en-US" sz="2400" b="1" i="1" u="sng" dirty="0">
              <a:solidFill>
                <a:schemeClr val="bg1"/>
              </a:solidFill>
            </a:endParaRPr>
          </a:p>
          <a:p>
            <a:pPr marL="0" lvl="0" indent="0">
              <a:buNone/>
              <a:defRPr sz="1800"/>
            </a:pPr>
            <a:r>
              <a:rPr lang="en-US" sz="2400" b="1" dirty="0">
                <a:solidFill>
                  <a:schemeClr val="bg1"/>
                </a:solidFill>
              </a:rPr>
              <a:t>BE PATIENT! </a:t>
            </a:r>
            <a:r>
              <a:rPr lang="en-US" sz="2400" dirty="0">
                <a:solidFill>
                  <a:schemeClr val="bg1"/>
                </a:solidFill>
              </a:rPr>
              <a:t>– proteinuria reduction takes months to achieve.</a:t>
            </a:r>
          </a:p>
          <a:p>
            <a:pPr marL="0" lvl="0" indent="0">
              <a:buNone/>
              <a:defRPr sz="1800"/>
            </a:pPr>
            <a:endParaRPr lang="en-US" sz="2400" dirty="0">
              <a:solidFill>
                <a:schemeClr val="bg1"/>
              </a:solidFill>
            </a:endParaRPr>
          </a:p>
          <a:p>
            <a:pPr marL="0" lvl="0" indent="0">
              <a:buNone/>
              <a:defRPr sz="1800"/>
            </a:pPr>
            <a:r>
              <a:rPr lang="en-US" sz="2400" dirty="0">
                <a:solidFill>
                  <a:schemeClr val="bg1"/>
                </a:solidFill>
              </a:rPr>
              <a:t>Renin inhibitors – not superior to </a:t>
            </a:r>
            <a:r>
              <a:rPr lang="en-US" sz="2400" dirty="0" err="1">
                <a:solidFill>
                  <a:schemeClr val="bg1"/>
                </a:solidFill>
              </a:rPr>
              <a:t>ACEi</a:t>
            </a:r>
            <a:r>
              <a:rPr lang="en-US" sz="2400" dirty="0">
                <a:solidFill>
                  <a:schemeClr val="bg1"/>
                </a:solidFill>
              </a:rPr>
              <a:t>/ARB.   Do not add to </a:t>
            </a:r>
            <a:r>
              <a:rPr lang="en-US" sz="2400" dirty="0" err="1">
                <a:solidFill>
                  <a:schemeClr val="bg1"/>
                </a:solidFill>
              </a:rPr>
              <a:t>ACEi</a:t>
            </a:r>
            <a:r>
              <a:rPr lang="en-US" sz="2400" dirty="0">
                <a:solidFill>
                  <a:schemeClr val="bg1"/>
                </a:solidFill>
              </a:rPr>
              <a:t> /  ARB. </a:t>
            </a:r>
          </a:p>
          <a:p>
            <a:pPr marL="0" lvl="0" indent="0">
              <a:buNone/>
              <a:defRPr sz="1800"/>
            </a:pPr>
            <a:endParaRPr lang="en-US" sz="2400" dirty="0">
              <a:solidFill>
                <a:schemeClr val="bg1"/>
              </a:solidFill>
            </a:endParaRPr>
          </a:p>
          <a:p>
            <a:pPr marL="0" lvl="0" indent="0">
              <a:buNone/>
              <a:defRPr sz="1800"/>
            </a:pPr>
            <a:r>
              <a:rPr lang="en-US" sz="2400" dirty="0" err="1">
                <a:solidFill>
                  <a:schemeClr val="bg1"/>
                </a:solidFill>
              </a:rPr>
              <a:t>Neprilysin</a:t>
            </a:r>
            <a:r>
              <a:rPr lang="en-US" sz="2400" dirty="0">
                <a:solidFill>
                  <a:schemeClr val="bg1"/>
                </a:solidFill>
              </a:rPr>
              <a:t> inhibitors – no proteinuria reduction (e.g. Entresto not superior to ARB)</a:t>
            </a:r>
          </a:p>
          <a:p>
            <a:pPr marL="0" lvl="0" indent="0">
              <a:buNone/>
              <a:defRPr sz="1800"/>
            </a:pPr>
            <a:endParaRPr lang="en-US" sz="2400" dirty="0">
              <a:solidFill>
                <a:schemeClr val="bg1"/>
              </a:solidFill>
            </a:endParaRPr>
          </a:p>
          <a:p>
            <a:pPr marL="0" lvl="0" indent="0">
              <a:buNone/>
              <a:defRPr sz="1800"/>
            </a:pPr>
            <a:r>
              <a:rPr lang="en-US" sz="2400" dirty="0">
                <a:solidFill>
                  <a:schemeClr val="bg1"/>
                </a:solidFill>
              </a:rPr>
              <a:t>Added vitamin D supplementation may reduce renin and be anti-</a:t>
            </a:r>
            <a:r>
              <a:rPr lang="en-US" sz="2400" dirty="0" err="1">
                <a:solidFill>
                  <a:schemeClr val="bg1"/>
                </a:solidFill>
              </a:rPr>
              <a:t>proteinuric</a:t>
            </a:r>
            <a:r>
              <a:rPr lang="en-US" sz="2400" dirty="0">
                <a:solidFill>
                  <a:schemeClr val="bg1"/>
                </a:solidFill>
              </a:rPr>
              <a:t>.</a:t>
            </a:r>
          </a:p>
        </p:txBody>
      </p:sp>
    </p:spTree>
    <p:extLst>
      <p:ext uri="{BB962C8B-B14F-4D97-AF65-F5344CB8AC3E}">
        <p14:creationId xmlns:p14="http://schemas.microsoft.com/office/powerpoint/2010/main" val="254280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506FEAE9-805C-48D4-88ED-680B9DE848FE}"/>
              </a:ext>
            </a:extLst>
          </p:cNvPr>
          <p:cNvSpPr txBox="1">
            <a:spLocks noChangeArrowheads="1"/>
          </p:cNvSpPr>
          <p:nvPr/>
        </p:nvSpPr>
        <p:spPr bwMode="auto">
          <a:xfrm>
            <a:off x="313011" y="410386"/>
            <a:ext cx="85664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800" b="1" dirty="0">
                <a:latin typeface="Calibri"/>
                <a:cs typeface="Calibri"/>
                <a:sym typeface="Calibri"/>
              </a:rPr>
              <a:t>Creatinine levels increase with treatment – Don’t panic!</a:t>
            </a:r>
          </a:p>
          <a:p>
            <a:pPr eaLnBrk="1" hangingPunct="1"/>
            <a:endParaRPr lang="en-US" altLang="en-US" sz="2000" b="1" dirty="0">
              <a:latin typeface="Calibri"/>
              <a:cs typeface="Calibri"/>
              <a:sym typeface="Calibri"/>
            </a:endParaRPr>
          </a:p>
          <a:p>
            <a:pPr eaLnBrk="1" hangingPunct="1"/>
            <a:r>
              <a:rPr lang="en-US" altLang="en-US" sz="2000" dirty="0"/>
              <a:t>Acute hemodynamic GFR loss (creatinine increase) with </a:t>
            </a:r>
            <a:r>
              <a:rPr lang="en-US" altLang="en-US" sz="2000" dirty="0" err="1"/>
              <a:t>ACEi</a:t>
            </a:r>
            <a:r>
              <a:rPr lang="en-US" altLang="en-US" sz="2000" dirty="0"/>
              <a:t> / ARB use:  A </a:t>
            </a:r>
            <a:r>
              <a:rPr lang="en-US" altLang="en-US" sz="2000" u="sng" dirty="0"/>
              <a:t>favorable</a:t>
            </a:r>
            <a:r>
              <a:rPr lang="en-US" altLang="en-US" sz="2000" dirty="0"/>
              <a:t> sign</a:t>
            </a:r>
          </a:p>
          <a:p>
            <a:pPr marL="0" marR="0" indent="0" algn="l" defTabSz="914400" rtl="0" fontAlgn="auto" latinLnBrk="1" hangingPunct="0">
              <a:lnSpc>
                <a:spcPct val="100000"/>
              </a:lnSpc>
              <a:spcBef>
                <a:spcPts val="0"/>
              </a:spcBef>
              <a:spcAft>
                <a:spcPts val="0"/>
              </a:spcAft>
              <a:buClrTx/>
              <a:buSzTx/>
              <a:buFontTx/>
              <a:buNone/>
              <a:tabLst/>
            </a:pPr>
            <a:endParaRPr kumimoji="0" lang="en-US" sz="2000" b="0" i="0" u="none" strike="noStrike" cap="none" spc="0" normalizeH="0" dirty="0">
              <a:ln>
                <a:noFill/>
              </a:ln>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endParaRPr lang="en-US" sz="2800" dirty="0">
              <a:solidFill>
                <a:srgbClr val="000000"/>
              </a:solidFill>
            </a:endParaRPr>
          </a:p>
        </p:txBody>
      </p:sp>
      <p:sp>
        <p:nvSpPr>
          <p:cNvPr id="38915" name="Line 6">
            <a:extLst>
              <a:ext uri="{FF2B5EF4-FFF2-40B4-BE49-F238E27FC236}">
                <a16:creationId xmlns:a16="http://schemas.microsoft.com/office/drawing/2014/main" id="{A4F319C9-7778-4BD6-BBEF-F73D5AE1A669}"/>
              </a:ext>
            </a:extLst>
          </p:cNvPr>
          <p:cNvSpPr>
            <a:spLocks noChangeShapeType="1"/>
          </p:cNvSpPr>
          <p:nvPr/>
        </p:nvSpPr>
        <p:spPr bwMode="auto">
          <a:xfrm flipH="1">
            <a:off x="1353668" y="2307720"/>
            <a:ext cx="11905" cy="25870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6" name="Line 7">
            <a:extLst>
              <a:ext uri="{FF2B5EF4-FFF2-40B4-BE49-F238E27FC236}">
                <a16:creationId xmlns:a16="http://schemas.microsoft.com/office/drawing/2014/main" id="{3819C599-7C99-44D7-962E-50EB89A267C4}"/>
              </a:ext>
            </a:extLst>
          </p:cNvPr>
          <p:cNvSpPr>
            <a:spLocks noChangeShapeType="1"/>
          </p:cNvSpPr>
          <p:nvPr/>
        </p:nvSpPr>
        <p:spPr bwMode="auto">
          <a:xfrm>
            <a:off x="1353668" y="4892396"/>
            <a:ext cx="616373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7" name="Line 8">
            <a:extLst>
              <a:ext uri="{FF2B5EF4-FFF2-40B4-BE49-F238E27FC236}">
                <a16:creationId xmlns:a16="http://schemas.microsoft.com/office/drawing/2014/main" id="{D7EB2471-4463-4EE4-A812-A54C7D0A3932}"/>
              </a:ext>
            </a:extLst>
          </p:cNvPr>
          <p:cNvSpPr>
            <a:spLocks noChangeShapeType="1"/>
          </p:cNvSpPr>
          <p:nvPr/>
        </p:nvSpPr>
        <p:spPr bwMode="auto">
          <a:xfrm>
            <a:off x="1400610" y="2565660"/>
            <a:ext cx="270933" cy="474133"/>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9">
            <a:extLst>
              <a:ext uri="{FF2B5EF4-FFF2-40B4-BE49-F238E27FC236}">
                <a16:creationId xmlns:a16="http://schemas.microsoft.com/office/drawing/2014/main" id="{AA1A202F-C04C-42E3-8222-A77B7C9ABC74}"/>
              </a:ext>
            </a:extLst>
          </p:cNvPr>
          <p:cNvSpPr>
            <a:spLocks noChangeShapeType="1"/>
          </p:cNvSpPr>
          <p:nvPr/>
        </p:nvSpPr>
        <p:spPr bwMode="auto">
          <a:xfrm>
            <a:off x="1647603" y="3037849"/>
            <a:ext cx="4809067" cy="74506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10">
            <a:extLst>
              <a:ext uri="{FF2B5EF4-FFF2-40B4-BE49-F238E27FC236}">
                <a16:creationId xmlns:a16="http://schemas.microsoft.com/office/drawing/2014/main" id="{63938FE4-0CE3-4296-BF80-77B502929029}"/>
              </a:ext>
            </a:extLst>
          </p:cNvPr>
          <p:cNvSpPr>
            <a:spLocks noChangeShapeType="1"/>
          </p:cNvSpPr>
          <p:nvPr/>
        </p:nvSpPr>
        <p:spPr bwMode="auto">
          <a:xfrm>
            <a:off x="1404988" y="2542135"/>
            <a:ext cx="5012267" cy="230293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Text Box 11">
            <a:extLst>
              <a:ext uri="{FF2B5EF4-FFF2-40B4-BE49-F238E27FC236}">
                <a16:creationId xmlns:a16="http://schemas.microsoft.com/office/drawing/2014/main" id="{4D2C42D0-9205-4A15-A616-306C584E522C}"/>
              </a:ext>
            </a:extLst>
          </p:cNvPr>
          <p:cNvSpPr txBox="1">
            <a:spLocks noChangeArrowheads="1"/>
          </p:cNvSpPr>
          <p:nvPr/>
        </p:nvSpPr>
        <p:spPr bwMode="auto">
          <a:xfrm>
            <a:off x="4016989" y="4979244"/>
            <a:ext cx="837089"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133" b="1" dirty="0"/>
              <a:t>TIME</a:t>
            </a:r>
          </a:p>
        </p:txBody>
      </p:sp>
      <p:sp>
        <p:nvSpPr>
          <p:cNvPr id="38921" name="Text Box 12">
            <a:extLst>
              <a:ext uri="{FF2B5EF4-FFF2-40B4-BE49-F238E27FC236}">
                <a16:creationId xmlns:a16="http://schemas.microsoft.com/office/drawing/2014/main" id="{03470C4F-9EBA-434A-B161-671322A00F8A}"/>
              </a:ext>
            </a:extLst>
          </p:cNvPr>
          <p:cNvSpPr txBox="1">
            <a:spLocks noChangeArrowheads="1"/>
          </p:cNvSpPr>
          <p:nvPr/>
        </p:nvSpPr>
        <p:spPr bwMode="auto">
          <a:xfrm rot="16200000">
            <a:off x="566674" y="3152158"/>
            <a:ext cx="76174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133" b="1" dirty="0"/>
              <a:t>GFR</a:t>
            </a:r>
          </a:p>
        </p:txBody>
      </p:sp>
      <p:sp>
        <p:nvSpPr>
          <p:cNvPr id="38922" name="Text Box 13">
            <a:extLst>
              <a:ext uri="{FF2B5EF4-FFF2-40B4-BE49-F238E27FC236}">
                <a16:creationId xmlns:a16="http://schemas.microsoft.com/office/drawing/2014/main" id="{47AE6D21-E6C3-40DF-8AA3-D913913325D4}"/>
              </a:ext>
            </a:extLst>
          </p:cNvPr>
          <p:cNvSpPr txBox="1">
            <a:spLocks noChangeArrowheads="1"/>
          </p:cNvSpPr>
          <p:nvPr/>
        </p:nvSpPr>
        <p:spPr bwMode="auto">
          <a:xfrm>
            <a:off x="6550469" y="3528683"/>
            <a:ext cx="141897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778" b="1" dirty="0" err="1"/>
              <a:t>ACEi</a:t>
            </a:r>
            <a:r>
              <a:rPr lang="en-US" altLang="en-US" sz="1778" b="1" dirty="0"/>
              <a:t> / ARB</a:t>
            </a:r>
          </a:p>
        </p:txBody>
      </p:sp>
      <p:sp>
        <p:nvSpPr>
          <p:cNvPr id="38923" name="Text Box 14">
            <a:extLst>
              <a:ext uri="{FF2B5EF4-FFF2-40B4-BE49-F238E27FC236}">
                <a16:creationId xmlns:a16="http://schemas.microsoft.com/office/drawing/2014/main" id="{016F7E3D-3176-461F-A204-E31377A5C72D}"/>
              </a:ext>
            </a:extLst>
          </p:cNvPr>
          <p:cNvSpPr txBox="1">
            <a:spLocks noChangeArrowheads="1"/>
          </p:cNvSpPr>
          <p:nvPr/>
        </p:nvSpPr>
        <p:spPr bwMode="auto">
          <a:xfrm>
            <a:off x="6242067" y="4337835"/>
            <a:ext cx="845103"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778" b="1" dirty="0"/>
              <a:t>No Rx</a:t>
            </a:r>
          </a:p>
        </p:txBody>
      </p:sp>
      <p:sp>
        <p:nvSpPr>
          <p:cNvPr id="4" name="Oval 3">
            <a:extLst>
              <a:ext uri="{FF2B5EF4-FFF2-40B4-BE49-F238E27FC236}">
                <a16:creationId xmlns:a16="http://schemas.microsoft.com/office/drawing/2014/main" id="{AA6C264F-E77B-4036-9153-40D3B3CE283B}"/>
              </a:ext>
            </a:extLst>
          </p:cNvPr>
          <p:cNvSpPr/>
          <p:nvPr/>
        </p:nvSpPr>
        <p:spPr>
          <a:xfrm>
            <a:off x="1422213" y="3618457"/>
            <a:ext cx="2357602" cy="719378"/>
          </a:xfrm>
          <a:prstGeom prst="ellipse">
            <a:avLst/>
          </a:prstGeom>
          <a:noFill/>
          <a:ln w="25400" cap="flat">
            <a:solidFill>
              <a:schemeClr val="accent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TextBox 15">
            <a:extLst>
              <a:ext uri="{FF2B5EF4-FFF2-40B4-BE49-F238E27FC236}">
                <a16:creationId xmlns:a16="http://schemas.microsoft.com/office/drawing/2014/main" id="{21DB1DCF-1B50-4655-8136-13720064F576}"/>
              </a:ext>
            </a:extLst>
          </p:cNvPr>
          <p:cNvSpPr txBox="1"/>
          <p:nvPr/>
        </p:nvSpPr>
        <p:spPr>
          <a:xfrm>
            <a:off x="1544956" y="3807504"/>
            <a:ext cx="211211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a:solidFill>
                  <a:schemeClr val="tx1"/>
                </a:solidFill>
              </a:rPr>
              <a:t>Cr may increase 25%!</a:t>
            </a:r>
            <a:endParaRPr kumimoji="0" lang="en-US" sz="1800" b="0" i="0" u="none" strike="noStrike" cap="none" spc="0" normalizeH="0" baseline="0" dirty="0">
              <a:ln>
                <a:noFill/>
              </a:ln>
              <a:solidFill>
                <a:schemeClr val="tx1"/>
              </a:solidFill>
              <a:effectLst/>
              <a:uFillTx/>
              <a:sym typeface="Calibri"/>
            </a:endParaRPr>
          </a:p>
        </p:txBody>
      </p:sp>
      <p:sp>
        <p:nvSpPr>
          <p:cNvPr id="5" name="TextBox 4">
            <a:extLst>
              <a:ext uri="{FF2B5EF4-FFF2-40B4-BE49-F238E27FC236}">
                <a16:creationId xmlns:a16="http://schemas.microsoft.com/office/drawing/2014/main" id="{4C80F71B-5431-4005-9DE4-06E9A6BAFCE0}"/>
              </a:ext>
            </a:extLst>
          </p:cNvPr>
          <p:cNvSpPr txBox="1"/>
          <p:nvPr/>
        </p:nvSpPr>
        <p:spPr>
          <a:xfrm>
            <a:off x="1157830" y="5424572"/>
            <a:ext cx="6876858" cy="1077218"/>
          </a:xfrm>
          <a:prstGeom prst="rect">
            <a:avLst/>
          </a:prstGeom>
          <a:noFill/>
        </p:spPr>
        <p:txBody>
          <a:bodyPr wrap="square" rtlCol="0">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Calibri"/>
                <a:ea typeface="Calibri"/>
                <a:cs typeface="Calibri"/>
                <a:sym typeface="Calibri"/>
              </a:rPr>
              <a:t>Success = albuminuria reduction of 30% by 6 months </a:t>
            </a:r>
          </a:p>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Calibri"/>
                <a:ea typeface="Calibri"/>
                <a:cs typeface="Calibri"/>
                <a:sym typeface="Calibri"/>
              </a:rPr>
              <a:t>reduces risk of future </a:t>
            </a:r>
            <a:r>
              <a:rPr lang="en-US" sz="2400" dirty="0">
                <a:solidFill>
                  <a:schemeClr val="tx1"/>
                </a:solidFill>
              </a:rPr>
              <a:t>GFR loss</a:t>
            </a:r>
            <a:r>
              <a:rPr lang="en-US" sz="1600" dirty="0">
                <a:solidFill>
                  <a:schemeClr val="tx1"/>
                </a:solidFill>
              </a:rPr>
              <a:t>.  (</a:t>
            </a:r>
            <a:r>
              <a:rPr kumimoji="0" lang="en-US" sz="1600" b="0" i="0" u="none" strike="noStrike" cap="none" spc="0" normalizeH="0" dirty="0" err="1">
                <a:ln>
                  <a:noFill/>
                </a:ln>
                <a:solidFill>
                  <a:schemeClr val="tx1"/>
                </a:solidFill>
                <a:effectLst/>
                <a:uFillTx/>
                <a:latin typeface="Calibri"/>
                <a:ea typeface="Calibri"/>
                <a:cs typeface="Calibri"/>
                <a:sym typeface="Calibri"/>
              </a:rPr>
              <a:t>Levey,A.L</a:t>
            </a:r>
            <a:r>
              <a:rPr kumimoji="0" lang="en-US" sz="1600" b="0" i="0" u="none" strike="noStrike" cap="none" spc="0" normalizeH="0" dirty="0">
                <a:ln>
                  <a:noFill/>
                </a:ln>
                <a:solidFill>
                  <a:schemeClr val="tx1"/>
                </a:solidFill>
                <a:effectLst/>
                <a:uFillTx/>
                <a:latin typeface="Calibri"/>
                <a:ea typeface="Calibri"/>
                <a:cs typeface="Calibri"/>
                <a:sym typeface="Calibri"/>
              </a:rPr>
              <a:t>. et al. </a:t>
            </a:r>
            <a:r>
              <a:rPr kumimoji="0" lang="en-US" sz="1600" b="0" i="1" u="none" strike="noStrike" cap="none" spc="0" normalizeH="0" dirty="0">
                <a:ln>
                  <a:noFill/>
                </a:ln>
                <a:solidFill>
                  <a:schemeClr val="tx1"/>
                </a:solidFill>
                <a:effectLst/>
                <a:uFillTx/>
                <a:latin typeface="Calibri"/>
                <a:ea typeface="Calibri"/>
                <a:cs typeface="Calibri"/>
                <a:sym typeface="Calibri"/>
              </a:rPr>
              <a:t>Am J Kidney Dis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dirty="0">
                <a:ln>
                  <a:noFill/>
                </a:ln>
                <a:solidFill>
                  <a:schemeClr val="tx1"/>
                </a:solidFill>
                <a:effectLst/>
                <a:uFillTx/>
                <a:latin typeface="Calibri"/>
                <a:ea typeface="Calibri"/>
                <a:cs typeface="Calibri"/>
                <a:sym typeface="Calibri"/>
              </a:rPr>
              <a:t>75(1): 84-104, 2019)</a:t>
            </a:r>
          </a:p>
        </p:txBody>
      </p:sp>
      <p:sp>
        <p:nvSpPr>
          <p:cNvPr id="6" name="Star: 5 Points 5">
            <a:extLst>
              <a:ext uri="{FF2B5EF4-FFF2-40B4-BE49-F238E27FC236}">
                <a16:creationId xmlns:a16="http://schemas.microsoft.com/office/drawing/2014/main" id="{1CF234F5-69E4-4081-BD52-FE124CD584FD}"/>
              </a:ext>
            </a:extLst>
          </p:cNvPr>
          <p:cNvSpPr/>
          <p:nvPr/>
        </p:nvSpPr>
        <p:spPr>
          <a:xfrm>
            <a:off x="768108" y="5468960"/>
            <a:ext cx="358878" cy="29496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4" grpId="0" animBg="1"/>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C020-1B6C-4DEB-A72D-DDD04E5F6EC2}"/>
              </a:ext>
            </a:extLst>
          </p:cNvPr>
          <p:cNvSpPr>
            <a:spLocks noGrp="1"/>
          </p:cNvSpPr>
          <p:nvPr>
            <p:ph type="title"/>
          </p:nvPr>
        </p:nvSpPr>
        <p:spPr>
          <a:xfrm>
            <a:off x="210553" y="454856"/>
            <a:ext cx="8478869" cy="1400530"/>
          </a:xfrm>
        </p:spPr>
        <p:txBody>
          <a:bodyPr/>
          <a:lstStyle/>
          <a:p>
            <a:r>
              <a:rPr lang="en-US" sz="2400" dirty="0"/>
              <a:t>  </a:t>
            </a:r>
            <a:r>
              <a:rPr lang="en-US" sz="2800" dirty="0">
                <a:solidFill>
                  <a:srgbClr val="FFC000"/>
                </a:solidFill>
              </a:rPr>
              <a:t>SGLT2 Inhibition:  A New Tool for Proteinuria Reduction</a:t>
            </a:r>
          </a:p>
        </p:txBody>
      </p:sp>
      <p:sp>
        <p:nvSpPr>
          <p:cNvPr id="3" name="Content Placeholder 2">
            <a:extLst>
              <a:ext uri="{FF2B5EF4-FFF2-40B4-BE49-F238E27FC236}">
                <a16:creationId xmlns:a16="http://schemas.microsoft.com/office/drawing/2014/main" id="{01617F3D-12BE-49C5-88DC-02C4C440EA61}"/>
              </a:ext>
            </a:extLst>
          </p:cNvPr>
          <p:cNvSpPr>
            <a:spLocks noGrp="1"/>
          </p:cNvSpPr>
          <p:nvPr>
            <p:ph idx="1"/>
          </p:nvPr>
        </p:nvSpPr>
        <p:spPr>
          <a:xfrm>
            <a:off x="478649" y="1639681"/>
            <a:ext cx="7942675" cy="5361195"/>
          </a:xfrm>
        </p:spPr>
        <p:txBody>
          <a:bodyPr>
            <a:normAutofit fontScale="77500" lnSpcReduction="20000"/>
          </a:bodyPr>
          <a:lstStyle/>
          <a:p>
            <a:pPr marL="0" indent="0" algn="ctr">
              <a:buNone/>
            </a:pPr>
            <a:r>
              <a:rPr lang="en-US" sz="3400" i="1" dirty="0">
                <a:solidFill>
                  <a:schemeClr val="bg1"/>
                </a:solidFill>
              </a:rPr>
              <a:t>Diabetes creates a state of kidney hyperfiltration</a:t>
            </a:r>
          </a:p>
          <a:p>
            <a:pPr marL="0" indent="0">
              <a:buNone/>
            </a:pPr>
            <a:endParaRPr lang="en-US" dirty="0">
              <a:solidFill>
                <a:schemeClr val="bg1"/>
              </a:solidFill>
            </a:endParaRPr>
          </a:p>
          <a:p>
            <a:pPr marL="0" indent="0">
              <a:buNone/>
            </a:pPr>
            <a:r>
              <a:rPr lang="en-US" sz="2600" dirty="0">
                <a:solidFill>
                  <a:schemeClr val="bg1"/>
                </a:solidFill>
              </a:rPr>
              <a:t>      </a:t>
            </a:r>
            <a:r>
              <a:rPr lang="en-US" sz="2900" dirty="0">
                <a:solidFill>
                  <a:schemeClr val="bg1"/>
                </a:solidFill>
              </a:rPr>
              <a:t>SGLT2 inhibition reduces hyperfiltration:</a:t>
            </a:r>
          </a:p>
          <a:p>
            <a:pPr lvl="1"/>
            <a:r>
              <a:rPr lang="en-US" sz="2900" dirty="0">
                <a:solidFill>
                  <a:schemeClr val="bg1"/>
                </a:solidFill>
              </a:rPr>
              <a:t>Increases urine glucose and sodium excretion.</a:t>
            </a:r>
          </a:p>
          <a:p>
            <a:pPr lvl="1"/>
            <a:r>
              <a:rPr lang="en-US" sz="2900" dirty="0">
                <a:solidFill>
                  <a:schemeClr val="bg1"/>
                </a:solidFill>
              </a:rPr>
              <a:t>Acts as a diuretic with effects = or better than thiazides.</a:t>
            </a:r>
          </a:p>
          <a:p>
            <a:pPr lvl="1"/>
            <a:r>
              <a:rPr lang="en-US" sz="2900" dirty="0">
                <a:solidFill>
                  <a:schemeClr val="bg1"/>
                </a:solidFill>
              </a:rPr>
              <a:t>Improves kidney health, CVD risk factors and CHF.</a:t>
            </a:r>
          </a:p>
          <a:p>
            <a:pPr lvl="1"/>
            <a:r>
              <a:rPr lang="en-US" sz="2900" dirty="0">
                <a:solidFill>
                  <a:schemeClr val="bg1"/>
                </a:solidFill>
              </a:rPr>
              <a:t>Is being promoted as CHF treatment independent of DM Rx.</a:t>
            </a:r>
          </a:p>
          <a:p>
            <a:pPr marL="457200" lvl="1" indent="0">
              <a:buNone/>
            </a:pPr>
            <a:endParaRPr lang="en-US" sz="2900" dirty="0">
              <a:solidFill>
                <a:schemeClr val="bg1"/>
              </a:solidFill>
            </a:endParaRPr>
          </a:p>
          <a:p>
            <a:pPr marL="457200" lvl="1" indent="0">
              <a:buNone/>
            </a:pPr>
            <a:r>
              <a:rPr lang="en-US" sz="2900" dirty="0">
                <a:solidFill>
                  <a:schemeClr val="bg1"/>
                </a:solidFill>
              </a:rPr>
              <a:t>Caveats:   </a:t>
            </a:r>
          </a:p>
          <a:p>
            <a:pPr lvl="1"/>
            <a:r>
              <a:rPr lang="en-US" sz="2900" dirty="0">
                <a:solidFill>
                  <a:schemeClr val="bg1"/>
                </a:solidFill>
              </a:rPr>
              <a:t>Sodium and water excretion can be significant:  often need reduction of other diuretics AND RAAS inhibition (RAAS inhibition + dehydration -&gt; AKI)</a:t>
            </a:r>
          </a:p>
          <a:p>
            <a:pPr lvl="1"/>
            <a:r>
              <a:rPr lang="en-US" sz="2900" u="sng" dirty="0">
                <a:solidFill>
                  <a:schemeClr val="bg1"/>
                </a:solidFill>
              </a:rPr>
              <a:t>GFR will decline (creatinine increase) after initiation – not a reason to stop!   (Just is reflecting slowing of hyperfiltration</a:t>
            </a:r>
            <a:r>
              <a:rPr lang="en-US" sz="2600" u="sng" dirty="0">
                <a:solidFill>
                  <a:schemeClr val="bg1"/>
                </a:solidFill>
              </a:rPr>
              <a:t>). </a:t>
            </a:r>
          </a:p>
        </p:txBody>
      </p:sp>
    </p:spTree>
    <p:extLst>
      <p:ext uri="{BB962C8B-B14F-4D97-AF65-F5344CB8AC3E}">
        <p14:creationId xmlns:p14="http://schemas.microsoft.com/office/powerpoint/2010/main" val="24872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467088-9E7C-4D01-5FEA-8B6389E076D2}"/>
              </a:ext>
            </a:extLst>
          </p:cNvPr>
          <p:cNvSpPr txBox="1"/>
          <p:nvPr/>
        </p:nvSpPr>
        <p:spPr>
          <a:xfrm>
            <a:off x="1144172" y="2386819"/>
            <a:ext cx="6855656" cy="1569660"/>
          </a:xfrm>
          <a:prstGeom prst="rect">
            <a:avLst/>
          </a:prstGeom>
          <a:noFill/>
        </p:spPr>
        <p:txBody>
          <a:bodyPr wrap="square" rtlCol="0">
            <a:spAutoFit/>
          </a:bodyPr>
          <a:lstStyle/>
          <a:p>
            <a:r>
              <a:rPr lang="en-US" sz="3200" dirty="0">
                <a:solidFill>
                  <a:schemeClr val="bg1"/>
                </a:solidFill>
              </a:rPr>
              <a:t>Not all diabetics need an endocrinologist…….not all CKD patients need a nephrologist.</a:t>
            </a:r>
          </a:p>
        </p:txBody>
      </p:sp>
    </p:spTree>
    <p:extLst>
      <p:ext uri="{BB962C8B-B14F-4D97-AF65-F5344CB8AC3E}">
        <p14:creationId xmlns:p14="http://schemas.microsoft.com/office/powerpoint/2010/main" val="5977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EB2E54D-411F-400C-A61E-0ACA8BC8D26B}"/>
              </a:ext>
            </a:extLst>
          </p:cNvPr>
          <p:cNvSpPr>
            <a:spLocks noChangeArrowheads="1"/>
          </p:cNvSpPr>
          <p:nvPr/>
        </p:nvSpPr>
        <p:spPr bwMode="auto">
          <a:xfrm>
            <a:off x="0" y="337790"/>
            <a:ext cx="9144000" cy="13615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8241" rIns="91440" bIns="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inherit"/>
              </a:rPr>
              <a:t>Canagliflozin and Renal Outcomes in Type 2 Diabetes and Nephropathy</a:t>
            </a:r>
            <a:endParaRPr kumimoji="0" lang="en-US" altLang="en-US" sz="2400" b="0" i="0" u="none" strike="noStrike" cap="none" normalizeH="0" baseline="0" dirty="0">
              <a:ln>
                <a:noFill/>
              </a:ln>
              <a:solidFill>
                <a:srgbClr val="0070C0"/>
              </a:solidFill>
              <a:effectLst/>
              <a:latin typeface="ff-quadraat-web-pro"/>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70C0"/>
                </a:solidFill>
                <a:effectLst/>
                <a:latin typeface="inherit"/>
              </a:rPr>
              <a:t> </a:t>
            </a:r>
            <a:r>
              <a:rPr kumimoji="0" lang="en-US" altLang="en-US" sz="2000" b="0" i="0" u="none" strike="noStrike" cap="none" normalizeH="0" baseline="0" dirty="0">
                <a:ln>
                  <a:noFill/>
                </a:ln>
                <a:solidFill>
                  <a:srgbClr val="0070C0"/>
                </a:solidFill>
                <a:effectLst/>
                <a:latin typeface="inherit"/>
              </a:rPr>
              <a:t>for the CREDENCE Trial Investigators</a:t>
            </a:r>
            <a:endParaRPr kumimoji="0" lang="en-US" altLang="en-US" sz="2000" b="0" i="0" u="none" strike="noStrike" cap="none" normalizeH="0" baseline="0" dirty="0">
              <a:ln>
                <a:noFill/>
              </a:ln>
              <a:solidFill>
                <a:srgbClr val="0070C0"/>
              </a:solidFill>
              <a:effectLst/>
              <a:latin typeface="ff-scala-sans-pro"/>
            </a:endParaRPr>
          </a:p>
          <a:p>
            <a:pPr marL="0" marR="0" lvl="0" indent="0" algn="ctr" defTabSz="914400" rtl="0" eaLnBrk="0" fontAlgn="base" latinLnBrk="0" hangingPunct="0">
              <a:lnSpc>
                <a:spcPct val="100000"/>
              </a:lnSpc>
              <a:spcBef>
                <a:spcPct val="0"/>
              </a:spcBef>
              <a:spcAft>
                <a:spcPct val="0"/>
              </a:spcAft>
              <a:buClrTx/>
              <a:buSzTx/>
              <a:buFontTx/>
              <a:buNone/>
              <a:tabLst/>
            </a:pPr>
            <a:r>
              <a:rPr lang="pt-BR" b="0" i="0" dirty="0">
                <a:solidFill>
                  <a:srgbClr val="666666"/>
                </a:solidFill>
                <a:effectLst/>
                <a:latin typeface="ff-scala-sans-pro"/>
              </a:rPr>
              <a:t>N Engl J Med 2019; 380:2295-2306</a:t>
            </a:r>
            <a:br>
              <a:rPr lang="pt-BR" dirty="0"/>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3">
            <a:extLst>
              <a:ext uri="{FF2B5EF4-FFF2-40B4-BE49-F238E27FC236}">
                <a16:creationId xmlns:a16="http://schemas.microsoft.com/office/drawing/2014/main" id="{1CED5207-977D-93F2-964C-A59E556838FB}"/>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49" t="51076" r="2072" b="999"/>
          <a:stretch/>
        </p:blipFill>
        <p:spPr bwMode="auto">
          <a:xfrm>
            <a:off x="972979" y="1817522"/>
            <a:ext cx="6710362" cy="470268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6CB5DF98-0408-4753-8943-2F5E6147DEE8}"/>
              </a:ext>
            </a:extLst>
          </p:cNvPr>
          <p:cNvSpPr/>
          <p:nvPr/>
        </p:nvSpPr>
        <p:spPr>
          <a:xfrm>
            <a:off x="2513428" y="2302413"/>
            <a:ext cx="1373945" cy="1359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9D3AFB2-27BD-4B32-8118-058E2431680B}"/>
              </a:ext>
            </a:extLst>
          </p:cNvPr>
          <p:cNvSpPr txBox="1"/>
          <p:nvPr/>
        </p:nvSpPr>
        <p:spPr>
          <a:xfrm>
            <a:off x="3956030" y="2720313"/>
            <a:ext cx="5075428" cy="369332"/>
          </a:xfrm>
          <a:prstGeom prst="rect">
            <a:avLst/>
          </a:prstGeom>
          <a:noFill/>
        </p:spPr>
        <p:txBody>
          <a:bodyPr wrap="none" rtlCol="0">
            <a:spAutoFit/>
          </a:bodyPr>
          <a:lstStyle/>
          <a:p>
            <a:r>
              <a:rPr lang="en-US" i="1" dirty="0">
                <a:solidFill>
                  <a:srgbClr val="FF0000"/>
                </a:solidFill>
              </a:rPr>
              <a:t>Note the acute GFR decline followed by GFR stability</a:t>
            </a:r>
          </a:p>
        </p:txBody>
      </p:sp>
    </p:spTree>
    <p:extLst>
      <p:ext uri="{BB962C8B-B14F-4D97-AF65-F5344CB8AC3E}">
        <p14:creationId xmlns:p14="http://schemas.microsoft.com/office/powerpoint/2010/main" val="2889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8C98-BB85-C5B3-A160-7B8971234CD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08ED9FF-FAF4-674F-847D-B9307D92E8D2}"/>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EB22B84-575F-7698-125A-9C029DD00AC4}"/>
              </a:ext>
            </a:extLst>
          </p:cNvPr>
          <p:cNvPicPr>
            <a:picLocks noChangeAspect="1"/>
          </p:cNvPicPr>
          <p:nvPr/>
        </p:nvPicPr>
        <p:blipFill rotWithShape="1">
          <a:blip r:embed="rId2">
            <a:extLst>
              <a:ext uri="{28A0092B-C50C-407E-A947-70E740481C1C}">
                <a14:useLocalDpi xmlns:a14="http://schemas.microsoft.com/office/drawing/2010/main" val="0"/>
              </a:ext>
            </a:extLst>
          </a:blip>
          <a:srcRect l="2072" b="12004"/>
          <a:stretch/>
        </p:blipFill>
        <p:spPr>
          <a:xfrm>
            <a:off x="60961" y="653658"/>
            <a:ext cx="8956430" cy="5245396"/>
          </a:xfrm>
          <a:prstGeom prst="rect">
            <a:avLst/>
          </a:prstGeom>
        </p:spPr>
      </p:pic>
    </p:spTree>
    <p:extLst>
      <p:ext uri="{BB962C8B-B14F-4D97-AF65-F5344CB8AC3E}">
        <p14:creationId xmlns:p14="http://schemas.microsoft.com/office/powerpoint/2010/main" val="418399507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91E88D-EEF7-4E5B-8B1E-FB163623985D}"/>
              </a:ext>
            </a:extLst>
          </p:cNvPr>
          <p:cNvSpPr txBox="1"/>
          <p:nvPr/>
        </p:nvSpPr>
        <p:spPr>
          <a:xfrm>
            <a:off x="431744" y="876431"/>
            <a:ext cx="8515979" cy="5447645"/>
          </a:xfrm>
          <a:prstGeom prst="rect">
            <a:avLst/>
          </a:prstGeom>
          <a:noFill/>
        </p:spPr>
        <p:txBody>
          <a:bodyPr wrap="square" rtlCol="0">
            <a:spAutoFit/>
          </a:bodyPr>
          <a:lstStyle/>
          <a:p>
            <a:pPr algn="ctr"/>
            <a:r>
              <a:rPr lang="en-US" sz="3200" dirty="0">
                <a:solidFill>
                  <a:srgbClr val="FFC000"/>
                </a:solidFill>
              </a:rPr>
              <a:t>Ending thoughts:</a:t>
            </a:r>
          </a:p>
          <a:p>
            <a:endParaRPr lang="en-US" sz="2800" dirty="0">
              <a:solidFill>
                <a:schemeClr val="tx1"/>
              </a:solidFill>
            </a:endParaRPr>
          </a:p>
          <a:p>
            <a:pPr marL="342900" indent="-342900">
              <a:buFont typeface="Arial" panose="020B0604020202020204" pitchFamily="34" charset="0"/>
              <a:buChar char="•"/>
            </a:pPr>
            <a:r>
              <a:rPr lang="en-US" sz="2400" dirty="0">
                <a:solidFill>
                  <a:schemeClr val="bg1"/>
                </a:solidFill>
              </a:rPr>
              <a:t>PCPs are the critical first step in identifying and initiating a workup for CKD and proteinuria. </a:t>
            </a:r>
          </a:p>
          <a:p>
            <a:pPr marL="342900" indent="-342900">
              <a:buFont typeface="Arial" panose="020B0604020202020204" pitchFamily="34" charset="0"/>
              <a:buChar char="•"/>
            </a:pPr>
            <a:r>
              <a:rPr lang="en-US" sz="2400" dirty="0">
                <a:solidFill>
                  <a:schemeClr val="bg1"/>
                </a:solidFill>
              </a:rPr>
              <a:t>Patients with CKD 3 and greater should have a UA and albuminuria evaluation. Repeat if abnormal.</a:t>
            </a:r>
          </a:p>
          <a:p>
            <a:pPr marL="342900" indent="-342900">
              <a:buFont typeface="Arial" panose="020B0604020202020204" pitchFamily="34" charset="0"/>
              <a:buChar char="•"/>
            </a:pPr>
            <a:r>
              <a:rPr lang="en-US" sz="2400" dirty="0">
                <a:solidFill>
                  <a:schemeClr val="bg1"/>
                </a:solidFill>
              </a:rPr>
              <a:t>Kidney imaging necessary to explain low GFR</a:t>
            </a:r>
          </a:p>
          <a:p>
            <a:pPr marL="342900" indent="-342900">
              <a:buFont typeface="Arial" panose="020B0604020202020204" pitchFamily="34" charset="0"/>
              <a:buChar char="•"/>
            </a:pPr>
            <a:r>
              <a:rPr lang="en-US" sz="2400" dirty="0">
                <a:solidFill>
                  <a:schemeClr val="bg1"/>
                </a:solidFill>
              </a:rPr>
              <a:t>Manage comorbidities with lifestyle changes, RAAS inhibition, MRA, statins, GLP-1 agonists and/or SGLT2 inhibition.</a:t>
            </a:r>
          </a:p>
          <a:p>
            <a:pPr marL="342900" indent="-342900">
              <a:buFont typeface="Arial" panose="020B0604020202020204" pitchFamily="34" charset="0"/>
              <a:buChar char="•"/>
            </a:pPr>
            <a:r>
              <a:rPr lang="en-US" sz="2400" dirty="0">
                <a:solidFill>
                  <a:schemeClr val="bg1"/>
                </a:solidFill>
              </a:rPr>
              <a:t>Understand CVD risks of proteinuria. </a:t>
            </a:r>
          </a:p>
          <a:p>
            <a:pPr marL="342900" indent="-342900">
              <a:buFont typeface="Arial" panose="020B0604020202020204" pitchFamily="34" charset="0"/>
              <a:buChar char="•"/>
            </a:pPr>
            <a:r>
              <a:rPr lang="en-US" sz="2400" dirty="0">
                <a:solidFill>
                  <a:schemeClr val="bg1"/>
                </a:solidFill>
              </a:rPr>
              <a:t>Referral for nephrology co-management for:</a:t>
            </a:r>
          </a:p>
          <a:p>
            <a:r>
              <a:rPr lang="en-US" sz="2400" dirty="0">
                <a:solidFill>
                  <a:schemeClr val="bg1"/>
                </a:solidFill>
              </a:rPr>
              <a:t>	CKD 3B or greater, CKD 3A in young, macroalbuminuria, 	significant changes in 	GFR(25%) even if CKD 3, hematuria,</a:t>
            </a:r>
          </a:p>
          <a:p>
            <a:r>
              <a:rPr lang="en-US" sz="2400" dirty="0">
                <a:solidFill>
                  <a:schemeClr val="bg1"/>
                </a:solidFill>
              </a:rPr>
              <a:t>	PKD.</a:t>
            </a:r>
          </a:p>
        </p:txBody>
      </p:sp>
    </p:spTree>
    <p:extLst>
      <p:ext uri="{BB962C8B-B14F-4D97-AF65-F5344CB8AC3E}">
        <p14:creationId xmlns:p14="http://schemas.microsoft.com/office/powerpoint/2010/main" val="353928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3A5FA4-6C4E-6094-FEB7-495B204BDD5A}"/>
              </a:ext>
            </a:extLst>
          </p:cNvPr>
          <p:cNvSpPr txBox="1"/>
          <p:nvPr/>
        </p:nvSpPr>
        <p:spPr>
          <a:xfrm>
            <a:off x="2489980" y="2944837"/>
            <a:ext cx="4384431" cy="707886"/>
          </a:xfrm>
          <a:prstGeom prst="rect">
            <a:avLst/>
          </a:prstGeom>
          <a:noFill/>
        </p:spPr>
        <p:txBody>
          <a:bodyPr wrap="square" rtlCol="0">
            <a:spAutoFit/>
          </a:bodyPr>
          <a:lstStyle/>
          <a:p>
            <a:pPr algn="ctr"/>
            <a:r>
              <a:rPr lang="en-US" sz="4000" dirty="0">
                <a:solidFill>
                  <a:srgbClr val="FFC000"/>
                </a:solidFill>
              </a:rPr>
              <a:t>Thank you !</a:t>
            </a:r>
          </a:p>
        </p:txBody>
      </p:sp>
    </p:spTree>
    <p:extLst>
      <p:ext uri="{BB962C8B-B14F-4D97-AF65-F5344CB8AC3E}">
        <p14:creationId xmlns:p14="http://schemas.microsoft.com/office/powerpoint/2010/main" val="20110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E8B04-41DE-4851-8D2F-C34A9EDCD222}"/>
              </a:ext>
            </a:extLst>
          </p:cNvPr>
          <p:cNvPicPr>
            <a:picLocks noChangeAspect="1"/>
          </p:cNvPicPr>
          <p:nvPr/>
        </p:nvPicPr>
        <p:blipFill rotWithShape="1">
          <a:blip r:embed="rId2">
            <a:extLst>
              <a:ext uri="{28A0092B-C50C-407E-A947-70E740481C1C}">
                <a14:useLocalDpi xmlns:a14="http://schemas.microsoft.com/office/drawing/2010/main" val="0"/>
              </a:ext>
            </a:extLst>
          </a:blip>
          <a:srcRect t="15555"/>
          <a:stretch/>
        </p:blipFill>
        <p:spPr>
          <a:xfrm>
            <a:off x="544183" y="160020"/>
            <a:ext cx="8156259" cy="4600574"/>
          </a:xfrm>
          <a:prstGeom prst="rect">
            <a:avLst/>
          </a:prstGeom>
        </p:spPr>
      </p:pic>
      <p:pic>
        <p:nvPicPr>
          <p:cNvPr id="6" name="Picture 5">
            <a:extLst>
              <a:ext uri="{FF2B5EF4-FFF2-40B4-BE49-F238E27FC236}">
                <a16:creationId xmlns:a16="http://schemas.microsoft.com/office/drawing/2014/main" id="{37AA50A6-15FF-4701-A1E6-41E0A552B2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04" y="4431762"/>
            <a:ext cx="3691552" cy="2219326"/>
          </a:xfrm>
          <a:prstGeom prst="rect">
            <a:avLst/>
          </a:prstGeom>
          <a:ln>
            <a:solidFill>
              <a:srgbClr val="FF0000"/>
            </a:solidFill>
          </a:ln>
        </p:spPr>
      </p:pic>
      <p:sp>
        <p:nvSpPr>
          <p:cNvPr id="2" name="TextBox 1">
            <a:extLst>
              <a:ext uri="{FF2B5EF4-FFF2-40B4-BE49-F238E27FC236}">
                <a16:creationId xmlns:a16="http://schemas.microsoft.com/office/drawing/2014/main" id="{615BEAEE-B8B3-EA4A-0105-7DDEE75030A6}"/>
              </a:ext>
            </a:extLst>
          </p:cNvPr>
          <p:cNvSpPr txBox="1"/>
          <p:nvPr/>
        </p:nvSpPr>
        <p:spPr>
          <a:xfrm>
            <a:off x="4522567" y="4754881"/>
            <a:ext cx="4177875" cy="1477328"/>
          </a:xfrm>
          <a:prstGeom prst="rect">
            <a:avLst/>
          </a:prstGeom>
          <a:noFill/>
        </p:spPr>
        <p:txBody>
          <a:bodyPr wrap="none" rtlCol="0">
            <a:spAutoFit/>
          </a:bodyPr>
          <a:lstStyle/>
          <a:p>
            <a:r>
              <a:rPr lang="en-US" i="1" dirty="0"/>
              <a:t>Glomerular filtering:</a:t>
            </a:r>
          </a:p>
          <a:p>
            <a:pPr marL="285750" indent="-285750">
              <a:buFont typeface="Arial" panose="020B0604020202020204" pitchFamily="34" charset="0"/>
              <a:buChar char="•"/>
            </a:pPr>
            <a:r>
              <a:rPr lang="en-US" dirty="0"/>
              <a:t>Normally 1 million glomeruli per kidney</a:t>
            </a:r>
          </a:p>
          <a:p>
            <a:pPr marL="285750" indent="-285750">
              <a:buFont typeface="Arial" panose="020B0604020202020204" pitchFamily="34" charset="0"/>
              <a:buChar char="•"/>
            </a:pPr>
            <a:r>
              <a:rPr lang="en-US" dirty="0"/>
              <a:t>Prematurity results in incomplete</a:t>
            </a:r>
          </a:p>
          <a:p>
            <a:r>
              <a:rPr lang="en-US" dirty="0"/>
              <a:t>     development of glomeruli</a:t>
            </a:r>
          </a:p>
          <a:p>
            <a:pPr marL="285750" indent="-285750">
              <a:buFont typeface="Arial" panose="020B0604020202020204" pitchFamily="34" charset="0"/>
              <a:buChar char="•"/>
            </a:pPr>
            <a:r>
              <a:rPr lang="en-US" dirty="0"/>
              <a:t>Aging reduces functioning glomeruli</a:t>
            </a:r>
          </a:p>
        </p:txBody>
      </p:sp>
      <p:sp>
        <p:nvSpPr>
          <p:cNvPr id="4" name="Arrow: Right 3">
            <a:extLst>
              <a:ext uri="{FF2B5EF4-FFF2-40B4-BE49-F238E27FC236}">
                <a16:creationId xmlns:a16="http://schemas.microsoft.com/office/drawing/2014/main" id="{C001C6AC-8D64-2D3C-340D-02A50308764E}"/>
              </a:ext>
            </a:extLst>
          </p:cNvPr>
          <p:cNvSpPr/>
          <p:nvPr/>
        </p:nvSpPr>
        <p:spPr>
          <a:xfrm rot="19282682">
            <a:off x="490538" y="5976938"/>
            <a:ext cx="352425" cy="255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80AA51DE-170C-C2E5-57F0-06A299BC7717}"/>
              </a:ext>
            </a:extLst>
          </p:cNvPr>
          <p:cNvSpPr/>
          <p:nvPr/>
        </p:nvSpPr>
        <p:spPr>
          <a:xfrm rot="12106625">
            <a:off x="496888" y="5122705"/>
            <a:ext cx="352425" cy="255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EEB02BF-D04D-77EB-D41C-03E534F24C58}"/>
              </a:ext>
            </a:extLst>
          </p:cNvPr>
          <p:cNvSpPr/>
          <p:nvPr/>
        </p:nvSpPr>
        <p:spPr>
          <a:xfrm>
            <a:off x="2424333" y="2447495"/>
            <a:ext cx="769034" cy="815926"/>
          </a:xfrm>
          <a:prstGeom prst="ellipse">
            <a:avLst/>
          </a:prstGeom>
          <a:no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B332E8-65C4-BE6B-F4E8-05F418620511}"/>
              </a:ext>
            </a:extLst>
          </p:cNvPr>
          <p:cNvSpPr txBox="1"/>
          <p:nvPr/>
        </p:nvSpPr>
        <p:spPr>
          <a:xfrm>
            <a:off x="1299412" y="1377464"/>
            <a:ext cx="1725985" cy="646331"/>
          </a:xfrm>
          <a:prstGeom prst="rect">
            <a:avLst/>
          </a:prstGeom>
          <a:noFill/>
        </p:spPr>
        <p:txBody>
          <a:bodyPr wrap="none" rtlCol="0">
            <a:spAutoFit/>
          </a:bodyPr>
          <a:lstStyle/>
          <a:p>
            <a:r>
              <a:rPr lang="en-US" b="1" dirty="0">
                <a:solidFill>
                  <a:schemeClr val="accent1"/>
                </a:solidFill>
              </a:rPr>
              <a:t>Glomeruli at </a:t>
            </a:r>
          </a:p>
          <a:p>
            <a:r>
              <a:rPr lang="en-US" b="1" dirty="0">
                <a:solidFill>
                  <a:schemeClr val="accent1"/>
                </a:solidFill>
              </a:rPr>
              <a:t>the outer cortex</a:t>
            </a:r>
          </a:p>
        </p:txBody>
      </p:sp>
      <p:sp>
        <p:nvSpPr>
          <p:cNvPr id="9" name="Arrow: Curved Left 8">
            <a:extLst>
              <a:ext uri="{FF2B5EF4-FFF2-40B4-BE49-F238E27FC236}">
                <a16:creationId xmlns:a16="http://schemas.microsoft.com/office/drawing/2014/main" id="{0D407CC6-3CE6-0A9A-11E0-996673BF7162}"/>
              </a:ext>
            </a:extLst>
          </p:cNvPr>
          <p:cNvSpPr/>
          <p:nvPr/>
        </p:nvSpPr>
        <p:spPr>
          <a:xfrm rot="20643048">
            <a:off x="3081982" y="1735102"/>
            <a:ext cx="585311" cy="906878"/>
          </a:xfrm>
          <a:prstGeom prst="curved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43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77DBA-0B7F-DC9A-6A38-CB6C7D362FBF}"/>
              </a:ext>
            </a:extLst>
          </p:cNvPr>
          <p:cNvSpPr txBox="1"/>
          <p:nvPr/>
        </p:nvSpPr>
        <p:spPr>
          <a:xfrm>
            <a:off x="1416146" y="1392701"/>
            <a:ext cx="6396111" cy="4154984"/>
          </a:xfrm>
          <a:prstGeom prst="rect">
            <a:avLst/>
          </a:prstGeom>
          <a:noFill/>
        </p:spPr>
        <p:txBody>
          <a:bodyPr wrap="square" rtlCol="0">
            <a:spAutoFit/>
          </a:bodyPr>
          <a:lstStyle/>
          <a:p>
            <a:pPr algn="ctr"/>
            <a:r>
              <a:rPr lang="en-US" sz="4400" i="1" u="sng" dirty="0">
                <a:solidFill>
                  <a:schemeClr val="bg1"/>
                </a:solidFill>
              </a:rPr>
              <a:t>The 1,2,3 of CKD</a:t>
            </a:r>
          </a:p>
          <a:p>
            <a:pPr algn="ctr"/>
            <a:endParaRPr lang="en-US" sz="4400" i="1" dirty="0">
              <a:solidFill>
                <a:schemeClr val="bg1"/>
              </a:solidFill>
            </a:endParaRPr>
          </a:p>
          <a:p>
            <a:pPr algn="ctr"/>
            <a:r>
              <a:rPr lang="en-US" sz="4400" i="1" dirty="0">
                <a:solidFill>
                  <a:schemeClr val="bg1"/>
                </a:solidFill>
              </a:rPr>
              <a:t>Step 1:</a:t>
            </a:r>
          </a:p>
          <a:p>
            <a:pPr algn="ctr"/>
            <a:endParaRPr lang="en-US" sz="4400" i="1" dirty="0">
              <a:solidFill>
                <a:schemeClr val="bg1"/>
              </a:solidFill>
            </a:endParaRPr>
          </a:p>
          <a:p>
            <a:pPr algn="ctr"/>
            <a:r>
              <a:rPr lang="en-US" sz="4400" i="1" dirty="0">
                <a:solidFill>
                  <a:schemeClr val="bg1"/>
                </a:solidFill>
              </a:rPr>
              <a:t>Glomerular Filtering Rate measurement</a:t>
            </a:r>
          </a:p>
        </p:txBody>
      </p:sp>
    </p:spTree>
    <p:extLst>
      <p:ext uri="{BB962C8B-B14F-4D97-AF65-F5344CB8AC3E}">
        <p14:creationId xmlns:p14="http://schemas.microsoft.com/office/powerpoint/2010/main" val="65228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250C7F-7898-A93C-4479-9EE4F463B491}"/>
              </a:ext>
            </a:extLst>
          </p:cNvPr>
          <p:cNvPicPr>
            <a:picLocks noChangeAspect="1"/>
          </p:cNvPicPr>
          <p:nvPr/>
        </p:nvPicPr>
        <p:blipFill rotWithShape="1">
          <a:blip r:embed="rId2">
            <a:extLst>
              <a:ext uri="{28A0092B-C50C-407E-A947-70E740481C1C}">
                <a14:useLocalDpi xmlns:a14="http://schemas.microsoft.com/office/drawing/2010/main" val="0"/>
              </a:ext>
            </a:extLst>
          </a:blip>
          <a:srcRect l="90" t="34311" r="37322" b="14546"/>
          <a:stretch/>
        </p:blipFill>
        <p:spPr>
          <a:xfrm>
            <a:off x="495887" y="2185444"/>
            <a:ext cx="7066963" cy="3971955"/>
          </a:xfrm>
          <a:prstGeom prst="rect">
            <a:avLst/>
          </a:prstGeom>
        </p:spPr>
      </p:pic>
      <p:sp>
        <p:nvSpPr>
          <p:cNvPr id="5" name="TextBox 4">
            <a:extLst>
              <a:ext uri="{FF2B5EF4-FFF2-40B4-BE49-F238E27FC236}">
                <a16:creationId xmlns:a16="http://schemas.microsoft.com/office/drawing/2014/main" id="{BCA4B0B4-4E96-59C9-E02B-90914F947FDD}"/>
              </a:ext>
            </a:extLst>
          </p:cNvPr>
          <p:cNvSpPr txBox="1"/>
          <p:nvPr/>
        </p:nvSpPr>
        <p:spPr>
          <a:xfrm>
            <a:off x="300116" y="514424"/>
            <a:ext cx="8712581" cy="1169551"/>
          </a:xfrm>
          <a:prstGeom prst="rect">
            <a:avLst/>
          </a:prstGeom>
          <a:noFill/>
        </p:spPr>
        <p:txBody>
          <a:bodyPr wrap="square" rtlCol="0">
            <a:spAutoFit/>
          </a:bodyPr>
          <a:lstStyle/>
          <a:p>
            <a:r>
              <a:rPr lang="en-US" sz="2800" b="1" dirty="0"/>
              <a:t>CKD staging criteria using glomerular filtering rate (GFR)</a:t>
            </a:r>
          </a:p>
          <a:p>
            <a:r>
              <a:rPr lang="en-US" b="1" dirty="0"/>
              <a:t>		</a:t>
            </a:r>
          </a:p>
          <a:p>
            <a:pPr algn="ctr"/>
            <a:r>
              <a:rPr lang="en-US" sz="2400" b="1" dirty="0"/>
              <a:t>NIH/ NKF Work Group consensus</a:t>
            </a:r>
          </a:p>
        </p:txBody>
      </p:sp>
      <p:cxnSp>
        <p:nvCxnSpPr>
          <p:cNvPr id="7" name="Straight Connector 6">
            <a:extLst>
              <a:ext uri="{FF2B5EF4-FFF2-40B4-BE49-F238E27FC236}">
                <a16:creationId xmlns:a16="http://schemas.microsoft.com/office/drawing/2014/main" id="{76E0D3DB-91D0-E948-5968-5C70839AA580}"/>
              </a:ext>
            </a:extLst>
          </p:cNvPr>
          <p:cNvCxnSpPr>
            <a:cxnSpLocks/>
          </p:cNvCxnSpPr>
          <p:nvPr/>
        </p:nvCxnSpPr>
        <p:spPr>
          <a:xfrm>
            <a:off x="1893057" y="3533409"/>
            <a:ext cx="5669793" cy="0"/>
          </a:xfrm>
          <a:prstGeom prst="line">
            <a:avLst/>
          </a:prstGeom>
          <a:ln w="53975"/>
        </p:spPr>
        <p:style>
          <a:lnRef idx="1">
            <a:schemeClr val="accent2"/>
          </a:lnRef>
          <a:fillRef idx="0">
            <a:schemeClr val="accent2"/>
          </a:fillRef>
          <a:effectRef idx="0">
            <a:schemeClr val="accent2"/>
          </a:effectRef>
          <a:fontRef idx="minor">
            <a:schemeClr val="tx1"/>
          </a:fontRef>
        </p:style>
      </p:cxnSp>
      <p:sp>
        <p:nvSpPr>
          <p:cNvPr id="3" name="Right Brace 2">
            <a:extLst>
              <a:ext uri="{FF2B5EF4-FFF2-40B4-BE49-F238E27FC236}">
                <a16:creationId xmlns:a16="http://schemas.microsoft.com/office/drawing/2014/main" id="{53E89535-C16C-7BB6-27B3-273A7D3BBC5F}"/>
              </a:ext>
            </a:extLst>
          </p:cNvPr>
          <p:cNvSpPr/>
          <p:nvPr/>
        </p:nvSpPr>
        <p:spPr>
          <a:xfrm>
            <a:off x="7696200" y="3533409"/>
            <a:ext cx="509588" cy="2623985"/>
          </a:xfrm>
          <a:prstGeom prst="rightBrace">
            <a:avLst/>
          </a:prstGeom>
          <a:ln w="222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B405DB54-B4AB-7E0A-154A-8187E8BACEAF}"/>
              </a:ext>
            </a:extLst>
          </p:cNvPr>
          <p:cNvSpPr txBox="1"/>
          <p:nvPr/>
        </p:nvSpPr>
        <p:spPr>
          <a:xfrm rot="5400000">
            <a:off x="7491186" y="4660735"/>
            <a:ext cx="1962397" cy="369332"/>
          </a:xfrm>
          <a:prstGeom prst="rect">
            <a:avLst/>
          </a:prstGeom>
          <a:noFill/>
        </p:spPr>
        <p:txBody>
          <a:bodyPr wrap="none" rtlCol="0">
            <a:spAutoFit/>
          </a:bodyPr>
          <a:lstStyle/>
          <a:p>
            <a:r>
              <a:rPr lang="en-US" dirty="0"/>
              <a:t>Risk of GFR decline</a:t>
            </a:r>
          </a:p>
        </p:txBody>
      </p:sp>
      <p:cxnSp>
        <p:nvCxnSpPr>
          <p:cNvPr id="8" name="Straight Connector 7">
            <a:extLst>
              <a:ext uri="{FF2B5EF4-FFF2-40B4-BE49-F238E27FC236}">
                <a16:creationId xmlns:a16="http://schemas.microsoft.com/office/drawing/2014/main" id="{AE8034A7-EA6C-2B21-BFB8-6DB25D6EB026}"/>
              </a:ext>
            </a:extLst>
          </p:cNvPr>
          <p:cNvCxnSpPr/>
          <p:nvPr/>
        </p:nvCxnSpPr>
        <p:spPr>
          <a:xfrm>
            <a:off x="7562850" y="2222695"/>
            <a:ext cx="0" cy="38873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78715"/>
      </p:ext>
    </p:extLst>
  </p:cSld>
  <p:clrMapOvr>
    <a:masterClrMapping/>
  </p:clrMapOvr>
  <p:transition spd="med"/>
</p:sld>
</file>

<file path=ppt/theme/theme1.xml><?xml version="1.0" encoding="utf-8"?>
<a:theme xmlns:a="http://schemas.openxmlformats.org/drawingml/2006/main" name="NKF_Slid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30000">
              <a:srgbClr val="F16025"/>
            </a:gs>
            <a:gs pos="0">
              <a:srgbClr val="FFC000"/>
            </a:gs>
          </a:gsLst>
          <a:lin ang="1080000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30000">
              <a:srgbClr val="F16025"/>
            </a:gs>
            <a:gs pos="0">
              <a:srgbClr val="FFC000"/>
            </a:gs>
          </a:gsLst>
          <a:lin ang="1080000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nkf_slidetemplate2 (3)</Template>
  <TotalTime>2164</TotalTime>
  <Words>3841</Words>
  <Application>Microsoft Office PowerPoint</Application>
  <PresentationFormat>On-screen Show (4:3)</PresentationFormat>
  <Paragraphs>526</Paragraphs>
  <Slides>63</Slides>
  <Notes>8</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63</vt:i4>
      </vt:variant>
    </vt:vector>
  </HeadingPairs>
  <TitlesOfParts>
    <vt:vector size="78" baseType="lpstr">
      <vt:lpstr>Arial</vt:lpstr>
      <vt:lpstr>Arial</vt:lpstr>
      <vt:lpstr>Calibri</vt:lpstr>
      <vt:lpstr>Courier New</vt:lpstr>
      <vt:lpstr>ff-quadraat-web-pro</vt:lpstr>
      <vt:lpstr>ff-scala-sans-pro</vt:lpstr>
      <vt:lpstr>inherit</vt:lpstr>
      <vt:lpstr>Segoe UI</vt:lpstr>
      <vt:lpstr>StarSymbol</vt:lpstr>
      <vt:lpstr>Times New Roman</vt:lpstr>
      <vt:lpstr>Times Roman</vt:lpstr>
      <vt:lpstr>NKF_SlideTemplate2</vt:lpstr>
      <vt:lpstr>Custom Design</vt:lpstr>
      <vt:lpstr>1_Custom Design</vt:lpstr>
      <vt:lpstr>Document</vt:lpstr>
      <vt:lpstr>The 1,2,3 of 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Urinalysis </vt:lpstr>
      <vt:lpstr>  </vt:lpstr>
      <vt:lpstr> Urinalysis </vt:lpstr>
      <vt:lpstr>PowerPoint Presentation</vt:lpstr>
      <vt:lpstr> Urinalysis </vt:lpstr>
      <vt:lpstr>Standardizing proteinuria by urine creatinine   </vt:lpstr>
      <vt:lpstr>Measuring Albuminuria via Urine Albumin: Creatinine Ratio (UACR) (in many labs = microalbuminuria)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PCP wake-up call:  Proteinuria is a risk factor for chronic kidney disease (CKD) progression and cardiovascular disease: -  The greater the proteinuria, the greater the risk. -  Reducing proteinuria reduces these risks. -  Early and often screening and aggressive control will lower a patient’s risk.   Only 30 % of PCP offices test CKD patients for proteinuria * *L. Mallika et al. Implementation of a CKD checklist for primary care providers. Clin J Am Soc Nephrol. 2014 Sep 5; 9(9): 1526–1535.   </vt:lpstr>
      <vt:lpstr>Reducing CVD risk in CKD</vt:lpstr>
      <vt:lpstr>PowerPoint Presentation</vt:lpstr>
      <vt:lpstr>PowerPoint Presentation</vt:lpstr>
      <vt:lpstr>PowerPoint Presentation</vt:lpstr>
      <vt:lpstr>How to treat albuminuria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SGLT2 Inhibition:  A New Tool for Proteinuria Reduction</vt:lpstr>
      <vt:lpstr>PowerPoint Presentation</vt:lpstr>
      <vt:lpstr>PowerPoint Presentation</vt:lpstr>
      <vt:lpstr>PowerPoint Presentation</vt:lpstr>
      <vt:lpstr>PowerPoint Presentation</vt:lpstr>
    </vt:vector>
  </TitlesOfParts>
  <Company>National Kidney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NKF Slide Template</dc:title>
  <dc:creator>Antoinette Greene</dc:creator>
  <cp:lastModifiedBy>Bill Wilmer</cp:lastModifiedBy>
  <cp:revision>116</cp:revision>
  <cp:lastPrinted>2021-01-03T22:41:36Z</cp:lastPrinted>
  <dcterms:created xsi:type="dcterms:W3CDTF">2019-11-20T02:09:30Z</dcterms:created>
  <dcterms:modified xsi:type="dcterms:W3CDTF">2023-09-01T00:33:34Z</dcterms:modified>
</cp:coreProperties>
</file>