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4" r:id="rId3"/>
  </p:sldMasterIdLst>
  <p:notesMasterIdLst>
    <p:notesMasterId r:id="rId33"/>
  </p:notesMasterIdLst>
  <p:handoutMasterIdLst>
    <p:handoutMasterId r:id="rId34"/>
  </p:handoutMasterIdLst>
  <p:sldIdLst>
    <p:sldId id="269" r:id="rId4"/>
    <p:sldId id="271" r:id="rId5"/>
    <p:sldId id="278" r:id="rId6"/>
    <p:sldId id="270" r:id="rId7"/>
    <p:sldId id="283" r:id="rId8"/>
    <p:sldId id="275" r:id="rId9"/>
    <p:sldId id="284" r:id="rId10"/>
    <p:sldId id="256" r:id="rId11"/>
    <p:sldId id="281" r:id="rId12"/>
    <p:sldId id="458" r:id="rId13"/>
    <p:sldId id="276" r:id="rId14"/>
    <p:sldId id="277" r:id="rId15"/>
    <p:sldId id="460" r:id="rId16"/>
    <p:sldId id="468" r:id="rId17"/>
    <p:sldId id="279" r:id="rId18"/>
    <p:sldId id="462" r:id="rId19"/>
    <p:sldId id="463" r:id="rId20"/>
    <p:sldId id="457" r:id="rId21"/>
    <p:sldId id="273" r:id="rId22"/>
    <p:sldId id="456" r:id="rId23"/>
    <p:sldId id="280" r:id="rId24"/>
    <p:sldId id="461" r:id="rId25"/>
    <p:sldId id="459" r:id="rId26"/>
    <p:sldId id="469" r:id="rId27"/>
    <p:sldId id="465" r:id="rId28"/>
    <p:sldId id="464" r:id="rId29"/>
    <p:sldId id="466" r:id="rId30"/>
    <p:sldId id="467" r:id="rId31"/>
    <p:sldId id="47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02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6" autoAdjust="0"/>
  </p:normalViewPr>
  <p:slideViewPr>
    <p:cSldViewPr snapToGrid="0" showGuides="1">
      <p:cViewPr varScale="1">
        <p:scale>
          <a:sx n="102" d="100"/>
          <a:sy n="102" d="100"/>
        </p:scale>
        <p:origin x="777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-247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E9A5D-9570-4324-BEA1-0649FB127396}" type="datetimeFigureOut">
              <a:rPr lang="en-US" sz="1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9/9/2023</a:t>
            </a:fld>
            <a:endParaRPr lang="en-US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0E4F1-5EF2-4DCF-B44D-80CB2B022A72}" type="slidenum">
              <a:rPr lang="en-US" sz="1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‹#›</a:t>
            </a:fld>
            <a:endParaRPr lang="en-US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21DD1-54DE-4D89-8FB7-E480A01CFD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F9461-AE27-4BB7-A83C-DEBE9EBB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8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F9461-AE27-4BB7-A83C-DEBE9EBBB3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5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4629B0AE-10FF-450A-BCFA-406FC401F5C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CDC0E43-304C-4B32-81CC-04F8A1325882}" type="slidenum">
              <a:rPr lang="en-US" altLang="en-US">
                <a:solidFill>
                  <a:srgbClr val="303D22"/>
                </a:solidFill>
              </a:rPr>
              <a:pPr/>
              <a:t>8</a:t>
            </a:fld>
            <a:endParaRPr lang="en-US" altLang="en-US">
              <a:solidFill>
                <a:srgbClr val="303D22"/>
              </a:solidFill>
            </a:endParaRPr>
          </a:p>
        </p:txBody>
      </p:sp>
      <p:sp>
        <p:nvSpPr>
          <p:cNvPr id="3075" name="Rectangle 1">
            <a:extLst>
              <a:ext uri="{FF2B5EF4-FFF2-40B4-BE49-F238E27FC236}">
                <a16:creationId xmlns:a16="http://schemas.microsoft.com/office/drawing/2014/main" id="{EA99623E-9F27-45EE-8D3B-78A446726E1A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1259C4AA-5D0B-4C3A-8FDE-F306801DD02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47852" y="1150435"/>
            <a:ext cx="7707537" cy="2303436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Enter text for the title </a:t>
            </a:r>
            <a:br>
              <a:rPr lang="en-US" dirty="0"/>
            </a:br>
            <a:r>
              <a:rPr lang="en-US" dirty="0"/>
              <a:t>slide here.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59770" y="3886199"/>
            <a:ext cx="7716559" cy="247969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C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Optional subtitle here</a:t>
            </a:r>
          </a:p>
        </p:txBody>
      </p:sp>
    </p:spTree>
    <p:extLst>
      <p:ext uri="{BB962C8B-B14F-4D97-AF65-F5344CB8AC3E}">
        <p14:creationId xmlns:p14="http://schemas.microsoft.com/office/powerpoint/2010/main" val="75358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sid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4400"/>
            <a:ext cx="3008313" cy="425790"/>
          </a:xfrm>
        </p:spPr>
        <p:txBody>
          <a:bodyPr anchor="t" anchorCtr="0">
            <a:normAutofit/>
          </a:bodyPr>
          <a:lstStyle>
            <a:lvl1pPr algn="l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Caption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540188"/>
          </a:xfrm>
        </p:spPr>
        <p:txBody>
          <a:bodyPr>
            <a:normAutofit/>
          </a:bodyPr>
          <a:lstStyle>
            <a:lvl1pPr marL="274320" indent="-274320"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Caption text</a:t>
            </a:r>
          </a:p>
        </p:txBody>
      </p:sp>
    </p:spTree>
    <p:extLst>
      <p:ext uri="{BB962C8B-B14F-4D97-AF65-F5344CB8AC3E}">
        <p14:creationId xmlns:p14="http://schemas.microsoft.com/office/powerpoint/2010/main" val="107179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21680"/>
            <a:ext cx="5486400" cy="566738"/>
          </a:xfrm>
        </p:spPr>
        <p:txBody>
          <a:bodyPr anchor="b">
            <a:normAutofit/>
          </a:bodyPr>
          <a:lstStyle>
            <a:lvl1pPr algn="l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Photo Caption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3385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68841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Photo sub-caption edit</a:t>
            </a:r>
          </a:p>
        </p:txBody>
      </p:sp>
    </p:spTree>
    <p:extLst>
      <p:ext uri="{BB962C8B-B14F-4D97-AF65-F5344CB8AC3E}">
        <p14:creationId xmlns:p14="http://schemas.microsoft.com/office/powerpoint/2010/main" val="47450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7840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47852" y="1150435"/>
            <a:ext cx="7510348" cy="2303436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Enter text for the title </a:t>
            </a:r>
            <a:br>
              <a:rPr lang="en-US" dirty="0"/>
            </a:br>
            <a:r>
              <a:rPr lang="en-US" dirty="0"/>
              <a:t>slide here (or use the dark title or section break layout).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59770" y="3886199"/>
            <a:ext cx="7514135" cy="22842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Optional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5323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8875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31264"/>
            <a:ext cx="8229600" cy="4394899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8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1200"/>
              </a:spcBef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12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12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12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add text. Or click one of the icons below to add other media.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861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816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6522"/>
            <a:ext cx="4038600" cy="4199641"/>
          </a:xfrm>
          <a:prstGeom prst="rect">
            <a:avLst/>
          </a:prstGeom>
        </p:spPr>
        <p:txBody>
          <a:bodyPr/>
          <a:lstStyle>
            <a:lvl1pPr marL="274320" indent="-274320">
              <a:spcBef>
                <a:spcPts val="1200"/>
              </a:spcBef>
              <a:defRPr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1200"/>
              </a:spcBef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12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1200"/>
              </a:spcBef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1200"/>
              </a:spcBef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3502"/>
            <a:ext cx="4038600" cy="4192661"/>
          </a:xfrm>
          <a:prstGeom prst="rect">
            <a:avLst/>
          </a:prstGeom>
        </p:spPr>
        <p:txBody>
          <a:bodyPr/>
          <a:lstStyle>
            <a:lvl1pPr marL="274320" indent="-274320">
              <a:spcBef>
                <a:spcPts val="1200"/>
              </a:spcBef>
              <a:defRPr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1200"/>
              </a:spcBef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12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1200"/>
              </a:spcBef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1200"/>
              </a:spcBef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987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56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36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83578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title </a:t>
            </a:r>
            <a:br>
              <a:rPr lang="en-US" dirty="0"/>
            </a:br>
            <a:r>
              <a:rPr lang="en-US" dirty="0"/>
              <a:t>(or use the dark title or section slide).</a:t>
            </a:r>
          </a:p>
        </p:txBody>
      </p:sp>
    </p:spTree>
    <p:extLst>
      <p:ext uri="{BB962C8B-B14F-4D97-AF65-F5344CB8AC3E}">
        <p14:creationId xmlns:p14="http://schemas.microsoft.com/office/powerpoint/2010/main" val="322042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479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68224" y="963168"/>
            <a:ext cx="8558784" cy="5486400"/>
          </a:xfrm>
          <a:prstGeom prst="rect">
            <a:avLst/>
          </a:prstGeom>
          <a:solidFill>
            <a:schemeClr val="bg1"/>
          </a:solidFill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>
            <a:lvl1pPr algn="ctr"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1598" y="6746486"/>
            <a:ext cx="9165598" cy="126381"/>
          </a:xfrm>
          <a:prstGeom prst="rect">
            <a:avLst/>
          </a:prstGeom>
          <a:gradFill flip="none" rotWithShape="1">
            <a:gsLst>
              <a:gs pos="47000">
                <a:srgbClr val="F16025"/>
              </a:gs>
              <a:gs pos="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9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72144" y="1570425"/>
            <a:ext cx="7036369" cy="4390625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600" b="1" baseline="0">
                <a:solidFill>
                  <a:srgbClr val="FFC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1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1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Enter text for a section break slide here.</a:t>
            </a:r>
          </a:p>
        </p:txBody>
      </p:sp>
    </p:spTree>
    <p:extLst>
      <p:ext uri="{BB962C8B-B14F-4D97-AF65-F5344CB8AC3E}">
        <p14:creationId xmlns:p14="http://schemas.microsoft.com/office/powerpoint/2010/main" val="883809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sid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4400"/>
            <a:ext cx="3008313" cy="42579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Caption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5401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Caption text</a:t>
            </a:r>
          </a:p>
        </p:txBody>
      </p:sp>
    </p:spTree>
    <p:extLst>
      <p:ext uri="{BB962C8B-B14F-4D97-AF65-F5344CB8AC3E}">
        <p14:creationId xmlns:p14="http://schemas.microsoft.com/office/powerpoint/2010/main" val="21291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2168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Photo Caption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3385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68841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Photo sub-caption edit</a:t>
            </a:r>
          </a:p>
        </p:txBody>
      </p:sp>
    </p:spTree>
    <p:extLst>
      <p:ext uri="{BB962C8B-B14F-4D97-AF65-F5344CB8AC3E}">
        <p14:creationId xmlns:p14="http://schemas.microsoft.com/office/powerpoint/2010/main" val="67763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47852" y="1150435"/>
            <a:ext cx="7510348" cy="2303436"/>
          </a:xfrm>
        </p:spPr>
        <p:txBody>
          <a:bodyPr/>
          <a:lstStyle>
            <a:lvl1pPr algn="l">
              <a:defRPr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Enter text for the title </a:t>
            </a:r>
            <a:br>
              <a:rPr lang="en-US" dirty="0"/>
            </a:br>
            <a:r>
              <a:rPr lang="en-US" dirty="0"/>
              <a:t>slide here (or use the dark title or section break layout).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59770" y="3886199"/>
            <a:ext cx="7514135" cy="228425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Optional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781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88757"/>
          </a:xfrm>
        </p:spPr>
        <p:txBody>
          <a:bodyPr anchor="t" anchorCtr="0">
            <a:normAutofit/>
          </a:bodyPr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31264"/>
            <a:ext cx="8229600" cy="4394899"/>
          </a:xfrm>
        </p:spPr>
        <p:txBody>
          <a:bodyPr/>
          <a:lstStyle>
            <a:lvl1pPr>
              <a:spcBef>
                <a:spcPts val="1200"/>
              </a:spcBef>
              <a:defRPr sz="28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1200"/>
              </a:spcBef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12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12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12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add text. Or click one of the icons below to add other media.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279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8162"/>
          </a:xfrm>
        </p:spPr>
        <p:txBody>
          <a:bodyPr anchor="t" anchorCtr="0">
            <a:normAutofit/>
          </a:bodyPr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6522"/>
            <a:ext cx="4038600" cy="4199641"/>
          </a:xfrm>
        </p:spPr>
        <p:txBody>
          <a:bodyPr/>
          <a:lstStyle>
            <a:lvl1pPr marL="274320" indent="-274320">
              <a:spcBef>
                <a:spcPts val="1200"/>
              </a:spcBef>
              <a:defRPr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1200"/>
              </a:spcBef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12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1200"/>
              </a:spcBef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1200"/>
              </a:spcBef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3502"/>
            <a:ext cx="4038600" cy="4192661"/>
          </a:xfrm>
        </p:spPr>
        <p:txBody>
          <a:bodyPr/>
          <a:lstStyle>
            <a:lvl1pPr marL="274320" indent="-274320">
              <a:spcBef>
                <a:spcPts val="1200"/>
              </a:spcBef>
              <a:defRPr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1200"/>
              </a:spcBef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12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1200"/>
              </a:spcBef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1200"/>
              </a:spcBef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806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56801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marL="182880" indent="-182880"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marL="182880" indent="-182880"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60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595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835780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title </a:t>
            </a:r>
            <a:br>
              <a:rPr lang="en-US" dirty="0"/>
            </a:br>
            <a:r>
              <a:rPr lang="en-US" dirty="0"/>
              <a:t>(or use the dark title or section slide).</a:t>
            </a:r>
          </a:p>
        </p:txBody>
      </p:sp>
    </p:spTree>
    <p:extLst>
      <p:ext uri="{BB962C8B-B14F-4D97-AF65-F5344CB8AC3E}">
        <p14:creationId xmlns:p14="http://schemas.microsoft.com/office/powerpoint/2010/main" val="49807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48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68224" y="963168"/>
            <a:ext cx="8558784" cy="5486400"/>
          </a:xfrm>
          <a:solidFill>
            <a:schemeClr val="bg1"/>
          </a:solidFill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>
            <a:lvl1pPr algn="ctr"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1598" y="6746486"/>
            <a:ext cx="9165598" cy="126381"/>
          </a:xfrm>
          <a:prstGeom prst="rect">
            <a:avLst/>
          </a:prstGeom>
          <a:gradFill flip="none" rotWithShape="1">
            <a:gsLst>
              <a:gs pos="47000">
                <a:srgbClr val="F16025"/>
              </a:gs>
              <a:gs pos="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2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0ECB3-53C4-49A0-9BF7-36C7C1A5090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>
            <a:off x="-7433" y="-1"/>
            <a:ext cx="9151433" cy="76879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0 w 21600"/>
              <a:gd name="connsiteY3" fmla="*/ 20172 h 20172"/>
              <a:gd name="connsiteX4" fmla="*/ 0 w 21600"/>
              <a:gd name="connsiteY4" fmla="*/ 0 h 20172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0 w 21600"/>
              <a:gd name="connsiteY3" fmla="*/ 20172 h 20172"/>
              <a:gd name="connsiteX4" fmla="*/ 0 w 21600"/>
              <a:gd name="connsiteY4" fmla="*/ 0 h 20172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0 w 21600"/>
              <a:gd name="connsiteY3" fmla="*/ 20172 h 20172"/>
              <a:gd name="connsiteX4" fmla="*/ 0 w 21600"/>
              <a:gd name="connsiteY4" fmla="*/ 0 h 20172"/>
              <a:gd name="connsiteX0" fmla="*/ 0 w 21600"/>
              <a:gd name="connsiteY0" fmla="*/ 0 h 27136"/>
              <a:gd name="connsiteX1" fmla="*/ 21600 w 21600"/>
              <a:gd name="connsiteY1" fmla="*/ 0 h 27136"/>
              <a:gd name="connsiteX2" fmla="*/ 21600 w 21600"/>
              <a:gd name="connsiteY2" fmla="*/ 17322 h 27136"/>
              <a:gd name="connsiteX3" fmla="*/ 0 w 21600"/>
              <a:gd name="connsiteY3" fmla="*/ 20172 h 27136"/>
              <a:gd name="connsiteX4" fmla="*/ 0 w 21600"/>
              <a:gd name="connsiteY4" fmla="*/ 0 h 27136"/>
              <a:gd name="connsiteX0" fmla="*/ 0 w 21600"/>
              <a:gd name="connsiteY0" fmla="*/ 0 h 23307"/>
              <a:gd name="connsiteX1" fmla="*/ 21600 w 21600"/>
              <a:gd name="connsiteY1" fmla="*/ 0 h 23307"/>
              <a:gd name="connsiteX2" fmla="*/ 21600 w 21600"/>
              <a:gd name="connsiteY2" fmla="*/ 17322 h 23307"/>
              <a:gd name="connsiteX3" fmla="*/ 0 w 21600"/>
              <a:gd name="connsiteY3" fmla="*/ 20172 h 23307"/>
              <a:gd name="connsiteX4" fmla="*/ 0 w 21600"/>
              <a:gd name="connsiteY4" fmla="*/ 0 h 23307"/>
              <a:gd name="connsiteX0" fmla="*/ 0 w 21600"/>
              <a:gd name="connsiteY0" fmla="*/ 0 h 19900"/>
              <a:gd name="connsiteX1" fmla="*/ 21600 w 21600"/>
              <a:gd name="connsiteY1" fmla="*/ 0 h 19900"/>
              <a:gd name="connsiteX2" fmla="*/ 21600 w 21600"/>
              <a:gd name="connsiteY2" fmla="*/ 17322 h 19900"/>
              <a:gd name="connsiteX3" fmla="*/ 0 w 21600"/>
              <a:gd name="connsiteY3" fmla="*/ 16433 h 19900"/>
              <a:gd name="connsiteX4" fmla="*/ 0 w 21600"/>
              <a:gd name="connsiteY4" fmla="*/ 0 h 19900"/>
              <a:gd name="connsiteX0" fmla="*/ 0 w 21600"/>
              <a:gd name="connsiteY0" fmla="*/ 0 h 20352"/>
              <a:gd name="connsiteX1" fmla="*/ 21600 w 21600"/>
              <a:gd name="connsiteY1" fmla="*/ 0 h 20352"/>
              <a:gd name="connsiteX2" fmla="*/ 21600 w 21600"/>
              <a:gd name="connsiteY2" fmla="*/ 17322 h 20352"/>
              <a:gd name="connsiteX3" fmla="*/ 0 w 21600"/>
              <a:gd name="connsiteY3" fmla="*/ 16433 h 20352"/>
              <a:gd name="connsiteX4" fmla="*/ 0 w 21600"/>
              <a:gd name="connsiteY4" fmla="*/ 0 h 2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3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8801" y="484"/>
                  <a:pt x="5852" y="30607"/>
                  <a:pt x="0" y="16433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0000">
                <a:srgbClr val="F16025"/>
              </a:gs>
              <a:gs pos="0">
                <a:srgbClr val="FFC000"/>
              </a:gs>
            </a:gsLst>
            <a:lin ang="10800000" scaled="0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1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5" y="202462"/>
            <a:ext cx="1942007" cy="36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8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DE5A5-5514-4DC7-B6E8-912E62FD7E1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51374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23000"/>
                  <a:lumOff val="77000"/>
                </a:schemeClr>
              </a:gs>
              <a:gs pos="0">
                <a:schemeClr val="bg1">
                  <a:lumMod val="98000"/>
                  <a:lumOff val="2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>
            <a:off x="-7433" y="-1"/>
            <a:ext cx="9151433" cy="76879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0 w 21600"/>
              <a:gd name="connsiteY3" fmla="*/ 20172 h 20172"/>
              <a:gd name="connsiteX4" fmla="*/ 0 w 21600"/>
              <a:gd name="connsiteY4" fmla="*/ 0 h 20172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0 w 21600"/>
              <a:gd name="connsiteY3" fmla="*/ 20172 h 20172"/>
              <a:gd name="connsiteX4" fmla="*/ 0 w 21600"/>
              <a:gd name="connsiteY4" fmla="*/ 0 h 20172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0 w 21600"/>
              <a:gd name="connsiteY3" fmla="*/ 20172 h 20172"/>
              <a:gd name="connsiteX4" fmla="*/ 0 w 21600"/>
              <a:gd name="connsiteY4" fmla="*/ 0 h 20172"/>
              <a:gd name="connsiteX0" fmla="*/ 0 w 21600"/>
              <a:gd name="connsiteY0" fmla="*/ 0 h 27136"/>
              <a:gd name="connsiteX1" fmla="*/ 21600 w 21600"/>
              <a:gd name="connsiteY1" fmla="*/ 0 h 27136"/>
              <a:gd name="connsiteX2" fmla="*/ 21600 w 21600"/>
              <a:gd name="connsiteY2" fmla="*/ 17322 h 27136"/>
              <a:gd name="connsiteX3" fmla="*/ 0 w 21600"/>
              <a:gd name="connsiteY3" fmla="*/ 20172 h 27136"/>
              <a:gd name="connsiteX4" fmla="*/ 0 w 21600"/>
              <a:gd name="connsiteY4" fmla="*/ 0 h 27136"/>
              <a:gd name="connsiteX0" fmla="*/ 0 w 21600"/>
              <a:gd name="connsiteY0" fmla="*/ 0 h 23307"/>
              <a:gd name="connsiteX1" fmla="*/ 21600 w 21600"/>
              <a:gd name="connsiteY1" fmla="*/ 0 h 23307"/>
              <a:gd name="connsiteX2" fmla="*/ 21600 w 21600"/>
              <a:gd name="connsiteY2" fmla="*/ 17322 h 23307"/>
              <a:gd name="connsiteX3" fmla="*/ 0 w 21600"/>
              <a:gd name="connsiteY3" fmla="*/ 20172 h 23307"/>
              <a:gd name="connsiteX4" fmla="*/ 0 w 21600"/>
              <a:gd name="connsiteY4" fmla="*/ 0 h 23307"/>
              <a:gd name="connsiteX0" fmla="*/ 0 w 21600"/>
              <a:gd name="connsiteY0" fmla="*/ 0 h 19900"/>
              <a:gd name="connsiteX1" fmla="*/ 21600 w 21600"/>
              <a:gd name="connsiteY1" fmla="*/ 0 h 19900"/>
              <a:gd name="connsiteX2" fmla="*/ 21600 w 21600"/>
              <a:gd name="connsiteY2" fmla="*/ 17322 h 19900"/>
              <a:gd name="connsiteX3" fmla="*/ 0 w 21600"/>
              <a:gd name="connsiteY3" fmla="*/ 16433 h 19900"/>
              <a:gd name="connsiteX4" fmla="*/ 0 w 21600"/>
              <a:gd name="connsiteY4" fmla="*/ 0 h 19900"/>
              <a:gd name="connsiteX0" fmla="*/ 0 w 21600"/>
              <a:gd name="connsiteY0" fmla="*/ 0 h 20352"/>
              <a:gd name="connsiteX1" fmla="*/ 21600 w 21600"/>
              <a:gd name="connsiteY1" fmla="*/ 0 h 20352"/>
              <a:gd name="connsiteX2" fmla="*/ 21600 w 21600"/>
              <a:gd name="connsiteY2" fmla="*/ 17322 h 20352"/>
              <a:gd name="connsiteX3" fmla="*/ 0 w 21600"/>
              <a:gd name="connsiteY3" fmla="*/ 16433 h 20352"/>
              <a:gd name="connsiteX4" fmla="*/ 0 w 21600"/>
              <a:gd name="connsiteY4" fmla="*/ 0 h 2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3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8801" y="484"/>
                  <a:pt x="5852" y="30607"/>
                  <a:pt x="0" y="16433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0000">
                <a:srgbClr val="F16025"/>
              </a:gs>
              <a:gs pos="0">
                <a:srgbClr val="FFC0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5" y="202462"/>
            <a:ext cx="1942007" cy="3638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21598" y="6746486"/>
            <a:ext cx="9165598" cy="126381"/>
          </a:xfrm>
          <a:prstGeom prst="rect">
            <a:avLst/>
          </a:prstGeom>
          <a:gradFill flip="none" rotWithShape="1">
            <a:gsLst>
              <a:gs pos="47000">
                <a:srgbClr val="F16025"/>
              </a:gs>
              <a:gs pos="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6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7" r:id="rId3"/>
    <p:sldLayoutId id="2147483668" r:id="rId4"/>
    <p:sldLayoutId id="2147483669" r:id="rId5"/>
    <p:sldLayoutId id="2147483670" r:id="rId6"/>
    <p:sldLayoutId id="2147483673" r:id="rId7"/>
    <p:sldLayoutId id="2147483671" r:id="rId8"/>
    <p:sldLayoutId id="2147483672" r:id="rId9"/>
    <p:sldLayoutId id="2147483684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7433" y="-1"/>
            <a:ext cx="9151433" cy="76879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0 w 21600"/>
              <a:gd name="connsiteY3" fmla="*/ 20172 h 20172"/>
              <a:gd name="connsiteX4" fmla="*/ 0 w 21600"/>
              <a:gd name="connsiteY4" fmla="*/ 0 h 20172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0 w 21600"/>
              <a:gd name="connsiteY3" fmla="*/ 20172 h 20172"/>
              <a:gd name="connsiteX4" fmla="*/ 0 w 21600"/>
              <a:gd name="connsiteY4" fmla="*/ 0 h 20172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0 w 21600"/>
              <a:gd name="connsiteY3" fmla="*/ 20172 h 20172"/>
              <a:gd name="connsiteX4" fmla="*/ 0 w 21600"/>
              <a:gd name="connsiteY4" fmla="*/ 0 h 20172"/>
              <a:gd name="connsiteX0" fmla="*/ 0 w 21600"/>
              <a:gd name="connsiteY0" fmla="*/ 0 h 27136"/>
              <a:gd name="connsiteX1" fmla="*/ 21600 w 21600"/>
              <a:gd name="connsiteY1" fmla="*/ 0 h 27136"/>
              <a:gd name="connsiteX2" fmla="*/ 21600 w 21600"/>
              <a:gd name="connsiteY2" fmla="*/ 17322 h 27136"/>
              <a:gd name="connsiteX3" fmla="*/ 0 w 21600"/>
              <a:gd name="connsiteY3" fmla="*/ 20172 h 27136"/>
              <a:gd name="connsiteX4" fmla="*/ 0 w 21600"/>
              <a:gd name="connsiteY4" fmla="*/ 0 h 27136"/>
              <a:gd name="connsiteX0" fmla="*/ 0 w 21600"/>
              <a:gd name="connsiteY0" fmla="*/ 0 h 23307"/>
              <a:gd name="connsiteX1" fmla="*/ 21600 w 21600"/>
              <a:gd name="connsiteY1" fmla="*/ 0 h 23307"/>
              <a:gd name="connsiteX2" fmla="*/ 21600 w 21600"/>
              <a:gd name="connsiteY2" fmla="*/ 17322 h 23307"/>
              <a:gd name="connsiteX3" fmla="*/ 0 w 21600"/>
              <a:gd name="connsiteY3" fmla="*/ 20172 h 23307"/>
              <a:gd name="connsiteX4" fmla="*/ 0 w 21600"/>
              <a:gd name="connsiteY4" fmla="*/ 0 h 23307"/>
              <a:gd name="connsiteX0" fmla="*/ 0 w 21600"/>
              <a:gd name="connsiteY0" fmla="*/ 0 h 19900"/>
              <a:gd name="connsiteX1" fmla="*/ 21600 w 21600"/>
              <a:gd name="connsiteY1" fmla="*/ 0 h 19900"/>
              <a:gd name="connsiteX2" fmla="*/ 21600 w 21600"/>
              <a:gd name="connsiteY2" fmla="*/ 17322 h 19900"/>
              <a:gd name="connsiteX3" fmla="*/ 0 w 21600"/>
              <a:gd name="connsiteY3" fmla="*/ 16433 h 19900"/>
              <a:gd name="connsiteX4" fmla="*/ 0 w 21600"/>
              <a:gd name="connsiteY4" fmla="*/ 0 h 19900"/>
              <a:gd name="connsiteX0" fmla="*/ 0 w 21600"/>
              <a:gd name="connsiteY0" fmla="*/ 0 h 20352"/>
              <a:gd name="connsiteX1" fmla="*/ 21600 w 21600"/>
              <a:gd name="connsiteY1" fmla="*/ 0 h 20352"/>
              <a:gd name="connsiteX2" fmla="*/ 21600 w 21600"/>
              <a:gd name="connsiteY2" fmla="*/ 17322 h 20352"/>
              <a:gd name="connsiteX3" fmla="*/ 0 w 21600"/>
              <a:gd name="connsiteY3" fmla="*/ 16433 h 20352"/>
              <a:gd name="connsiteX4" fmla="*/ 0 w 21600"/>
              <a:gd name="connsiteY4" fmla="*/ 0 h 2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3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8801" y="484"/>
                  <a:pt x="5852" y="30607"/>
                  <a:pt x="0" y="16433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0000">
                <a:srgbClr val="F16025"/>
              </a:gs>
              <a:gs pos="0">
                <a:srgbClr val="FFC0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5" y="202462"/>
            <a:ext cx="1942007" cy="3638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21598" y="6746486"/>
            <a:ext cx="9165598" cy="126381"/>
          </a:xfrm>
          <a:prstGeom prst="rect">
            <a:avLst/>
          </a:prstGeom>
          <a:gradFill flip="none" rotWithShape="1">
            <a:gsLst>
              <a:gs pos="47000">
                <a:srgbClr val="F16025"/>
              </a:gs>
              <a:gs pos="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0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Hypertension from a nephrologist’s point of view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W.A. Wilmer, MD</a:t>
            </a:r>
          </a:p>
          <a:p>
            <a:r>
              <a:rPr lang="en-US" dirty="0"/>
              <a:t>Kidney Specialists, Inc. </a:t>
            </a:r>
          </a:p>
          <a:p>
            <a:r>
              <a:rPr lang="en-US" dirty="0"/>
              <a:t>Board of Advisors, NKF of Central Ohio </a:t>
            </a:r>
          </a:p>
          <a:p>
            <a:r>
              <a:rPr lang="en-US" dirty="0"/>
              <a:t>Medical Advisory Board, NKF of Central Ohio</a:t>
            </a:r>
          </a:p>
          <a:p>
            <a:endParaRPr lang="en-US" dirty="0"/>
          </a:p>
          <a:p>
            <a:r>
              <a:rPr lang="en-US" i="1" dirty="0"/>
              <a:t>* No financial disclosures </a:t>
            </a:r>
          </a:p>
        </p:txBody>
      </p:sp>
    </p:spTree>
    <p:extLst>
      <p:ext uri="{BB962C8B-B14F-4D97-AF65-F5344CB8AC3E}">
        <p14:creationId xmlns:p14="http://schemas.microsoft.com/office/powerpoint/2010/main" val="323349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57DF09-6E28-4D21-A058-1A1EA6D659A1}"/>
              </a:ext>
            </a:extLst>
          </p:cNvPr>
          <p:cNvSpPr txBox="1"/>
          <p:nvPr/>
        </p:nvSpPr>
        <p:spPr>
          <a:xfrm>
            <a:off x="594853" y="1885948"/>
            <a:ext cx="81066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You encourage lifestyle modifications (low salt diuretic, weight loss, exercise) and decide to use also start pharmacotherapy.  Which of the following </a:t>
            </a:r>
            <a:r>
              <a:rPr lang="en-US" sz="2400" b="1" u="sng" dirty="0"/>
              <a:t>is not </a:t>
            </a:r>
            <a:r>
              <a:rPr lang="en-US" sz="2400" b="1" dirty="0"/>
              <a:t>an appropriate initial choice ?</a:t>
            </a:r>
          </a:p>
          <a:p>
            <a:endParaRPr lang="en-US" sz="2400" b="1" dirty="0"/>
          </a:p>
          <a:p>
            <a:pPr marL="457200" indent="-457200">
              <a:buAutoNum type="alphaUcPeriod"/>
            </a:pPr>
            <a:r>
              <a:rPr lang="en-US" sz="2400" b="1" dirty="0"/>
              <a:t>Lisinopril</a:t>
            </a:r>
          </a:p>
          <a:p>
            <a:pPr marL="457200" indent="-457200">
              <a:buAutoNum type="alphaUcPeriod"/>
            </a:pPr>
            <a:r>
              <a:rPr lang="en-US" sz="2400" b="1" dirty="0"/>
              <a:t>A thiazide diuretic with a potassium sparing diuretic.</a:t>
            </a:r>
          </a:p>
          <a:p>
            <a:pPr marL="457200" indent="-457200">
              <a:buAutoNum type="alphaUcPeriod"/>
            </a:pPr>
            <a:r>
              <a:rPr lang="en-US" sz="2400" b="1" dirty="0"/>
              <a:t>Amlodipine.</a:t>
            </a:r>
          </a:p>
          <a:p>
            <a:pPr marL="457200" indent="-457200">
              <a:buAutoNum type="alphaUcPeriod"/>
            </a:pPr>
            <a:r>
              <a:rPr lang="en-US" sz="2400" b="1" dirty="0"/>
              <a:t>Losartan.</a:t>
            </a:r>
          </a:p>
          <a:p>
            <a:pPr marL="457200" indent="-457200">
              <a:buAutoNum type="alphaUcPeriod"/>
            </a:pPr>
            <a:r>
              <a:rPr lang="en-US" sz="2400" b="1" dirty="0">
                <a:solidFill>
                  <a:srgbClr val="FF0000"/>
                </a:solidFill>
              </a:rPr>
              <a:t>Atenolol.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9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B1D192E-7CFA-42DC-B02F-16022DF3BA7F}"/>
              </a:ext>
            </a:extLst>
          </p:cNvPr>
          <p:cNvSpPr txBox="1"/>
          <p:nvPr/>
        </p:nvSpPr>
        <p:spPr>
          <a:xfrm>
            <a:off x="754684" y="1158699"/>
            <a:ext cx="7807933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212529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JNC and ACC/AHA:</a:t>
            </a:r>
          </a:p>
          <a:p>
            <a:endParaRPr lang="en-US" sz="2000" dirty="0">
              <a:solidFill>
                <a:srgbClr val="2125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b="1" i="1" dirty="0"/>
              <a:t>First tier medications:  </a:t>
            </a:r>
            <a:r>
              <a:rPr lang="en-US" sz="2400" b="1" i="1" dirty="0" err="1"/>
              <a:t>ACEi</a:t>
            </a:r>
            <a:r>
              <a:rPr lang="en-US" sz="2400" b="1" i="1" dirty="0"/>
              <a:t>, ARB, CCB, thiazide diuretic.</a:t>
            </a:r>
          </a:p>
          <a:p>
            <a:endParaRPr lang="en-US" sz="2000" b="1" dirty="0">
              <a:solidFill>
                <a:srgbClr val="2125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>
                <a:solidFill>
                  <a:srgbClr val="2125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lang="en-US" sz="2000" b="0" dirty="0">
                <a:solidFill>
                  <a:srgbClr val="212529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uidelines eliminate use of beta-blockers (including nebivolol), alpha-blockers, loop diuretics, alpha 1/beta-blockers, central alpha2/adrenergic agonists, direct vasodilators, aldosterone antagonists, and peripherally acting adrenergic antagonists in patients with newly diagnosed hypertension.</a:t>
            </a:r>
          </a:p>
          <a:p>
            <a:pPr marL="1714500" lvl="3" indent="-342900">
              <a:buAutoNum type="alphaUcPeriod" startAt="2"/>
            </a:pP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There is an increased risk of cerebrovascular events with beta-blockade monotherapy. </a:t>
            </a:r>
          </a:p>
          <a:p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Lifestyle management should always be emphasized, but pharmacotherapy strongly considered initially ….</a:t>
            </a:r>
            <a:r>
              <a:rPr lang="en-US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due to slow responses to escalate HTN therapy in many practices.</a:t>
            </a:r>
          </a:p>
        </p:txBody>
      </p:sp>
    </p:spTree>
    <p:extLst>
      <p:ext uri="{BB962C8B-B14F-4D97-AF65-F5344CB8AC3E}">
        <p14:creationId xmlns:p14="http://schemas.microsoft.com/office/powerpoint/2010/main" val="102866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4E7168-D20A-4C41-905C-8F83716298B2}"/>
              </a:ext>
            </a:extLst>
          </p:cNvPr>
          <p:cNvSpPr txBox="1"/>
          <p:nvPr/>
        </p:nvSpPr>
        <p:spPr>
          <a:xfrm>
            <a:off x="577156" y="1111443"/>
            <a:ext cx="78638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LEGEND-HTN Study:  Large-Scale Evidence Generation and Evaluation Across a Network of Databases for Hypertension.</a:t>
            </a:r>
          </a:p>
          <a:p>
            <a:r>
              <a:rPr lang="en-US" sz="2000" dirty="0"/>
              <a:t>(</a:t>
            </a:r>
            <a:r>
              <a:rPr lang="en-US" sz="2000" dirty="0" err="1"/>
              <a:t>Suchard</a:t>
            </a:r>
            <a:r>
              <a:rPr lang="en-US" sz="2000" dirty="0"/>
              <a:t>, MA, et al. </a:t>
            </a:r>
            <a:r>
              <a:rPr lang="en-US" sz="2000" i="1" dirty="0"/>
              <a:t>Lancet  </a:t>
            </a:r>
            <a:r>
              <a:rPr lang="en-US" sz="2000" dirty="0"/>
              <a:t>394: 1816-1826, 2019.)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EHR records across four countries, 1 year of data pre-HTN, pharmacy fill rates monitored.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4,893,591 patients</a:t>
            </a:r>
          </a:p>
          <a:p>
            <a:r>
              <a:rPr lang="en-US" sz="2000" dirty="0"/>
              <a:t>	48% </a:t>
            </a:r>
            <a:r>
              <a:rPr lang="en-US" sz="2000" dirty="0" err="1"/>
              <a:t>ACEi</a:t>
            </a:r>
            <a:endParaRPr lang="en-US" sz="2000" dirty="0"/>
          </a:p>
          <a:p>
            <a:r>
              <a:rPr lang="en-US" sz="2000" dirty="0"/>
              <a:t>	17% thiazide</a:t>
            </a:r>
          </a:p>
          <a:p>
            <a:r>
              <a:rPr lang="en-US" sz="2000" dirty="0"/>
              <a:t>	16% dihydropyridine CCB</a:t>
            </a:r>
          </a:p>
          <a:p>
            <a:r>
              <a:rPr lang="en-US" sz="2000" dirty="0"/>
              <a:t>	15% ARB</a:t>
            </a:r>
          </a:p>
          <a:p>
            <a:r>
              <a:rPr lang="en-US" sz="2000" dirty="0"/>
              <a:t>	3%   non-dihydropyridine CCB</a:t>
            </a:r>
          </a:p>
          <a:p>
            <a:endParaRPr lang="en-US" sz="2000" dirty="0"/>
          </a:p>
          <a:p>
            <a:r>
              <a:rPr lang="en-US" sz="2000" b="1" i="1" dirty="0"/>
              <a:t>Take home message:  </a:t>
            </a:r>
            <a:r>
              <a:rPr lang="en-US" sz="2000" b="1" dirty="0"/>
              <a:t>MI, hospitalization for heart failure, CVA risks </a:t>
            </a:r>
            <a:r>
              <a:rPr lang="en-US" sz="2000" b="1" u="sng" dirty="0"/>
              <a:t>reduced more in the thiazide group</a:t>
            </a:r>
            <a:r>
              <a:rPr lang="en-US" sz="2000" dirty="0"/>
              <a:t>. </a:t>
            </a:r>
            <a:r>
              <a:rPr lang="en-US" sz="2000" b="1" dirty="0"/>
              <a:t>Hyponatremia and hypokalemia more often with thiazides though.  (Thiazide potency:  indapamide &lt; HCTZ &lt; chlorthalidone.)</a:t>
            </a:r>
          </a:p>
        </p:txBody>
      </p:sp>
    </p:spTree>
    <p:extLst>
      <p:ext uri="{BB962C8B-B14F-4D97-AF65-F5344CB8AC3E}">
        <p14:creationId xmlns:p14="http://schemas.microsoft.com/office/powerpoint/2010/main" val="185669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4467" y="1203681"/>
            <a:ext cx="7971990" cy="788988"/>
          </a:xfrm>
        </p:spPr>
        <p:txBody>
          <a:bodyPr>
            <a:normAutofit/>
          </a:bodyPr>
          <a:lstStyle/>
          <a:p>
            <a:r>
              <a:rPr lang="en-US" sz="2400" dirty="0"/>
              <a:t>Case #2 – Stage 2 HTN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7B4EE0-D9F1-406E-A71E-0E1F20353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467" y="1845073"/>
            <a:ext cx="7672607" cy="4394200"/>
          </a:xfrm>
        </p:spPr>
        <p:txBody>
          <a:bodyPr>
            <a:normAutofit/>
          </a:bodyPr>
          <a:lstStyle/>
          <a:p>
            <a:r>
              <a:rPr lang="en-US" sz="2000" dirty="0"/>
              <a:t>The same patient’s older brother – 56 years old - presents to your office with concerns of elevated BP.  He is also treated for hyperlipidemia with a statin, BMI 38, he is a smoker.  </a:t>
            </a:r>
          </a:p>
          <a:p>
            <a:r>
              <a:rPr lang="en-US" sz="2000" dirty="0"/>
              <a:t>Blood pressures:</a:t>
            </a:r>
          </a:p>
          <a:p>
            <a:pPr lvl="1"/>
            <a:r>
              <a:rPr lang="en-US" sz="2000" dirty="0"/>
              <a:t>164/98 mm Hg left arm sitting</a:t>
            </a:r>
          </a:p>
          <a:p>
            <a:pPr lvl="1"/>
            <a:r>
              <a:rPr lang="en-US" sz="2000" dirty="0"/>
              <a:t>166/96 mm Hg right arm sitting</a:t>
            </a:r>
          </a:p>
          <a:p>
            <a:pPr lvl="1"/>
            <a:r>
              <a:rPr lang="en-US" sz="2000" dirty="0"/>
              <a:t>Out-of-office BPs are the same:  SBPs 165-168 / upper 90s </a:t>
            </a:r>
          </a:p>
          <a:p>
            <a:pPr lvl="1"/>
            <a:endParaRPr lang="en-US" sz="2000" dirty="0"/>
          </a:p>
          <a:p>
            <a:r>
              <a:rPr lang="en-US" sz="2000" b="1" dirty="0"/>
              <a:t>How should you treat this elevated BP?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573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4467" y="1203681"/>
            <a:ext cx="7971990" cy="788988"/>
          </a:xfrm>
        </p:spPr>
        <p:txBody>
          <a:bodyPr>
            <a:normAutofit/>
          </a:bodyPr>
          <a:lstStyle/>
          <a:p>
            <a:r>
              <a:rPr lang="en-US" sz="2400" dirty="0"/>
              <a:t>Case #2 – Stage 2 HTN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7B4EE0-D9F1-406E-A71E-0E1F20353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467" y="1845073"/>
            <a:ext cx="7672607" cy="4394200"/>
          </a:xfrm>
        </p:spPr>
        <p:txBody>
          <a:bodyPr>
            <a:normAutofit/>
          </a:bodyPr>
          <a:lstStyle/>
          <a:p>
            <a:r>
              <a:rPr lang="en-US" sz="2000" dirty="0"/>
              <a:t>The same patient’s older brother – 56 years old - presents to your office with concerns of elevated BP.  He is also treated for hyperlipidemia with a statin, BMI 38, he is a smoker.  </a:t>
            </a:r>
          </a:p>
          <a:p>
            <a:r>
              <a:rPr lang="en-US" sz="2000" dirty="0"/>
              <a:t>Blood pressures:</a:t>
            </a:r>
          </a:p>
          <a:p>
            <a:pPr lvl="1"/>
            <a:r>
              <a:rPr lang="en-US" sz="2000" dirty="0"/>
              <a:t>164/98 mm Hg left arm sitting</a:t>
            </a:r>
          </a:p>
          <a:p>
            <a:pPr lvl="1"/>
            <a:r>
              <a:rPr lang="en-US" sz="2000" dirty="0"/>
              <a:t>166/96 mm Hg right arm sitting</a:t>
            </a:r>
          </a:p>
          <a:p>
            <a:pPr lvl="1"/>
            <a:r>
              <a:rPr lang="en-US" sz="2000" dirty="0"/>
              <a:t>Out-of-office BPs are the same:  SBPs 165-168 / upper 90s </a:t>
            </a:r>
          </a:p>
          <a:p>
            <a:pPr lvl="1"/>
            <a:endParaRPr lang="en-US" sz="2000" dirty="0"/>
          </a:p>
          <a:p>
            <a:r>
              <a:rPr lang="en-US" sz="2000" b="1" dirty="0"/>
              <a:t>How should you treat this elevated BP? 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E719AF-CE96-41E6-9D97-C19751A035EB}"/>
              </a:ext>
            </a:extLst>
          </p:cNvPr>
          <p:cNvSpPr txBox="1"/>
          <p:nvPr/>
        </p:nvSpPr>
        <p:spPr>
          <a:xfrm>
            <a:off x="1007232" y="5763873"/>
            <a:ext cx="712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Combination therapy if BPs are 20 / 10 above BP goals</a:t>
            </a:r>
          </a:p>
        </p:txBody>
      </p:sp>
    </p:spTree>
    <p:extLst>
      <p:ext uri="{BB962C8B-B14F-4D97-AF65-F5344CB8AC3E}">
        <p14:creationId xmlns:p14="http://schemas.microsoft.com/office/powerpoint/2010/main" val="339372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6471C3-73A3-4DC7-9621-4CD1DECF41AC}"/>
              </a:ext>
            </a:extLst>
          </p:cNvPr>
          <p:cNvSpPr txBox="1"/>
          <p:nvPr/>
        </p:nvSpPr>
        <p:spPr>
          <a:xfrm>
            <a:off x="845874" y="237926"/>
            <a:ext cx="7602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Consider combination therapy from the start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C471D8FD-5D36-42C0-9980-EC0CE37FF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09" y="833257"/>
            <a:ext cx="7427976" cy="4884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ED0F3ADF-73F9-4F7C-80C7-99753FC32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72" y="5717302"/>
            <a:ext cx="870338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schemeClr val="tx2"/>
                </a:solidFill>
              </a:rPr>
              <a:t>Protective effect of combination therapy over monotherapy in reducing </a:t>
            </a:r>
          </a:p>
          <a:p>
            <a:pPr algn="ctr" eaLnBrk="1" hangingPunct="1"/>
            <a:r>
              <a:rPr lang="en-US" altLang="en-US" sz="1400" b="1" dirty="0">
                <a:solidFill>
                  <a:schemeClr val="tx2"/>
                </a:solidFill>
              </a:rPr>
              <a:t>cardiovascular outcomes.  A study of 125,635 patients in Italy.</a:t>
            </a:r>
            <a:r>
              <a:rPr lang="en-US" altLang="en-US" sz="1400" b="1" dirty="0"/>
              <a:t>  </a:t>
            </a:r>
          </a:p>
          <a:p>
            <a:pPr algn="ctr" eaLnBrk="1" hangingPunct="1"/>
            <a:endParaRPr lang="en-US" altLang="en-US" sz="1400" b="1" dirty="0"/>
          </a:p>
          <a:p>
            <a:pPr algn="ctr" eaLnBrk="1" hangingPunct="1"/>
            <a:r>
              <a:rPr lang="en-US" altLang="en-US" sz="1200" b="1" dirty="0"/>
              <a:t>(Rea F, Corrao G, </a:t>
            </a:r>
            <a:r>
              <a:rPr lang="en-US" altLang="en-US" sz="1200" b="1" dirty="0" err="1"/>
              <a:t>Merlino</a:t>
            </a:r>
            <a:r>
              <a:rPr lang="en-US" altLang="en-US" sz="1200" b="1" dirty="0"/>
              <a:t> L, et al.: Initial Antihypertensive Treatment Strategies </a:t>
            </a:r>
          </a:p>
          <a:p>
            <a:pPr algn="ctr" eaLnBrk="1" hangingPunct="1"/>
            <a:r>
              <a:rPr lang="en-US" altLang="en-US" sz="1200" b="1"/>
              <a:t>and Therapeutic Inertia</a:t>
            </a:r>
            <a:r>
              <a:rPr lang="en-US" altLang="en-US" sz="1200" b="1" dirty="0"/>
              <a:t>. </a:t>
            </a:r>
            <a:r>
              <a:rPr lang="en-US" altLang="en-US" sz="1200" b="1" i="1" dirty="0"/>
              <a:t>Hypertension</a:t>
            </a:r>
            <a:r>
              <a:rPr lang="en-US" altLang="en-US" sz="1200" b="1" dirty="0"/>
              <a:t> 72: 846–853, 2018.)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54238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4467" y="1203681"/>
            <a:ext cx="7971990" cy="788988"/>
          </a:xfrm>
        </p:spPr>
        <p:txBody>
          <a:bodyPr>
            <a:normAutofit/>
          </a:bodyPr>
          <a:lstStyle/>
          <a:p>
            <a:r>
              <a:rPr lang="en-US" sz="2400" dirty="0"/>
              <a:t>Case #3 –  Resistant HTN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7B4EE0-D9F1-406E-A71E-0E1F20353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467" y="1845073"/>
            <a:ext cx="7672607" cy="4394200"/>
          </a:xfrm>
        </p:spPr>
        <p:txBody>
          <a:bodyPr>
            <a:normAutofit/>
          </a:bodyPr>
          <a:lstStyle/>
          <a:p>
            <a:r>
              <a:rPr lang="en-US" sz="1800" dirty="0"/>
              <a:t>A 45 year old female treated for 2 years for HTN reports home BPs of  </a:t>
            </a:r>
          </a:p>
          <a:p>
            <a:pPr marL="0" indent="0">
              <a:buNone/>
            </a:pPr>
            <a:r>
              <a:rPr lang="en-US" sz="1800" dirty="0"/>
              <a:t>      154 / 92, never with SBP &lt; 140 /  DBP &lt; 85.  She reports headaches. </a:t>
            </a:r>
          </a:p>
          <a:p>
            <a:r>
              <a:rPr lang="en-US" sz="1800" dirty="0"/>
              <a:t>She takes:  Lisinopril 40 mg daily, HCTZ 25 mg daily, Nifedipine XL 90 mg daily.  She follows a low salt diet and exercises daily.  BMI is 25.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/>
              <a:t>What is the appropriate NEXT agent to add to her therapy?”</a:t>
            </a:r>
          </a:p>
          <a:p>
            <a:pPr lvl="1"/>
            <a:r>
              <a:rPr lang="en-US" sz="2000" dirty="0"/>
              <a:t>A beta blocker (</a:t>
            </a:r>
            <a:r>
              <a:rPr lang="en-US" sz="2000" dirty="0" err="1"/>
              <a:t>bisopropol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An alpha blocker (doxazocin)</a:t>
            </a:r>
          </a:p>
          <a:p>
            <a:pPr lvl="1"/>
            <a:r>
              <a:rPr lang="en-US" sz="2000" dirty="0"/>
              <a:t>A loop diuretic (furosemide)</a:t>
            </a:r>
          </a:p>
          <a:p>
            <a:pPr lvl="1"/>
            <a:r>
              <a:rPr lang="en-US" sz="2000" dirty="0"/>
              <a:t>A mineralocorticoid blocker (spironolactone)   ?</a:t>
            </a:r>
          </a:p>
        </p:txBody>
      </p:sp>
    </p:spTree>
    <p:extLst>
      <p:ext uri="{BB962C8B-B14F-4D97-AF65-F5344CB8AC3E}">
        <p14:creationId xmlns:p14="http://schemas.microsoft.com/office/powerpoint/2010/main" val="1102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4467" y="1203681"/>
            <a:ext cx="7971990" cy="788988"/>
          </a:xfrm>
        </p:spPr>
        <p:txBody>
          <a:bodyPr>
            <a:normAutofit/>
          </a:bodyPr>
          <a:lstStyle/>
          <a:p>
            <a:r>
              <a:rPr lang="en-US" sz="2400" dirty="0"/>
              <a:t>Case #3 –  Resistant HTN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7B4EE0-D9F1-406E-A71E-0E1F20353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467" y="1845073"/>
            <a:ext cx="7672607" cy="4394200"/>
          </a:xfrm>
        </p:spPr>
        <p:txBody>
          <a:bodyPr>
            <a:normAutofit/>
          </a:bodyPr>
          <a:lstStyle/>
          <a:p>
            <a:r>
              <a:rPr lang="en-US" sz="1800" dirty="0"/>
              <a:t>A 45 year old female treated for 2 years for HTN reports home BPs of  </a:t>
            </a:r>
          </a:p>
          <a:p>
            <a:pPr marL="0" indent="0">
              <a:buNone/>
            </a:pPr>
            <a:r>
              <a:rPr lang="en-US" sz="1800" dirty="0"/>
              <a:t>      154 / 92, never with SBP &lt; 140 /  DBP &lt; 85.  She reports headaches. </a:t>
            </a:r>
          </a:p>
          <a:p>
            <a:r>
              <a:rPr lang="en-US" sz="1800" dirty="0"/>
              <a:t>She takes:  Lisinopril 40 mg daily, HCTZ 25 mg daily, Nifedipine XL 60 mg daily.  She follows a low salt diet and exercises daily.  BMI is 25.</a:t>
            </a:r>
          </a:p>
          <a:p>
            <a:endParaRPr lang="en-US" sz="1800" dirty="0"/>
          </a:p>
          <a:p>
            <a:r>
              <a:rPr lang="en-US" sz="1800" b="1" dirty="0"/>
              <a:t>What is the appropriate NEXT agent to add to her therapy?”</a:t>
            </a:r>
          </a:p>
          <a:p>
            <a:pPr lvl="1"/>
            <a:r>
              <a:rPr lang="en-US" sz="2000" dirty="0"/>
              <a:t>A beta blocker (</a:t>
            </a:r>
            <a:r>
              <a:rPr lang="en-US" sz="2000" dirty="0" err="1"/>
              <a:t>bisopropol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An alpha blocker (doxazocin)</a:t>
            </a:r>
          </a:p>
          <a:p>
            <a:pPr lvl="1"/>
            <a:r>
              <a:rPr lang="en-US" sz="2000" dirty="0"/>
              <a:t>A loop diuretic (furosemide)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A mineralocorticoid blocker (spironolactone)   </a:t>
            </a:r>
          </a:p>
        </p:txBody>
      </p:sp>
    </p:spTree>
    <p:extLst>
      <p:ext uri="{BB962C8B-B14F-4D97-AF65-F5344CB8AC3E}">
        <p14:creationId xmlns:p14="http://schemas.microsoft.com/office/powerpoint/2010/main" val="115695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5A62CA-A2DA-43E3-A6AF-203D607D5554}"/>
              </a:ext>
            </a:extLst>
          </p:cNvPr>
          <p:cNvSpPr txBox="1"/>
          <p:nvPr/>
        </p:nvSpPr>
        <p:spPr>
          <a:xfrm>
            <a:off x="793719" y="1628507"/>
            <a:ext cx="76726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Resistant Hypertension:</a:t>
            </a:r>
          </a:p>
          <a:p>
            <a:endParaRPr lang="en-US" sz="2400" dirty="0"/>
          </a:p>
          <a:p>
            <a:r>
              <a:rPr lang="en-US" sz="2400" dirty="0"/>
              <a:t>Uncontrolled hypertension while using moderate – high doses of </a:t>
            </a:r>
            <a:r>
              <a:rPr lang="en-US" sz="2400" b="1" dirty="0"/>
              <a:t>three</a:t>
            </a:r>
            <a:r>
              <a:rPr lang="en-US" sz="2400" dirty="0"/>
              <a:t> medications </a:t>
            </a:r>
            <a:r>
              <a:rPr lang="en-US" sz="2400" u="sng" dirty="0"/>
              <a:t>one of which is a diuretic</a:t>
            </a:r>
          </a:p>
          <a:p>
            <a:endParaRPr lang="en-US" sz="3200" dirty="0"/>
          </a:p>
          <a:p>
            <a:r>
              <a:rPr lang="en-US" sz="3200" b="1" dirty="0"/>
              <a:t>Refractory Hypertension:</a:t>
            </a:r>
          </a:p>
          <a:p>
            <a:endParaRPr lang="en-US" sz="2400" dirty="0"/>
          </a:p>
          <a:p>
            <a:r>
              <a:rPr lang="en-US" sz="2400" dirty="0"/>
              <a:t>Uncontrolled hypertension using moderate-high doses of </a:t>
            </a:r>
            <a:r>
              <a:rPr lang="en-US" sz="2400" b="1" dirty="0"/>
              <a:t>five</a:t>
            </a:r>
            <a:r>
              <a:rPr lang="en-US" sz="2400" dirty="0"/>
              <a:t> medications </a:t>
            </a:r>
            <a:r>
              <a:rPr lang="en-US" sz="2400" u="sng" dirty="0"/>
              <a:t>one of which is a diuretic. </a:t>
            </a:r>
          </a:p>
        </p:txBody>
      </p:sp>
    </p:spTree>
    <p:extLst>
      <p:ext uri="{BB962C8B-B14F-4D97-AF65-F5344CB8AC3E}">
        <p14:creationId xmlns:p14="http://schemas.microsoft.com/office/powerpoint/2010/main" val="357029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6705D5A-4555-473A-8583-D39534D173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90" y="1692353"/>
            <a:ext cx="6451376" cy="4791022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97EC6D-1BD9-4D56-B16F-6B8C70792544}"/>
              </a:ext>
            </a:extLst>
          </p:cNvPr>
          <p:cNvSpPr txBox="1"/>
          <p:nvPr/>
        </p:nvSpPr>
        <p:spPr>
          <a:xfrm>
            <a:off x="773780" y="430925"/>
            <a:ext cx="75964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Spironolactone as fourth choice therapy for resistant HTN:</a:t>
            </a:r>
          </a:p>
          <a:p>
            <a:pPr algn="ctr"/>
            <a:r>
              <a:rPr lang="en-US" sz="2400" b="1" dirty="0"/>
              <a:t>The PATHWAY-2 TRIAL</a:t>
            </a:r>
          </a:p>
          <a:p>
            <a:pPr algn="ctr"/>
            <a:r>
              <a:rPr lang="en-US" sz="1600" dirty="0"/>
              <a:t>Williams, B. et al, </a:t>
            </a:r>
            <a:r>
              <a:rPr lang="en-US" sz="1600" i="1" dirty="0"/>
              <a:t>Lancet.</a:t>
            </a:r>
            <a:r>
              <a:rPr lang="en-US" sz="1600" dirty="0"/>
              <a:t> 386:10008, P2059-2068, 2015</a:t>
            </a:r>
          </a:p>
        </p:txBody>
      </p:sp>
    </p:spTree>
    <p:extLst>
      <p:ext uri="{BB962C8B-B14F-4D97-AF65-F5344CB8AC3E}">
        <p14:creationId xmlns:p14="http://schemas.microsoft.com/office/powerpoint/2010/main" val="65343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91871"/>
            <a:ext cx="8229600" cy="788988"/>
          </a:xfrm>
        </p:spPr>
        <p:txBody>
          <a:bodyPr>
            <a:normAutofit/>
          </a:bodyPr>
          <a:lstStyle/>
          <a:p>
            <a:r>
              <a:rPr lang="en-US" sz="2400" dirty="0"/>
              <a:t>Case #1 – When to treat and how to treat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7B4EE0-D9F1-406E-A71E-0E1F20353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4587"/>
            <a:ext cx="8229600" cy="4394200"/>
          </a:xfrm>
        </p:spPr>
        <p:txBody>
          <a:bodyPr>
            <a:normAutofit/>
          </a:bodyPr>
          <a:lstStyle/>
          <a:p>
            <a:r>
              <a:rPr lang="en-US" sz="1800" dirty="0"/>
              <a:t>A 52 year old male presents to your office with concerns of fatigue.  He is a smoker of 25 years, is treated for hyperlipidemia (total </a:t>
            </a:r>
            <a:r>
              <a:rPr lang="en-US" sz="1800" dirty="0" err="1"/>
              <a:t>chol</a:t>
            </a:r>
            <a:r>
              <a:rPr lang="en-US" sz="1800" dirty="0"/>
              <a:t> 240, LDL 190).  His only medication is a statin. </a:t>
            </a:r>
          </a:p>
          <a:p>
            <a:r>
              <a:rPr lang="en-US" sz="1800" dirty="0"/>
              <a:t>Blood pressures:</a:t>
            </a:r>
          </a:p>
          <a:p>
            <a:pPr lvl="1"/>
            <a:r>
              <a:rPr lang="en-US" sz="1800" dirty="0"/>
              <a:t>138/88 mm Hg left arm sitting</a:t>
            </a:r>
          </a:p>
          <a:p>
            <a:pPr lvl="1"/>
            <a:r>
              <a:rPr lang="en-US" sz="1800" dirty="0"/>
              <a:t>140/90 mm Hg right arm sitting</a:t>
            </a:r>
          </a:p>
          <a:p>
            <a:pPr lvl="1"/>
            <a:r>
              <a:rPr lang="en-US" sz="1800" dirty="0"/>
              <a:t>Pulse 78 bpm, no orthostatic changes to BP.  </a:t>
            </a:r>
          </a:p>
          <a:p>
            <a:pPr lvl="1"/>
            <a:r>
              <a:rPr lang="en-US" sz="1800" dirty="0" err="1"/>
              <a:t>Followup</a:t>
            </a:r>
            <a:r>
              <a:rPr lang="en-US" sz="1800" dirty="0"/>
              <a:t> evaluation in the office one week later confirms similar BP readings.  </a:t>
            </a:r>
          </a:p>
          <a:p>
            <a:pPr lvl="1"/>
            <a:r>
              <a:rPr lang="en-US" sz="1800" dirty="0"/>
              <a:t>Out-of-office BPs are the same:  SBPs 138 – 140 / DBP 88-90 mm Hg. </a:t>
            </a:r>
          </a:p>
          <a:p>
            <a:r>
              <a:rPr lang="en-US" sz="2000" b="1" dirty="0"/>
              <a:t>Should you treat his elevated blood pressures?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36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>
            <a:extLst>
              <a:ext uri="{FF2B5EF4-FFF2-40B4-BE49-F238E27FC236}">
                <a16:creationId xmlns:a16="http://schemas.microsoft.com/office/drawing/2014/main" id="{27C999F5-7BA8-4D21-9704-54E6F5F8B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62471"/>
            <a:ext cx="2709333" cy="47413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dirty="0"/>
              <a:t>ANGIOTENSINOGEN</a:t>
            </a:r>
          </a:p>
        </p:txBody>
      </p:sp>
      <p:sp>
        <p:nvSpPr>
          <p:cNvPr id="36867" name="AutoShape 20">
            <a:extLst>
              <a:ext uri="{FF2B5EF4-FFF2-40B4-BE49-F238E27FC236}">
                <a16:creationId xmlns:a16="http://schemas.microsoft.com/office/drawing/2014/main" id="{21C91693-0048-4749-AD72-66819EF86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9002" y="1165820"/>
            <a:ext cx="203200" cy="406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133"/>
          </a:p>
        </p:txBody>
      </p:sp>
      <p:sp>
        <p:nvSpPr>
          <p:cNvPr id="36869" name="AutoShape 22">
            <a:extLst>
              <a:ext uri="{FF2B5EF4-FFF2-40B4-BE49-F238E27FC236}">
                <a16:creationId xmlns:a16="http://schemas.microsoft.com/office/drawing/2014/main" id="{2339A895-A9DE-49BC-8E57-B09EE9C3D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51" y="2339307"/>
            <a:ext cx="192251" cy="708400"/>
          </a:xfrm>
          <a:prstGeom prst="downArrow">
            <a:avLst>
              <a:gd name="adj1" fmla="val 54615"/>
              <a:gd name="adj2" fmla="val 108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133"/>
          </a:p>
        </p:txBody>
      </p:sp>
      <p:sp>
        <p:nvSpPr>
          <p:cNvPr id="36870" name="Oval 23">
            <a:extLst>
              <a:ext uri="{FF2B5EF4-FFF2-40B4-BE49-F238E27FC236}">
                <a16:creationId xmlns:a16="http://schemas.microsoft.com/office/drawing/2014/main" id="{1E7FB75E-D226-4EF4-8B10-CBC1608AC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1" y="1090314"/>
            <a:ext cx="880533" cy="47413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44" dirty="0"/>
              <a:t>Renin</a:t>
            </a:r>
          </a:p>
        </p:txBody>
      </p:sp>
      <p:sp>
        <p:nvSpPr>
          <p:cNvPr id="36871" name="Oval 24">
            <a:extLst>
              <a:ext uri="{FF2B5EF4-FFF2-40B4-BE49-F238E27FC236}">
                <a16:creationId xmlns:a16="http://schemas.microsoft.com/office/drawing/2014/main" id="{62B54A50-41EB-4076-A35C-AC0586F2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192" y="2357415"/>
            <a:ext cx="1070447" cy="56805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 ACE</a:t>
            </a:r>
          </a:p>
        </p:txBody>
      </p:sp>
      <p:sp>
        <p:nvSpPr>
          <p:cNvPr id="36873" name="Oval 27">
            <a:extLst>
              <a:ext uri="{FF2B5EF4-FFF2-40B4-BE49-F238E27FC236}">
                <a16:creationId xmlns:a16="http://schemas.microsoft.com/office/drawing/2014/main" id="{E4655077-AA32-4B18-89B4-AAFACB7B9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1" y="2378914"/>
            <a:ext cx="1286933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44" dirty="0"/>
              <a:t>  </a:t>
            </a:r>
            <a:r>
              <a:rPr lang="en-US" altLang="en-US" sz="1244" dirty="0" err="1"/>
              <a:t>Chymase</a:t>
            </a:r>
            <a:endParaRPr lang="en-US" altLang="en-US" sz="1244" dirty="0"/>
          </a:p>
          <a:p>
            <a:pPr eaLnBrk="1" hangingPunct="1"/>
            <a:r>
              <a:rPr lang="en-US" altLang="en-US" sz="1244" dirty="0"/>
              <a:t>   in CKD</a:t>
            </a:r>
          </a:p>
        </p:txBody>
      </p:sp>
      <p:sp>
        <p:nvSpPr>
          <p:cNvPr id="36874" name="Rectangle 28">
            <a:extLst>
              <a:ext uri="{FF2B5EF4-FFF2-40B4-BE49-F238E27FC236}">
                <a16:creationId xmlns:a16="http://schemas.microsoft.com/office/drawing/2014/main" id="{454A9568-C482-4F3E-84E6-4DE679330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804" y="1734614"/>
            <a:ext cx="2709333" cy="47413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ANGIOTENSIN I</a:t>
            </a:r>
          </a:p>
        </p:txBody>
      </p:sp>
      <p:sp>
        <p:nvSpPr>
          <p:cNvPr id="36875" name="Rectangle 29">
            <a:extLst>
              <a:ext uri="{FF2B5EF4-FFF2-40B4-BE49-F238E27FC236}">
                <a16:creationId xmlns:a16="http://schemas.microsoft.com/office/drawing/2014/main" id="{E8651844-0DBD-4FA1-AFEB-4509A1A6E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616" y="3264095"/>
            <a:ext cx="2709333" cy="474133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ANGIOTENSIN II</a:t>
            </a:r>
          </a:p>
        </p:txBody>
      </p:sp>
      <p:sp>
        <p:nvSpPr>
          <p:cNvPr id="36876" name="Rectangle 30">
            <a:extLst>
              <a:ext uri="{FF2B5EF4-FFF2-40B4-BE49-F238E27FC236}">
                <a16:creationId xmlns:a16="http://schemas.microsoft.com/office/drawing/2014/main" id="{3B07EFAE-60DE-42C5-A240-7D2894B25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2" y="4825261"/>
            <a:ext cx="2709333" cy="474133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ALDOSTERONE</a:t>
            </a:r>
          </a:p>
        </p:txBody>
      </p:sp>
      <p:sp>
        <p:nvSpPr>
          <p:cNvPr id="36879" name="AutoShape 35">
            <a:extLst>
              <a:ext uri="{FF2B5EF4-FFF2-40B4-BE49-F238E27FC236}">
                <a16:creationId xmlns:a16="http://schemas.microsoft.com/office/drawing/2014/main" id="{76C1275F-23C7-4187-8EF1-03941DF1A94E}"/>
              </a:ext>
            </a:extLst>
          </p:cNvPr>
          <p:cNvSpPr>
            <a:spLocks/>
          </p:cNvSpPr>
          <p:nvPr/>
        </p:nvSpPr>
        <p:spPr bwMode="auto">
          <a:xfrm>
            <a:off x="4559105" y="2837595"/>
            <a:ext cx="440269" cy="1365535"/>
          </a:xfrm>
          <a:prstGeom prst="leftBrace">
            <a:avLst>
              <a:gd name="adj1" fmla="val 31818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133"/>
          </a:p>
        </p:txBody>
      </p:sp>
      <p:sp>
        <p:nvSpPr>
          <p:cNvPr id="36880" name="AutoShape 36">
            <a:extLst>
              <a:ext uri="{FF2B5EF4-FFF2-40B4-BE49-F238E27FC236}">
                <a16:creationId xmlns:a16="http://schemas.microsoft.com/office/drawing/2014/main" id="{DE854847-0EDD-44D1-AC48-A75CE7F79B6B}"/>
              </a:ext>
            </a:extLst>
          </p:cNvPr>
          <p:cNvSpPr>
            <a:spLocks/>
          </p:cNvSpPr>
          <p:nvPr/>
        </p:nvSpPr>
        <p:spPr bwMode="auto">
          <a:xfrm>
            <a:off x="4542172" y="4649254"/>
            <a:ext cx="474133" cy="811349"/>
          </a:xfrm>
          <a:prstGeom prst="leftBrace">
            <a:avLst>
              <a:gd name="adj1" fmla="val 11905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133"/>
          </a:p>
        </p:txBody>
      </p:sp>
      <p:sp>
        <p:nvSpPr>
          <p:cNvPr id="36881" name="Text Box 37">
            <a:extLst>
              <a:ext uri="{FF2B5EF4-FFF2-40B4-BE49-F238E27FC236}">
                <a16:creationId xmlns:a16="http://schemas.microsoft.com/office/drawing/2014/main" id="{7140F5B9-830D-4022-BF07-581F26A56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4200"/>
            <a:ext cx="3996267" cy="162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89" b="1" dirty="0">
                <a:solidFill>
                  <a:schemeClr val="bg1"/>
                </a:solidFill>
              </a:rPr>
              <a:t>RAAS system:</a:t>
            </a:r>
          </a:p>
          <a:p>
            <a:pPr eaLnBrk="1" hangingPunct="1"/>
            <a:r>
              <a:rPr lang="en-US" altLang="en-US" sz="2489" b="1" dirty="0">
                <a:solidFill>
                  <a:schemeClr val="bg1"/>
                </a:solidFill>
              </a:rPr>
              <a:t>aldosterone synthesis can be independent of angiotensin pathway</a:t>
            </a:r>
          </a:p>
        </p:txBody>
      </p:sp>
      <p:sp>
        <p:nvSpPr>
          <p:cNvPr id="36882" name="Text Box 38">
            <a:extLst>
              <a:ext uri="{FF2B5EF4-FFF2-40B4-BE49-F238E27FC236}">
                <a16:creationId xmlns:a16="http://schemas.microsoft.com/office/drawing/2014/main" id="{1C67AB39-9A24-4A8D-96A3-62AC34CCC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3542" y="2728416"/>
            <a:ext cx="3710353" cy="403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133" dirty="0">
                <a:solidFill>
                  <a:schemeClr val="bg1"/>
                </a:solidFill>
              </a:rPr>
              <a:t>            AT1 receptor:  	</a:t>
            </a:r>
          </a:p>
          <a:p>
            <a:pPr algn="l" eaLnBrk="1" hangingPunct="1"/>
            <a:r>
              <a:rPr lang="en-US" altLang="en-US" sz="2133" dirty="0">
                <a:solidFill>
                  <a:schemeClr val="bg1"/>
                </a:solidFill>
              </a:rPr>
              <a:t>	vasoconstriction</a:t>
            </a:r>
          </a:p>
          <a:p>
            <a:pPr algn="l" eaLnBrk="1" hangingPunct="1"/>
            <a:r>
              <a:rPr lang="en-US" altLang="en-US" sz="2133" dirty="0">
                <a:solidFill>
                  <a:schemeClr val="bg1"/>
                </a:solidFill>
              </a:rPr>
              <a:t>	endothelial activation</a:t>
            </a:r>
          </a:p>
          <a:p>
            <a:pPr algn="l" eaLnBrk="1" hangingPunct="1"/>
            <a:r>
              <a:rPr lang="en-US" altLang="en-US" sz="2133" dirty="0">
                <a:solidFill>
                  <a:schemeClr val="bg1"/>
                </a:solidFill>
              </a:rPr>
              <a:t>	sodium retention</a:t>
            </a:r>
          </a:p>
          <a:p>
            <a:pPr algn="l" eaLnBrk="1" hangingPunct="1"/>
            <a:endParaRPr lang="en-US" altLang="en-US" sz="2133" dirty="0">
              <a:solidFill>
                <a:schemeClr val="bg1"/>
              </a:solidFill>
            </a:endParaRPr>
          </a:p>
          <a:p>
            <a:pPr algn="l" eaLnBrk="1" hangingPunct="1"/>
            <a:endParaRPr lang="en-US" altLang="en-US" sz="2133" dirty="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en-US" sz="2133" dirty="0">
                <a:solidFill>
                  <a:schemeClr val="bg1"/>
                </a:solidFill>
              </a:rPr>
              <a:t>	Sodium and water </a:t>
            </a:r>
          </a:p>
          <a:p>
            <a:pPr algn="l" eaLnBrk="1" hangingPunct="1"/>
            <a:r>
              <a:rPr lang="en-US" altLang="en-US" sz="2133" dirty="0">
                <a:solidFill>
                  <a:schemeClr val="bg1"/>
                </a:solidFill>
              </a:rPr>
              <a:t>            retention</a:t>
            </a:r>
          </a:p>
          <a:p>
            <a:pPr algn="l" eaLnBrk="1" hangingPunct="1"/>
            <a:endParaRPr lang="en-US" altLang="en-US" sz="2133" dirty="0">
              <a:solidFill>
                <a:schemeClr val="bg1"/>
              </a:solidFill>
            </a:endParaRPr>
          </a:p>
          <a:p>
            <a:pPr algn="l" eaLnBrk="1" hangingPunct="1"/>
            <a:endParaRPr lang="en-US" altLang="en-US" sz="2133" dirty="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en-US" sz="2133" dirty="0">
                <a:solidFill>
                  <a:schemeClr val="bg1"/>
                </a:solidFill>
              </a:rPr>
              <a:t>Independent of Angiotensin II</a:t>
            </a:r>
          </a:p>
          <a:p>
            <a:pPr algn="l" eaLnBrk="1" hangingPunct="1"/>
            <a:r>
              <a:rPr lang="en-US" altLang="en-US" sz="2133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6883" name="AutoShape 39">
            <a:extLst>
              <a:ext uri="{FF2B5EF4-FFF2-40B4-BE49-F238E27FC236}">
                <a16:creationId xmlns:a16="http://schemas.microsoft.com/office/drawing/2014/main" id="{55F3B641-AD36-4D7A-89C8-E0B928607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940" y="2541148"/>
            <a:ext cx="138593" cy="232320"/>
          </a:xfrm>
          <a:prstGeom prst="upArrow">
            <a:avLst>
              <a:gd name="adj1" fmla="val 69779"/>
              <a:gd name="adj2" fmla="val 75000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133"/>
          </a:p>
        </p:txBody>
      </p:sp>
      <p:sp>
        <p:nvSpPr>
          <p:cNvPr id="20" name="Oval 24">
            <a:extLst>
              <a:ext uri="{FF2B5EF4-FFF2-40B4-BE49-F238E27FC236}">
                <a16:creationId xmlns:a16="http://schemas.microsoft.com/office/drawing/2014/main" id="{4DC330CF-C357-4E70-BFB1-C330DBD89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0394" y="6148189"/>
            <a:ext cx="1161105" cy="51776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     K+</a:t>
            </a:r>
          </a:p>
        </p:txBody>
      </p:sp>
      <p:sp>
        <p:nvSpPr>
          <p:cNvPr id="21" name="Oval 24">
            <a:extLst>
              <a:ext uri="{FF2B5EF4-FFF2-40B4-BE49-F238E27FC236}">
                <a16:creationId xmlns:a16="http://schemas.microsoft.com/office/drawing/2014/main" id="{EEAE6D1F-23C8-4B3F-B766-64445EE18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24" y="6106896"/>
            <a:ext cx="1135314" cy="5590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ACTH</a:t>
            </a:r>
          </a:p>
        </p:txBody>
      </p:sp>
      <p:sp>
        <p:nvSpPr>
          <p:cNvPr id="22" name="AutoShape 22">
            <a:extLst>
              <a:ext uri="{FF2B5EF4-FFF2-40B4-BE49-F238E27FC236}">
                <a16:creationId xmlns:a16="http://schemas.microsoft.com/office/drawing/2014/main" id="{DFAB0AB2-CF58-4380-9220-F8409D522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9002" y="3941851"/>
            <a:ext cx="192251" cy="707403"/>
          </a:xfrm>
          <a:prstGeom prst="downArrow">
            <a:avLst>
              <a:gd name="adj1" fmla="val 50000"/>
              <a:gd name="adj2" fmla="val 108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133"/>
          </a:p>
        </p:txBody>
      </p:sp>
      <p:sp>
        <p:nvSpPr>
          <p:cNvPr id="23" name="AutoShape 39">
            <a:extLst>
              <a:ext uri="{FF2B5EF4-FFF2-40B4-BE49-F238E27FC236}">
                <a16:creationId xmlns:a16="http://schemas.microsoft.com/office/drawing/2014/main" id="{7329B161-653A-4329-A389-AF03D7D9A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2503" y="6279369"/>
            <a:ext cx="138593" cy="232320"/>
          </a:xfrm>
          <a:prstGeom prst="upArrow">
            <a:avLst>
              <a:gd name="adj1" fmla="val 69779"/>
              <a:gd name="adj2" fmla="val 75000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133"/>
          </a:p>
        </p:txBody>
      </p:sp>
      <p:sp>
        <p:nvSpPr>
          <p:cNvPr id="24" name="AutoShape 22">
            <a:extLst>
              <a:ext uri="{FF2B5EF4-FFF2-40B4-BE49-F238E27FC236}">
                <a16:creationId xmlns:a16="http://schemas.microsoft.com/office/drawing/2014/main" id="{8C6E6C76-A109-4B43-9E4D-D576254DEDF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141746" y="5421125"/>
            <a:ext cx="192251" cy="707403"/>
          </a:xfrm>
          <a:prstGeom prst="downArrow">
            <a:avLst>
              <a:gd name="adj1" fmla="val 50000"/>
              <a:gd name="adj2" fmla="val 108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133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AAE77DA-9CAE-422C-BA7F-8FAC75604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609" y="6127542"/>
            <a:ext cx="1286933" cy="5590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dirty="0"/>
              <a:t>adipocytes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901712-3CE6-4684-95F0-B8F1D3583D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32" t="88" r="132" b="-88"/>
          <a:stretch/>
        </p:blipFill>
        <p:spPr>
          <a:xfrm>
            <a:off x="1081650" y="933157"/>
            <a:ext cx="7124504" cy="5343378"/>
          </a:xfrm>
          <a:prstGeom prst="rect">
            <a:avLst/>
          </a:prstGeom>
        </p:spPr>
      </p:pic>
      <p:pic>
        <p:nvPicPr>
          <p:cNvPr id="1026" name="Picture 2" descr="American Society of Nephrology Presents RENAL WEEKENDS: HYPERTENSION  Highlights from of the American Society of Nephrology 41 th Annual Meeting  November. - ppt download">
            <a:extLst>
              <a:ext uri="{FF2B5EF4-FFF2-40B4-BE49-F238E27FC236}">
                <a16:creationId xmlns:a16="http://schemas.microsoft.com/office/drawing/2014/main" id="{2C46DA2F-F0DC-40F0-B113-BDA5E22211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65" t="10479" r="3080" b="18"/>
          <a:stretch/>
        </p:blipFill>
        <p:spPr bwMode="auto">
          <a:xfrm>
            <a:off x="624863" y="293305"/>
            <a:ext cx="8038076" cy="580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90101D-DFF6-4021-BDB4-62B6A7B53131}"/>
              </a:ext>
            </a:extLst>
          </p:cNvPr>
          <p:cNvSpPr txBox="1"/>
          <p:nvPr/>
        </p:nvSpPr>
        <p:spPr>
          <a:xfrm>
            <a:off x="418570" y="6093931"/>
            <a:ext cx="8479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Slide from University of North Carolina Medical Center presentation at ASN Renal Week. Referencing: </a:t>
            </a:r>
            <a:r>
              <a:rPr lang="en-US" sz="1200" i="1" dirty="0" err="1"/>
              <a:t>Schjoedt</a:t>
            </a:r>
            <a:r>
              <a:rPr lang="en-US" sz="1200" i="1" dirty="0"/>
              <a:t>, KJ, et al. Aldosterone escape during blockade of the renin-angiotensin-aldosterone system in diabetic nephropathy is associated with enhanced decline in glomerular filtration rate, </a:t>
            </a:r>
            <a:r>
              <a:rPr lang="en-US" sz="1200" i="1" dirty="0" err="1"/>
              <a:t>Diabetologia</a:t>
            </a:r>
            <a:r>
              <a:rPr lang="en-US" sz="1200" i="1" dirty="0"/>
              <a:t> 2004: 47(11):1936-9.</a:t>
            </a:r>
          </a:p>
        </p:txBody>
      </p:sp>
    </p:spTree>
    <p:extLst>
      <p:ext uri="{BB962C8B-B14F-4D97-AF65-F5344CB8AC3E}">
        <p14:creationId xmlns:p14="http://schemas.microsoft.com/office/powerpoint/2010/main" val="360202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930501-ECFB-4628-9C59-68971AE2F261}"/>
              </a:ext>
            </a:extLst>
          </p:cNvPr>
          <p:cNvSpPr txBox="1"/>
          <p:nvPr/>
        </p:nvSpPr>
        <p:spPr>
          <a:xfrm>
            <a:off x="766443" y="925230"/>
            <a:ext cx="79093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Secondary Causes of Hypertension – </a:t>
            </a:r>
          </a:p>
          <a:p>
            <a:pPr algn="ctr"/>
            <a:r>
              <a:rPr lang="en-US" sz="2000" b="1" dirty="0"/>
              <a:t>Consider when treating resistant HTN</a:t>
            </a:r>
          </a:p>
          <a:p>
            <a:r>
              <a:rPr lang="en-US" sz="2400" dirty="0"/>
              <a:t>OSA    </a:t>
            </a:r>
          </a:p>
          <a:p>
            <a:r>
              <a:rPr lang="en-US" sz="2400" dirty="0"/>
              <a:t>CKD</a:t>
            </a:r>
          </a:p>
          <a:p>
            <a:r>
              <a:rPr lang="en-US" sz="2400" dirty="0"/>
              <a:t>Primary hyperaldosteronism</a:t>
            </a:r>
          </a:p>
          <a:p>
            <a:r>
              <a:rPr lang="en-US" sz="2400" dirty="0"/>
              <a:t>Renal artery </a:t>
            </a:r>
            <a:r>
              <a:rPr lang="en-US" sz="2400" dirty="0" err="1"/>
              <a:t>strenosis</a:t>
            </a:r>
            <a:endParaRPr lang="en-US" sz="2400" dirty="0"/>
          </a:p>
          <a:p>
            <a:r>
              <a:rPr lang="en-US" sz="2400" dirty="0"/>
              <a:t>Medications </a:t>
            </a:r>
            <a:r>
              <a:rPr lang="en-US" sz="1600" dirty="0"/>
              <a:t>(NSAIDs, sympathomimetics, cyclosporine, </a:t>
            </a:r>
            <a:r>
              <a:rPr lang="en-US" sz="1600" dirty="0" err="1"/>
              <a:t>erythropoietin,stimulants</a:t>
            </a:r>
            <a:r>
              <a:rPr lang="en-US" sz="1600" dirty="0"/>
              <a:t>)</a:t>
            </a:r>
            <a:r>
              <a:rPr lang="en-US" sz="2400" dirty="0"/>
              <a:t>           Alcohol Excess</a:t>
            </a:r>
          </a:p>
          <a:p>
            <a:endParaRPr lang="en-US" sz="2400" dirty="0"/>
          </a:p>
          <a:p>
            <a:r>
              <a:rPr lang="en-US" sz="2400" dirty="0"/>
              <a:t>Other Endocrine: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Cushings</a:t>
            </a:r>
            <a:endParaRPr lang="en-US" sz="2400" dirty="0"/>
          </a:p>
          <a:p>
            <a:r>
              <a:rPr lang="en-US" sz="2400" dirty="0"/>
              <a:t>     Hyperparathyroidism</a:t>
            </a:r>
          </a:p>
          <a:p>
            <a:r>
              <a:rPr lang="en-US" sz="2400" dirty="0"/>
              <a:t>     Thyroid disease</a:t>
            </a:r>
          </a:p>
          <a:p>
            <a:r>
              <a:rPr lang="en-US" sz="2400" dirty="0"/>
              <a:t>     Pheochromocytoma</a:t>
            </a:r>
          </a:p>
          <a:p>
            <a:r>
              <a:rPr lang="en-US" sz="2400" dirty="0"/>
              <a:t> Coarctation of the Aorta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3005248-EDBC-43A1-837E-A873D389C76A}"/>
              </a:ext>
            </a:extLst>
          </p:cNvPr>
          <p:cNvSpPr/>
          <p:nvPr/>
        </p:nvSpPr>
        <p:spPr>
          <a:xfrm>
            <a:off x="1833716" y="3633019"/>
            <a:ext cx="1799303" cy="34889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071FD6-6313-466E-8198-64752572E3ED}"/>
              </a:ext>
            </a:extLst>
          </p:cNvPr>
          <p:cNvCxnSpPr>
            <a:cxnSpLocks/>
          </p:cNvCxnSpPr>
          <p:nvPr/>
        </p:nvCxnSpPr>
        <p:spPr>
          <a:xfrm>
            <a:off x="820994" y="4124630"/>
            <a:ext cx="727095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04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83250E-D63C-477D-AEFD-1A79C624483E}"/>
              </a:ext>
            </a:extLst>
          </p:cNvPr>
          <p:cNvSpPr txBox="1"/>
          <p:nvPr/>
        </p:nvSpPr>
        <p:spPr>
          <a:xfrm>
            <a:off x="575187" y="1382286"/>
            <a:ext cx="785136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Hyperaldosteronism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More prevalent than originally thought.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Should be considered in cases of resistant hypertension.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Estimated 20-25% resistant HTN due to aldosterone excess.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one study, of 4660 patients with resistant HTN, 2% had hyperaldosteronism workup.   </a:t>
            </a:r>
            <a:r>
              <a:rPr lang="en-US" dirty="0"/>
              <a:t>(</a:t>
            </a:r>
            <a:r>
              <a:rPr lang="en-US" dirty="0" err="1"/>
              <a:t>Jaffe,G</a:t>
            </a:r>
            <a:r>
              <a:rPr lang="en-US" dirty="0"/>
              <a:t> et al.: Screening rates for primary aldosteronism in resistant hypertension: A cohort study. Hypertension 75:650-659, 2020.)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3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83250E-D63C-477D-AEFD-1A79C624483E}"/>
              </a:ext>
            </a:extLst>
          </p:cNvPr>
          <p:cNvSpPr txBox="1"/>
          <p:nvPr/>
        </p:nvSpPr>
        <p:spPr>
          <a:xfrm>
            <a:off x="496529" y="1102578"/>
            <a:ext cx="815094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Hyperaldosteronism</a:t>
            </a:r>
          </a:p>
          <a:p>
            <a:endParaRPr lang="en-US" dirty="0"/>
          </a:p>
          <a:p>
            <a:pPr marL="398463"/>
            <a:r>
              <a:rPr lang="en-US" sz="2400" dirty="0"/>
              <a:t>Does not require hypokalemia to make the dx  (!) – </a:t>
            </a:r>
            <a:r>
              <a:rPr lang="en-US" sz="2400" i="1" dirty="0"/>
              <a:t>usually</a:t>
            </a:r>
            <a:r>
              <a:rPr lang="en-US" sz="2400" dirty="0"/>
              <a:t> hypokalemia with diuretics, but not always.</a:t>
            </a:r>
          </a:p>
          <a:p>
            <a:pPr marL="39846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98463"/>
            <a:r>
              <a:rPr lang="en-US" sz="2400" dirty="0"/>
              <a:t>High serum bicarbonate (due H+ wasting with K+ wasting).</a:t>
            </a:r>
          </a:p>
          <a:p>
            <a:pPr marL="39846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98463"/>
            <a:r>
              <a:rPr lang="en-US" sz="2400" dirty="0"/>
              <a:t>Primary: adrenal hyperplasia, adrenal adenoma, adrenal </a:t>
            </a:r>
          </a:p>
          <a:p>
            <a:pPr marL="398463"/>
            <a:r>
              <a:rPr lang="en-US" sz="2400" dirty="0"/>
              <a:t>carcinoma (CT or MRI adrenal view protocol needed to visualize)</a:t>
            </a:r>
          </a:p>
          <a:p>
            <a:pPr marL="39846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98463"/>
            <a:r>
              <a:rPr lang="en-US" sz="2400" dirty="0"/>
              <a:t>Secondary – atherosclerotic renal vascular disease, FMD</a:t>
            </a:r>
          </a:p>
          <a:p>
            <a:pPr marL="398463"/>
            <a:r>
              <a:rPr lang="en-US" sz="2400" dirty="0"/>
              <a:t>(RA duplex, CT angiogram – use when FMD considered)</a:t>
            </a:r>
          </a:p>
          <a:p>
            <a:pPr marL="398463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0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AAC29D-35B4-45BC-A5DC-FC7B9D8873E5}"/>
              </a:ext>
            </a:extLst>
          </p:cNvPr>
          <p:cNvSpPr txBox="1"/>
          <p:nvPr/>
        </p:nvSpPr>
        <p:spPr>
          <a:xfrm>
            <a:off x="889819" y="3429000"/>
            <a:ext cx="7497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 useBgFill="1">
        <p:nvSpPr>
          <p:cNvPr id="4" name="TextBox 3">
            <a:extLst>
              <a:ext uri="{FF2B5EF4-FFF2-40B4-BE49-F238E27FC236}">
                <a16:creationId xmlns:a16="http://schemas.microsoft.com/office/drawing/2014/main" id="{DE61A163-AE34-47AC-8320-0847F3136839}"/>
              </a:ext>
            </a:extLst>
          </p:cNvPr>
          <p:cNvSpPr txBox="1"/>
          <p:nvPr/>
        </p:nvSpPr>
        <p:spPr>
          <a:xfrm>
            <a:off x="294351" y="241027"/>
            <a:ext cx="8799871" cy="31393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Evaluation is not that complicated</a:t>
            </a:r>
          </a:p>
          <a:p>
            <a:pPr algn="ctr"/>
            <a:endParaRPr lang="en-US" sz="2400" b="1" dirty="0"/>
          </a:p>
          <a:p>
            <a:r>
              <a:rPr lang="en-US" dirty="0"/>
              <a:t>HOLD:  </a:t>
            </a:r>
            <a:r>
              <a:rPr lang="en-US" dirty="0" err="1"/>
              <a:t>ACEi</a:t>
            </a:r>
            <a:r>
              <a:rPr lang="en-US" dirty="0"/>
              <a:t>/ARB/mineralocorticoid blockers</a:t>
            </a:r>
          </a:p>
          <a:p>
            <a:r>
              <a:rPr lang="en-US" dirty="0"/>
              <a:t>Early AM sitting:  renin activity (test result is rate of conversion) and serum aldosterone: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Plasma renin activity – low in primary (&lt;1 ng/ml/</a:t>
            </a:r>
            <a:r>
              <a:rPr lang="en-US" dirty="0" err="1"/>
              <a:t>hr</a:t>
            </a:r>
            <a:r>
              <a:rPr lang="en-US" dirty="0"/>
              <a:t>), high in secondary (well &gt; 1 ng/ml/</a:t>
            </a:r>
            <a:r>
              <a:rPr lang="en-US" dirty="0" err="1"/>
              <a:t>hr</a:t>
            </a:r>
            <a:r>
              <a:rPr lang="en-US" dirty="0"/>
              <a:t>).  Sometimes reported as ‘not measurable’ – so for use in ratio= 0.5 ng/ml/</a:t>
            </a:r>
            <a:r>
              <a:rPr lang="en-US" dirty="0" err="1"/>
              <a:t>hr</a:t>
            </a:r>
            <a:r>
              <a:rPr lang="en-US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Serum aldosterone levels:  usually &gt; 10 ng/dL.</a:t>
            </a:r>
          </a:p>
          <a:p>
            <a:endParaRPr lang="en-US" dirty="0"/>
          </a:p>
          <a:p>
            <a:pPr algn="ctr"/>
            <a:r>
              <a:rPr lang="en-US" sz="2400" b="1" u="sng" dirty="0"/>
              <a:t>Primary Hyperaldosteronism Evaluation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481B67-6CA3-46EF-8B75-D96B7D58AADB}"/>
              </a:ext>
            </a:extLst>
          </p:cNvPr>
          <p:cNvSpPr/>
          <p:nvPr/>
        </p:nvSpPr>
        <p:spPr>
          <a:xfrm>
            <a:off x="2754875" y="3309417"/>
            <a:ext cx="1705897" cy="16368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86000"/>
                </a:schemeClr>
              </a:gs>
              <a:gs pos="100000">
                <a:schemeClr val="accent6">
                  <a:alpha val="86000"/>
                  <a:lumMod val="71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Aldo:Renin</a:t>
            </a:r>
            <a:r>
              <a:rPr lang="en-US" dirty="0">
                <a:solidFill>
                  <a:schemeClr val="tx1"/>
                </a:solidFill>
              </a:rPr>
              <a:t>  20:1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With low K+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1A97F4-5C97-48EC-9275-3A0090962A81}"/>
              </a:ext>
            </a:extLst>
          </p:cNvPr>
          <p:cNvSpPr/>
          <p:nvPr/>
        </p:nvSpPr>
        <p:spPr>
          <a:xfrm>
            <a:off x="4909980" y="3313656"/>
            <a:ext cx="1705897" cy="16368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86000"/>
                </a:schemeClr>
              </a:gs>
              <a:gs pos="100000">
                <a:schemeClr val="accent6">
                  <a:alpha val="86000"/>
                  <a:lumMod val="71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Aldo:Renin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10-20:1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93E1AC-E9BB-4F9A-843C-54074CE47AA8}"/>
              </a:ext>
            </a:extLst>
          </p:cNvPr>
          <p:cNvSpPr/>
          <p:nvPr/>
        </p:nvSpPr>
        <p:spPr>
          <a:xfrm>
            <a:off x="597924" y="3309416"/>
            <a:ext cx="1705897" cy="16048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86000"/>
                </a:schemeClr>
              </a:gs>
              <a:gs pos="100000">
                <a:schemeClr val="accent6">
                  <a:alpha val="86000"/>
                  <a:lumMod val="71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Aldo:Renin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30:1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Even if normal K+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608A5C-D175-4FCE-9DF9-1535F7E7824F}"/>
              </a:ext>
            </a:extLst>
          </p:cNvPr>
          <p:cNvSpPr/>
          <p:nvPr/>
        </p:nvSpPr>
        <p:spPr>
          <a:xfrm>
            <a:off x="7132073" y="3309416"/>
            <a:ext cx="1705897" cy="16554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86000"/>
                </a:schemeClr>
              </a:gs>
              <a:gs pos="100000">
                <a:schemeClr val="accent6">
                  <a:alpha val="86000"/>
                  <a:lumMod val="71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Aldo:Renin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&lt; 10:1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378159-27F9-41C9-9BD6-A571EC955045}"/>
              </a:ext>
            </a:extLst>
          </p:cNvPr>
          <p:cNvSpPr/>
          <p:nvPr/>
        </p:nvSpPr>
        <p:spPr>
          <a:xfrm>
            <a:off x="4938251" y="5584856"/>
            <a:ext cx="1742768" cy="10074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86000"/>
                </a:schemeClr>
              </a:gs>
              <a:gs pos="100000">
                <a:schemeClr val="accent6">
                  <a:alpha val="86000"/>
                  <a:lumMod val="71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24 hour urine aldosterone on high salt intake (200 mmol Na+)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EA1CE0-1E58-41B9-A53D-615A2E379F15}"/>
              </a:ext>
            </a:extLst>
          </p:cNvPr>
          <p:cNvSpPr/>
          <p:nvPr/>
        </p:nvSpPr>
        <p:spPr>
          <a:xfrm>
            <a:off x="7132073" y="5550442"/>
            <a:ext cx="1742768" cy="10418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86000"/>
                </a:schemeClr>
              </a:gs>
              <a:gs pos="100000">
                <a:schemeClr val="accent6">
                  <a:alpha val="86000"/>
                  <a:lumMod val="71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Unlikely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Primary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Hyperaldosteronism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D8C009-689F-4B81-BFA3-39634534855F}"/>
              </a:ext>
            </a:extLst>
          </p:cNvPr>
          <p:cNvSpPr/>
          <p:nvPr/>
        </p:nvSpPr>
        <p:spPr>
          <a:xfrm>
            <a:off x="561053" y="5584856"/>
            <a:ext cx="3926144" cy="9778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86000"/>
                </a:schemeClr>
              </a:gs>
              <a:gs pos="100000">
                <a:schemeClr val="accent6">
                  <a:alpha val="86000"/>
                  <a:lumMod val="71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Likely Primary Hyperaldosteronism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F8C4DA41-D044-4F80-82BD-1100FA5AAF45}"/>
              </a:ext>
            </a:extLst>
          </p:cNvPr>
          <p:cNvSpPr/>
          <p:nvPr/>
        </p:nvSpPr>
        <p:spPr>
          <a:xfrm>
            <a:off x="1268362" y="5033852"/>
            <a:ext cx="275303" cy="35231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1CBFC354-8BA8-4170-BFD9-0E5927AD3470}"/>
              </a:ext>
            </a:extLst>
          </p:cNvPr>
          <p:cNvSpPr/>
          <p:nvPr/>
        </p:nvSpPr>
        <p:spPr>
          <a:xfrm>
            <a:off x="3470171" y="5066403"/>
            <a:ext cx="275303" cy="35231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E739F803-2A89-46FB-A89F-71A1AEFC5E45}"/>
              </a:ext>
            </a:extLst>
          </p:cNvPr>
          <p:cNvSpPr/>
          <p:nvPr/>
        </p:nvSpPr>
        <p:spPr>
          <a:xfrm>
            <a:off x="5627122" y="5033078"/>
            <a:ext cx="275303" cy="35231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4334E1DC-042A-4D05-AA4D-C3C7135E8398}"/>
              </a:ext>
            </a:extLst>
          </p:cNvPr>
          <p:cNvSpPr/>
          <p:nvPr/>
        </p:nvSpPr>
        <p:spPr>
          <a:xfrm>
            <a:off x="7865805" y="5033078"/>
            <a:ext cx="275303" cy="35231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8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14C318-E3FD-4BF6-ACDF-8EDCEED4B94F}"/>
              </a:ext>
            </a:extLst>
          </p:cNvPr>
          <p:cNvSpPr txBox="1"/>
          <p:nvPr/>
        </p:nvSpPr>
        <p:spPr>
          <a:xfrm>
            <a:off x="909484" y="1145458"/>
            <a:ext cx="79739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Match the renin and aldosterone levels with the following clinical scenarios:</a:t>
            </a:r>
          </a:p>
          <a:p>
            <a:pPr algn="ctr"/>
            <a:r>
              <a:rPr lang="en-US" sz="2400" dirty="0"/>
              <a:t>(normal renin 1-4, aldosterone 5-10)</a:t>
            </a:r>
          </a:p>
          <a:p>
            <a:endParaRPr lang="en-US" sz="2000" dirty="0"/>
          </a:p>
          <a:p>
            <a:r>
              <a:rPr lang="en-US" sz="2000" dirty="0"/>
              <a:t>Labs:</a:t>
            </a:r>
          </a:p>
          <a:p>
            <a:pPr marL="342900" indent="-342900">
              <a:buAutoNum type="arabicPeriod"/>
            </a:pPr>
            <a:r>
              <a:rPr lang="en-US" sz="2000" dirty="0"/>
              <a:t>Renin &lt;1, aldosterone 5.</a:t>
            </a:r>
          </a:p>
          <a:p>
            <a:pPr marL="342900" indent="-342900">
              <a:buAutoNum type="arabicPeriod"/>
            </a:pPr>
            <a:r>
              <a:rPr lang="en-US" sz="2000" dirty="0"/>
              <a:t>Renin 8, aldosterone 22</a:t>
            </a:r>
          </a:p>
          <a:p>
            <a:pPr marL="342900" indent="-342900">
              <a:buAutoNum type="arabicPeriod"/>
            </a:pPr>
            <a:r>
              <a:rPr lang="en-US" sz="2000" dirty="0"/>
              <a:t>Renin 30, aldosterone 4</a:t>
            </a:r>
          </a:p>
          <a:p>
            <a:pPr marL="342900" indent="-342900">
              <a:buAutoNum type="arabicPeriod"/>
            </a:pPr>
            <a:r>
              <a:rPr lang="en-US" sz="2000" dirty="0"/>
              <a:t>Renin 0.5, aldosterone 25</a:t>
            </a:r>
          </a:p>
          <a:p>
            <a:endParaRPr lang="en-US" dirty="0"/>
          </a:p>
          <a:p>
            <a:r>
              <a:rPr lang="en-US" dirty="0"/>
              <a:t>Scenarios:</a:t>
            </a:r>
          </a:p>
          <a:p>
            <a:r>
              <a:rPr lang="en-US" dirty="0"/>
              <a:t>A.   Renal artery stenosis</a:t>
            </a:r>
          </a:p>
          <a:p>
            <a:r>
              <a:rPr lang="en-US" dirty="0"/>
              <a:t>B.   Primary hyperaldosteronism</a:t>
            </a:r>
          </a:p>
          <a:p>
            <a:r>
              <a:rPr lang="en-US" dirty="0"/>
              <a:t>C.   Volume expanded / fluid overload state  (Liddle syndrome)</a:t>
            </a:r>
          </a:p>
          <a:p>
            <a:r>
              <a:rPr lang="en-US" dirty="0"/>
              <a:t>D.  </a:t>
            </a:r>
            <a:r>
              <a:rPr lang="en-US" dirty="0" err="1"/>
              <a:t>ACEi</a:t>
            </a:r>
            <a:r>
              <a:rPr lang="en-US" dirty="0"/>
              <a:t> therapy </a:t>
            </a:r>
          </a:p>
        </p:txBody>
      </p:sp>
    </p:spTree>
    <p:extLst>
      <p:ext uri="{BB962C8B-B14F-4D97-AF65-F5344CB8AC3E}">
        <p14:creationId xmlns:p14="http://schemas.microsoft.com/office/powerpoint/2010/main" val="60845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14C318-E3FD-4BF6-ACDF-8EDCEED4B94F}"/>
              </a:ext>
            </a:extLst>
          </p:cNvPr>
          <p:cNvSpPr txBox="1"/>
          <p:nvPr/>
        </p:nvSpPr>
        <p:spPr>
          <a:xfrm>
            <a:off x="909484" y="1145458"/>
            <a:ext cx="79739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Match the renin and aldosterone levels with the following clinical scenarios:</a:t>
            </a:r>
          </a:p>
          <a:p>
            <a:pPr algn="ctr"/>
            <a:r>
              <a:rPr lang="en-US" sz="2400" dirty="0"/>
              <a:t>(normal renin 1-4, aldosterone 5-10)</a:t>
            </a:r>
          </a:p>
          <a:p>
            <a:endParaRPr lang="en-US" sz="2000" dirty="0"/>
          </a:p>
          <a:p>
            <a:r>
              <a:rPr lang="en-US" sz="2000" dirty="0"/>
              <a:t>Labs:</a:t>
            </a:r>
          </a:p>
          <a:p>
            <a:pPr marL="342900" indent="-342900">
              <a:buAutoNum type="arabicPeriod"/>
            </a:pPr>
            <a:r>
              <a:rPr lang="en-US" sz="2000" dirty="0"/>
              <a:t>Renin &lt;1, aldosterone 5.</a:t>
            </a:r>
          </a:p>
          <a:p>
            <a:pPr marL="342900" indent="-342900">
              <a:buAutoNum type="arabicPeriod"/>
            </a:pPr>
            <a:r>
              <a:rPr lang="en-US" sz="2000" dirty="0"/>
              <a:t>Renin 8, aldosterone 22</a:t>
            </a:r>
          </a:p>
          <a:p>
            <a:pPr marL="342900" indent="-342900">
              <a:buAutoNum type="arabicPeriod"/>
            </a:pPr>
            <a:r>
              <a:rPr lang="en-US" sz="2000" dirty="0"/>
              <a:t>Renin 30, aldosterone 4</a:t>
            </a:r>
          </a:p>
          <a:p>
            <a:pPr marL="342900" indent="-342900">
              <a:buAutoNum type="arabicPeriod"/>
            </a:pPr>
            <a:r>
              <a:rPr lang="en-US" sz="2000" dirty="0"/>
              <a:t>Renin 0.5, aldosterone 25</a:t>
            </a:r>
          </a:p>
          <a:p>
            <a:endParaRPr lang="en-US" dirty="0"/>
          </a:p>
          <a:p>
            <a:r>
              <a:rPr lang="en-US" dirty="0"/>
              <a:t>Scenarios:</a:t>
            </a:r>
          </a:p>
          <a:p>
            <a:r>
              <a:rPr lang="en-US" dirty="0"/>
              <a:t>A.   Renal artery stenosis	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		</a:t>
            </a:r>
          </a:p>
          <a:p>
            <a:r>
              <a:rPr lang="en-US" dirty="0"/>
              <a:t>B.   Primary hyperaldosteronism	</a:t>
            </a:r>
            <a:r>
              <a:rPr lang="en-US" dirty="0">
                <a:solidFill>
                  <a:srgbClr val="FF0000"/>
                </a:solidFill>
              </a:rPr>
              <a:t>4</a:t>
            </a:r>
          </a:p>
          <a:p>
            <a:r>
              <a:rPr lang="en-US" dirty="0"/>
              <a:t>C.   Volume expanded / fluid overload state  (Liddle syndrome)	</a:t>
            </a:r>
            <a:r>
              <a:rPr lang="en-US" dirty="0">
                <a:solidFill>
                  <a:srgbClr val="FF0000"/>
                </a:solidFill>
              </a:rPr>
              <a:t>1</a:t>
            </a:r>
          </a:p>
          <a:p>
            <a:r>
              <a:rPr lang="en-US" dirty="0"/>
              <a:t>D.  </a:t>
            </a:r>
            <a:r>
              <a:rPr lang="en-US" dirty="0" err="1"/>
              <a:t>ACEi</a:t>
            </a:r>
            <a:r>
              <a:rPr lang="en-US" dirty="0"/>
              <a:t> therapy 	</a:t>
            </a:r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3622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9418BC-BF38-4CD8-A476-750CF1D44116}"/>
              </a:ext>
            </a:extLst>
          </p:cNvPr>
          <p:cNvSpPr txBox="1"/>
          <p:nvPr/>
        </p:nvSpPr>
        <p:spPr>
          <a:xfrm>
            <a:off x="732502" y="1204452"/>
            <a:ext cx="794938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Summary</a:t>
            </a:r>
          </a:p>
          <a:p>
            <a:endParaRPr lang="en-US" dirty="0"/>
          </a:p>
          <a:p>
            <a:r>
              <a:rPr lang="en-US" sz="2400" dirty="0"/>
              <a:t>A nephrologist's point of view: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Emphasis on home / out-of-office BP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 risk of CVD / CKD – aggressive control to &lt; 130/80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Diuretic (thiazide) therapy early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Diuretic emphasis, monotherapy early, combination therapy with higher BPs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Resistant HTN – use spironolactone / eplerenone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Look for secondary forms of HTN if resistant HTN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Hyperaldosteronism is more common than previously thought. </a:t>
            </a:r>
          </a:p>
        </p:txBody>
      </p:sp>
    </p:spTree>
    <p:extLst>
      <p:ext uri="{BB962C8B-B14F-4D97-AF65-F5344CB8AC3E}">
        <p14:creationId xmlns:p14="http://schemas.microsoft.com/office/powerpoint/2010/main" val="205257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12480-53BC-3A4C-FED9-3CFE3C374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067" y="1778792"/>
            <a:ext cx="7510348" cy="2303436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2BCAC-D902-E63E-AE47-9ED3EB8A47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0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9C5DA7-1F6E-4791-AAC3-A1AD5CEE2B7B}"/>
              </a:ext>
            </a:extLst>
          </p:cNvPr>
          <p:cNvSpPr txBox="1"/>
          <p:nvPr/>
        </p:nvSpPr>
        <p:spPr>
          <a:xfrm>
            <a:off x="728735" y="1318221"/>
            <a:ext cx="7774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Roboto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9DD517-840A-45E3-AC68-57C8802F1264}"/>
              </a:ext>
            </a:extLst>
          </p:cNvPr>
          <p:cNvSpPr txBox="1"/>
          <p:nvPr/>
        </p:nvSpPr>
        <p:spPr>
          <a:xfrm>
            <a:off x="1225389" y="1875215"/>
            <a:ext cx="7918611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What Hypertension Guideline to Use?</a:t>
            </a:r>
            <a:endParaRPr lang="en-US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JNC 8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ACC/ AHA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International Hypertension Guidelines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European Hypertension Guidelines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Canadian Hypertension Guidelines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KDIGO guidelines, etc.</a:t>
            </a:r>
          </a:p>
        </p:txBody>
      </p:sp>
    </p:spTree>
    <p:extLst>
      <p:ext uri="{BB962C8B-B14F-4D97-AF65-F5344CB8AC3E}">
        <p14:creationId xmlns:p14="http://schemas.microsoft.com/office/powerpoint/2010/main" val="407542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A2D08D-8405-46B6-AA51-601C183DF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8150"/>
            <a:ext cx="8229600" cy="7887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Hypertension Guideline to Use?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884386-9095-4700-992D-AE8A46E84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0949"/>
            <a:ext cx="8229600" cy="43948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0000" b="1" dirty="0"/>
              <a:t>JNC 8</a:t>
            </a:r>
          </a:p>
          <a:p>
            <a:pPr marL="0" indent="0" algn="l">
              <a:buNone/>
            </a:pPr>
            <a:r>
              <a:rPr lang="en-US" sz="7200" b="0" i="0" dirty="0">
                <a:solidFill>
                  <a:srgbClr val="212529"/>
                </a:solidFill>
                <a:effectLst/>
              </a:rPr>
              <a:t>60 years or </a:t>
            </a:r>
            <a:r>
              <a:rPr lang="en-US" sz="7200" b="0" i="0">
                <a:solidFill>
                  <a:srgbClr val="212529"/>
                </a:solidFill>
                <a:effectLst/>
              </a:rPr>
              <a:t>older without </a:t>
            </a:r>
            <a:r>
              <a:rPr lang="en-US" sz="7200" b="0" i="0" dirty="0">
                <a:solidFill>
                  <a:srgbClr val="212529"/>
                </a:solidFill>
                <a:effectLst/>
              </a:rPr>
              <a:t>DM or CKD the BP goal is &lt;150/90 mm Hg.</a:t>
            </a:r>
          </a:p>
          <a:p>
            <a:pPr marL="0" indent="0" algn="l">
              <a:buNone/>
            </a:pPr>
            <a:r>
              <a:rPr lang="en-US" sz="7200" dirty="0">
                <a:solidFill>
                  <a:srgbClr val="212529"/>
                </a:solidFill>
              </a:rPr>
              <a:t>1</a:t>
            </a:r>
            <a:r>
              <a:rPr lang="en-US" sz="7200" b="0" i="0" dirty="0">
                <a:solidFill>
                  <a:srgbClr val="212529"/>
                </a:solidFill>
                <a:effectLst/>
              </a:rPr>
              <a:t>8 to 59 years of age without major comorbidities, 60 years or older with DM, CKD, or both conditions, BP &lt;140/90 mm Hg.</a:t>
            </a:r>
          </a:p>
          <a:p>
            <a:pPr marL="0" indent="0" algn="l">
              <a:buNone/>
            </a:pPr>
            <a:endParaRPr lang="en-US" sz="8000" b="0" i="0" dirty="0">
              <a:solidFill>
                <a:srgbClr val="212529"/>
              </a:solidFill>
              <a:effectLst/>
            </a:endParaRPr>
          </a:p>
          <a:p>
            <a:pPr marL="0" indent="0">
              <a:buNone/>
            </a:pPr>
            <a:r>
              <a:rPr lang="en-US" sz="10000" b="1" dirty="0"/>
              <a:t>2017 ACC/AHA</a:t>
            </a:r>
          </a:p>
          <a:p>
            <a:pPr marL="0" indent="0">
              <a:buNone/>
            </a:pPr>
            <a:r>
              <a:rPr lang="en-US" altLang="en-US" sz="7200" dirty="0">
                <a:solidFill>
                  <a:srgbClr val="000000"/>
                </a:solidFill>
              </a:rPr>
              <a:t>Normal BP is defined as &lt;120/80 mmHg</a:t>
            </a:r>
          </a:p>
          <a:p>
            <a:pPr marL="0" indent="0">
              <a:buNone/>
            </a:pPr>
            <a:r>
              <a:rPr lang="en-US" altLang="en-US" sz="7200" dirty="0">
                <a:solidFill>
                  <a:srgbClr val="000000"/>
                </a:solidFill>
              </a:rPr>
              <a:t>Elevated BP as systolic pressure 120 to 129 mmHg and diastolic pressure as &lt;80 mmHg, </a:t>
            </a:r>
          </a:p>
          <a:p>
            <a:pPr marL="0" indent="0">
              <a:buNone/>
            </a:pPr>
            <a:r>
              <a:rPr lang="en-US" altLang="en-US" sz="7200" dirty="0">
                <a:solidFill>
                  <a:srgbClr val="000000"/>
                </a:solidFill>
              </a:rPr>
              <a:t>Stage 1 hypertension as systolic pressure 130 to 139 mmHg or diastolic pressure 80 to 89 mmHg,</a:t>
            </a:r>
          </a:p>
          <a:p>
            <a:pPr marL="0" indent="0">
              <a:buNone/>
            </a:pPr>
            <a:r>
              <a:rPr lang="en-US" altLang="en-US" sz="7200" dirty="0">
                <a:solidFill>
                  <a:srgbClr val="000000"/>
                </a:solidFill>
              </a:rPr>
              <a:t>Stage 2 hypertension as systolic pressure ≥140 mmHg or diastolic pressure ≥90 mmHg.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6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C5C0AB-DC0D-43EC-A130-2C798169E676}"/>
              </a:ext>
            </a:extLst>
          </p:cNvPr>
          <p:cNvSpPr txBox="1"/>
          <p:nvPr/>
        </p:nvSpPr>
        <p:spPr>
          <a:xfrm>
            <a:off x="2277877" y="-33542231"/>
            <a:ext cx="460217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latin typeface="Roboto"/>
              </a:rPr>
              <a:t>First-line and later-line treatments should now be limited to 4 classes of medications: thiazide-type diuretics, calcium 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Roboto"/>
              </a:rPr>
              <a:t>channel blockers (CCBs), ACE inhibitors, and ARBs. Triple therapy with an ACE </a:t>
            </a:r>
            <a:r>
              <a:rPr lang="en-US" b="0" i="0" dirty="0">
                <a:solidFill>
                  <a:srgbClr val="212529"/>
                </a:solidFill>
                <a:effectLst/>
                <a:latin typeface="Roboto"/>
              </a:rPr>
              <a:t>inhibitor/ARB, CCB, and thiazide-type diuretic would precede use of 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Roboto"/>
              </a:rPr>
              <a:t>alpha-blockers, beta-blockers, or </a:t>
            </a:r>
            <a:r>
              <a:rPr lang="en-US" b="0" i="0" dirty="0">
                <a:solidFill>
                  <a:srgbClr val="212529"/>
                </a:solidFill>
                <a:effectLst/>
                <a:latin typeface="Roboto"/>
              </a:rPr>
              <a:t>any of several other agents.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798C0B-621F-4957-91DC-006B0FEF861B}"/>
              </a:ext>
            </a:extLst>
          </p:cNvPr>
          <p:cNvSpPr txBox="1"/>
          <p:nvPr/>
        </p:nvSpPr>
        <p:spPr>
          <a:xfrm>
            <a:off x="819247" y="1143344"/>
            <a:ext cx="7505506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sz="1800" b="0" i="0" dirty="0">
              <a:solidFill>
                <a:srgbClr val="444444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ACC/ AHA philosophy:</a:t>
            </a:r>
          </a:p>
          <a:p>
            <a:pPr marL="0" indent="0">
              <a:buNone/>
            </a:pPr>
            <a:endParaRPr lang="en-US" sz="2400" b="1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200" b="0" i="0" u="sng" dirty="0"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Risk for CVD increases in a log-linear fashion </a:t>
            </a:r>
            <a:r>
              <a:rPr lang="en-US" sz="22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from 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SBP levels &lt;115 mm Hg to &gt;180 mm Hg, and from DBP levels &lt;75 mm Hg to &gt;105 mm Hg. </a:t>
            </a:r>
          </a:p>
          <a:p>
            <a:pPr marL="0" indent="0">
              <a:buNone/>
            </a:pPr>
            <a:endParaRPr lang="en-US" sz="22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2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 20 mm Hg higher SBP and 10 mm Hg higher DBP are each associated with a </a:t>
            </a:r>
            <a:r>
              <a:rPr lang="en-US" sz="2200" b="0" i="0" u="sng" dirty="0"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doubling</a:t>
            </a:r>
            <a:r>
              <a:rPr lang="en-US" sz="22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in the risk of death from stroke, heart disease, or other vascular disease. </a:t>
            </a:r>
          </a:p>
          <a:p>
            <a:pPr marL="0" indent="0">
              <a:buNone/>
            </a:pPr>
            <a:endParaRPr lang="en-US" sz="22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200" b="0" i="0" u="sng" dirty="0"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SBP has consistently been associated with increased CVD risk.  </a:t>
            </a:r>
            <a:r>
              <a:rPr lang="en-US" sz="22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This is not true for DBP.</a:t>
            </a:r>
            <a:endParaRPr lang="en-US" alt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3422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AE3FCD-2ECE-42DA-86F4-4E8EBFF5159A}"/>
              </a:ext>
            </a:extLst>
          </p:cNvPr>
          <p:cNvSpPr txBox="1"/>
          <p:nvPr/>
        </p:nvSpPr>
        <p:spPr>
          <a:xfrm>
            <a:off x="499131" y="1012674"/>
            <a:ext cx="8230138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ACC/AHA Guideline:  Assessment of CVD risks: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i="1" dirty="0"/>
              <a:t>Use the cvdrisk.com risk evaluator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Using this strategy, this patient has a </a:t>
            </a:r>
            <a:r>
              <a:rPr lang="en-US" b="1" u="sng" dirty="0"/>
              <a:t>CVD risk of &gt; 10% in ten years </a:t>
            </a:r>
            <a:r>
              <a:rPr lang="en-US" b="1" dirty="0"/>
              <a:t>and </a:t>
            </a:r>
          </a:p>
          <a:p>
            <a:r>
              <a:rPr lang="en-US" b="1" dirty="0"/>
              <a:t>BP goals should be &lt; 130/80 mm Hg.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Noto Sans"/>
              </a:rPr>
              <a:t>Earlier initiation of pharmacologic therapy is indicated for patients with </a:t>
            </a:r>
          </a:p>
          <a:p>
            <a:r>
              <a:rPr lang="en-US" altLang="en-US" dirty="0">
                <a:solidFill>
                  <a:srgbClr val="000000"/>
                </a:solidFill>
                <a:latin typeface="Noto Sans"/>
              </a:rPr>
              <a:t>hypertension and preexisting CVD, chronic kidney disease (CKD) </a:t>
            </a:r>
          </a:p>
          <a:p>
            <a:r>
              <a:rPr lang="en-US" altLang="en-US" dirty="0">
                <a:solidFill>
                  <a:srgbClr val="000000"/>
                </a:solidFill>
                <a:latin typeface="Noto Sans"/>
              </a:rPr>
              <a:t>or diabetes mellitus (DM), or high estimated 10-year CV risk.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Noto Sans"/>
              </a:rPr>
              <a:t>Lifestyle modifications always should be used. </a:t>
            </a:r>
          </a:p>
          <a:p>
            <a:endParaRPr lang="en-US" sz="2400" b="1" dirty="0"/>
          </a:p>
          <a:p>
            <a:r>
              <a:rPr lang="en-US" sz="2000" b="1" dirty="0"/>
              <a:t>Other risk factors that suggest a BP goal of &lt; 130/80 mm Hg:</a:t>
            </a:r>
          </a:p>
          <a:p>
            <a:r>
              <a:rPr lang="en-US" sz="2000" dirty="0"/>
              <a:t>CKD, especially if proteinuria.</a:t>
            </a:r>
          </a:p>
          <a:p>
            <a:r>
              <a:rPr lang="en-US" sz="2000" dirty="0"/>
              <a:t>DM</a:t>
            </a:r>
          </a:p>
          <a:p>
            <a:r>
              <a:rPr lang="en-US" sz="2000" dirty="0"/>
              <a:t>Patients with mild cognitive impairment.  </a:t>
            </a:r>
          </a:p>
          <a:p>
            <a:r>
              <a:rPr lang="en-US" sz="1200" dirty="0"/>
              <a:t>(SPRINT MIND study:  Williamson, JD et al.  SPRINT MIND Investigators for the SPRINT  Research G: </a:t>
            </a:r>
          </a:p>
          <a:p>
            <a:r>
              <a:rPr lang="en-US" sz="1200" dirty="0"/>
              <a:t>Effect of intensive vs standard blood pressure control on probable dementia:  a randomized clinical trial, </a:t>
            </a:r>
          </a:p>
          <a:p>
            <a:r>
              <a:rPr lang="en-US" sz="1200" dirty="0"/>
              <a:t>JAMA  321:553-561, 2019)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2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163E889D-FE37-4CA3-937F-3D3BEE922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223" y="1977848"/>
            <a:ext cx="4658273" cy="448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B26388-3910-4C67-8E5B-F676AED80C6D}"/>
              </a:ext>
            </a:extLst>
          </p:cNvPr>
          <p:cNvSpPr txBox="1"/>
          <p:nvPr/>
        </p:nvSpPr>
        <p:spPr>
          <a:xfrm>
            <a:off x="394538" y="898876"/>
            <a:ext cx="809326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Emphasis on Out-of-office BP Measurements in </a:t>
            </a:r>
          </a:p>
          <a:p>
            <a:pPr algn="ctr"/>
            <a:r>
              <a:rPr lang="en-US" sz="2400" b="1" dirty="0"/>
              <a:t>addition to Office BP Measurements</a:t>
            </a:r>
          </a:p>
          <a:p>
            <a:endParaRPr lang="en-US" sz="2000" dirty="0"/>
          </a:p>
          <a:p>
            <a:r>
              <a:rPr lang="en-US" sz="2000" u="sng" dirty="0"/>
              <a:t>Office BP measurements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“White coat effect”</a:t>
            </a:r>
          </a:p>
          <a:p>
            <a:r>
              <a:rPr lang="en-US" i="1" dirty="0"/>
              <a:t>Treatment not as imperative.</a:t>
            </a:r>
          </a:p>
          <a:p>
            <a:r>
              <a:rPr lang="en-US" i="1" dirty="0"/>
              <a:t>&gt;70% will become sustained HTN.</a:t>
            </a:r>
          </a:p>
          <a:p>
            <a:r>
              <a:rPr lang="en-US" i="1" dirty="0"/>
              <a:t> </a:t>
            </a:r>
          </a:p>
          <a:p>
            <a:r>
              <a:rPr lang="en-US" sz="2000" u="sng" dirty="0"/>
              <a:t>Out-of-office measurements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“Masked HTN”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i="1" dirty="0"/>
              <a:t>ABPM: 24 hr. monitor</a:t>
            </a:r>
          </a:p>
          <a:p>
            <a:pPr marL="342900" indent="-342900">
              <a:buFontTx/>
              <a:buChar char="-"/>
            </a:pPr>
            <a:r>
              <a:rPr lang="en-US" i="1" dirty="0"/>
              <a:t>SMBP: self measured BPs – </a:t>
            </a:r>
          </a:p>
          <a:p>
            <a:r>
              <a:rPr lang="en-US" i="1" dirty="0"/>
              <a:t>ideally twice in AM and twice </a:t>
            </a:r>
          </a:p>
          <a:p>
            <a:r>
              <a:rPr lang="en-US" i="1" dirty="0"/>
              <a:t>PM x 7 days</a:t>
            </a:r>
          </a:p>
          <a:p>
            <a:pPr marL="285750" indent="-285750">
              <a:buFontTx/>
              <a:buChar char="-"/>
            </a:pPr>
            <a:r>
              <a:rPr lang="en-US" i="1" dirty="0"/>
              <a:t>Kiosk BPs – not as reliable</a:t>
            </a:r>
          </a:p>
          <a:p>
            <a:pPr marL="285750" indent="-285750">
              <a:buFontTx/>
              <a:buChar char="-"/>
            </a:pPr>
            <a:r>
              <a:rPr lang="en-US" i="1" dirty="0"/>
              <a:t>Wrist / finger BPS – not as </a:t>
            </a:r>
          </a:p>
          <a:p>
            <a:pPr marL="285750" indent="-285750">
              <a:buFontTx/>
              <a:buChar char="-"/>
            </a:pPr>
            <a:r>
              <a:rPr lang="en-US" i="1" dirty="0"/>
              <a:t>reliable.</a:t>
            </a:r>
          </a:p>
        </p:txBody>
      </p:sp>
    </p:spTree>
    <p:extLst>
      <p:ext uri="{BB962C8B-B14F-4D97-AF65-F5344CB8AC3E}">
        <p14:creationId xmlns:p14="http://schemas.microsoft.com/office/powerpoint/2010/main" val="91455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913BC809-37CF-4408-BB70-3A4695C9A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6800"/>
            <a:ext cx="6062663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2">
            <a:extLst>
              <a:ext uri="{FF2B5EF4-FFF2-40B4-BE49-F238E27FC236}">
                <a16:creationId xmlns:a16="http://schemas.microsoft.com/office/drawing/2014/main" id="{DEC98918-8703-4AEC-828B-807211883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06" y="6153311"/>
            <a:ext cx="3603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Text Box 3">
            <a:extLst>
              <a:ext uri="{FF2B5EF4-FFF2-40B4-BE49-F238E27FC236}">
                <a16:creationId xmlns:a16="http://schemas.microsoft.com/office/drawing/2014/main" id="{DDA13F49-E30F-4264-8044-F15FC6DD8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4619" y="6051550"/>
            <a:ext cx="6931024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tIns="46800" rIns="36000" bIns="46800" anchor="b" anchorCtr="1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100" dirty="0">
                <a:solidFill>
                  <a:srgbClr val="000000"/>
                </a:solidFill>
              </a:rPr>
              <a:t>Stanley S. Franklin. Hypertension. Masked Hypertension, 2015, Hypertension-AHA, Volume: 65, </a:t>
            </a:r>
          </a:p>
          <a:p>
            <a:pPr eaLnBrk="1" hangingPunct="1"/>
            <a:r>
              <a:rPr lang="en-US" altLang="en-US" sz="1100" dirty="0">
                <a:solidFill>
                  <a:srgbClr val="000000"/>
                </a:solidFill>
              </a:rPr>
              <a:t>Issue: 1, Pages: 16-20,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A41C3-DE78-4017-9DC0-9F40D2D50F4E}"/>
              </a:ext>
            </a:extLst>
          </p:cNvPr>
          <p:cNvSpPr txBox="1"/>
          <p:nvPr/>
        </p:nvSpPr>
        <p:spPr>
          <a:xfrm>
            <a:off x="614289" y="228439"/>
            <a:ext cx="807251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End-organ risks of Masked Hypertension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57DF09-6E28-4D21-A058-1A1EA6D659A1}"/>
              </a:ext>
            </a:extLst>
          </p:cNvPr>
          <p:cNvSpPr txBox="1"/>
          <p:nvPr/>
        </p:nvSpPr>
        <p:spPr>
          <a:xfrm>
            <a:off x="605895" y="1928820"/>
            <a:ext cx="79322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You encourage lifestyle modifications (low salt diet, weight loss, exercise) and decide to also start pharmacotherapy.  Which of the following </a:t>
            </a:r>
            <a:r>
              <a:rPr lang="en-US" sz="2400" b="1" u="sng" dirty="0"/>
              <a:t>is not </a:t>
            </a:r>
            <a:r>
              <a:rPr lang="en-US" sz="2400" b="1" dirty="0"/>
              <a:t>an appropriate initial choice ?</a:t>
            </a:r>
          </a:p>
          <a:p>
            <a:endParaRPr lang="en-US" sz="2400" b="1" dirty="0"/>
          </a:p>
          <a:p>
            <a:pPr marL="457200" indent="-457200">
              <a:buAutoNum type="alphaUcPeriod"/>
            </a:pPr>
            <a:r>
              <a:rPr lang="en-US" sz="2400" b="1" dirty="0"/>
              <a:t>Lisinopril</a:t>
            </a:r>
          </a:p>
          <a:p>
            <a:pPr marL="457200" indent="-457200">
              <a:buAutoNum type="alphaUcPeriod"/>
            </a:pPr>
            <a:r>
              <a:rPr lang="en-US" sz="2400" b="1" dirty="0"/>
              <a:t>A thiazide diuretic with a potassium sparing diuretic.</a:t>
            </a:r>
          </a:p>
          <a:p>
            <a:pPr marL="457200" indent="-457200">
              <a:buAutoNum type="alphaUcPeriod"/>
            </a:pPr>
            <a:r>
              <a:rPr lang="en-US" sz="2400" b="1" dirty="0"/>
              <a:t>Amlodipine.</a:t>
            </a:r>
          </a:p>
          <a:p>
            <a:pPr marL="457200" indent="-457200">
              <a:buAutoNum type="alphaUcPeriod"/>
            </a:pPr>
            <a:r>
              <a:rPr lang="en-US" sz="2400" b="1" dirty="0"/>
              <a:t>Losartan.</a:t>
            </a:r>
          </a:p>
          <a:p>
            <a:pPr marL="457200" indent="-457200">
              <a:buAutoNum type="alphaUcPeriod"/>
            </a:pPr>
            <a:r>
              <a:rPr lang="en-US" sz="2400" b="1" dirty="0"/>
              <a:t>Atenolol.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8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KF_Slide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30000">
              <a:srgbClr val="F16025"/>
            </a:gs>
            <a:gs pos="0">
              <a:srgbClr val="FFC000"/>
            </a:gs>
          </a:gsLst>
          <a:lin ang="10800000" scaled="0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30000">
              <a:srgbClr val="F16025"/>
            </a:gs>
            <a:gs pos="0">
              <a:srgbClr val="FFC000"/>
            </a:gs>
          </a:gsLst>
          <a:lin ang="10800000" scaled="0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nkf_slidetemplate2 (3)</Template>
  <TotalTime>825</TotalTime>
  <Words>2180</Words>
  <Application>Microsoft Office PowerPoint</Application>
  <PresentationFormat>On-screen Show (4:3)</PresentationFormat>
  <Paragraphs>310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</vt:lpstr>
      <vt:lpstr>Calibri</vt:lpstr>
      <vt:lpstr>Noto Sans</vt:lpstr>
      <vt:lpstr>Roboto</vt:lpstr>
      <vt:lpstr>Segoe UI</vt:lpstr>
      <vt:lpstr>Times New Roman</vt:lpstr>
      <vt:lpstr>NKF_SlideTemplate2</vt:lpstr>
      <vt:lpstr>Custom Design</vt:lpstr>
      <vt:lpstr>1_Custom Design</vt:lpstr>
      <vt:lpstr>Hypertension from a nephrologist’s point of view</vt:lpstr>
      <vt:lpstr>Case #1 – When to treat and how to treat</vt:lpstr>
      <vt:lpstr>PowerPoint Presentation</vt:lpstr>
      <vt:lpstr>What Hypertension Guideline to Use?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Case #2 – Stage 2 HTN</vt:lpstr>
      <vt:lpstr>Case #2 – Stage 2 HTN</vt:lpstr>
      <vt:lpstr>PowerPoint Presentation</vt:lpstr>
      <vt:lpstr>Case #3 –  Resistant HTN</vt:lpstr>
      <vt:lpstr>Case #3 –  Resistant HTN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National Kidney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NKF Slide Template</dc:title>
  <dc:creator>Antoinette Greene</dc:creator>
  <cp:lastModifiedBy>Bill Wilmer</cp:lastModifiedBy>
  <cp:revision>82</cp:revision>
  <cp:lastPrinted>2021-01-03T22:41:36Z</cp:lastPrinted>
  <dcterms:created xsi:type="dcterms:W3CDTF">2019-11-20T02:09:30Z</dcterms:created>
  <dcterms:modified xsi:type="dcterms:W3CDTF">2023-09-09T19:26:15Z</dcterms:modified>
</cp:coreProperties>
</file>