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tags/tag1.xml" ContentType="application/vnd.openxmlformats-officedocument.presentationml.tags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1"/>
  </p:notesMasterIdLst>
  <p:sldIdLst>
    <p:sldId id="286" r:id="rId2"/>
    <p:sldId id="1612" r:id="rId3"/>
    <p:sldId id="1583" r:id="rId4"/>
    <p:sldId id="267" r:id="rId5"/>
    <p:sldId id="1533" r:id="rId6"/>
    <p:sldId id="340" r:id="rId7"/>
    <p:sldId id="341" r:id="rId8"/>
    <p:sldId id="414" r:id="rId9"/>
    <p:sldId id="269" r:id="rId10"/>
    <p:sldId id="1584" r:id="rId11"/>
    <p:sldId id="1531" r:id="rId12"/>
    <p:sldId id="263" r:id="rId13"/>
    <p:sldId id="274" r:id="rId14"/>
    <p:sldId id="275" r:id="rId15"/>
    <p:sldId id="260" r:id="rId16"/>
    <p:sldId id="1585" r:id="rId17"/>
    <p:sldId id="1532" r:id="rId18"/>
    <p:sldId id="1586" r:id="rId19"/>
    <p:sldId id="258" r:id="rId20"/>
    <p:sldId id="1593" r:id="rId21"/>
    <p:sldId id="820" r:id="rId22"/>
    <p:sldId id="1587" r:id="rId23"/>
    <p:sldId id="262" r:id="rId24"/>
    <p:sldId id="1589" r:id="rId25"/>
    <p:sldId id="1522" r:id="rId26"/>
    <p:sldId id="1570" r:id="rId27"/>
    <p:sldId id="1603" r:id="rId28"/>
    <p:sldId id="1558" r:id="rId29"/>
    <p:sldId id="1599" r:id="rId30"/>
    <p:sldId id="1572" r:id="rId31"/>
    <p:sldId id="1564" r:id="rId32"/>
    <p:sldId id="1561" r:id="rId33"/>
    <p:sldId id="1560" r:id="rId34"/>
    <p:sldId id="1571" r:id="rId35"/>
    <p:sldId id="1567" r:id="rId36"/>
    <p:sldId id="1557" r:id="rId37"/>
    <p:sldId id="1606" r:id="rId38"/>
    <p:sldId id="1607" r:id="rId39"/>
    <p:sldId id="1600" r:id="rId40"/>
    <p:sldId id="1574" r:id="rId41"/>
    <p:sldId id="1575" r:id="rId42"/>
    <p:sldId id="1601" r:id="rId43"/>
    <p:sldId id="277" r:id="rId44"/>
    <p:sldId id="276" r:id="rId45"/>
    <p:sldId id="1610" r:id="rId46"/>
    <p:sldId id="1609" r:id="rId47"/>
    <p:sldId id="1594" r:id="rId48"/>
    <p:sldId id="273" r:id="rId49"/>
    <p:sldId id="1590" r:id="rId50"/>
    <p:sldId id="1608" r:id="rId51"/>
    <p:sldId id="1554" r:id="rId52"/>
    <p:sldId id="1604" r:id="rId53"/>
    <p:sldId id="1602" r:id="rId54"/>
    <p:sldId id="1591" r:id="rId55"/>
    <p:sldId id="1555" r:id="rId56"/>
    <p:sldId id="1556" r:id="rId57"/>
    <p:sldId id="1605" r:id="rId58"/>
    <p:sldId id="285" r:id="rId59"/>
    <p:sldId id="259" r:id="rId60"/>
    <p:sldId id="1569" r:id="rId61"/>
    <p:sldId id="279" r:id="rId62"/>
    <p:sldId id="278" r:id="rId63"/>
    <p:sldId id="796" r:id="rId64"/>
    <p:sldId id="2134804333" r:id="rId65"/>
    <p:sldId id="819" r:id="rId66"/>
    <p:sldId id="812" r:id="rId67"/>
    <p:sldId id="811" r:id="rId68"/>
    <p:sldId id="2134804330" r:id="rId69"/>
    <p:sldId id="833" r:id="rId70"/>
    <p:sldId id="1615" r:id="rId71"/>
    <p:sldId id="1616" r:id="rId72"/>
    <p:sldId id="1617" r:id="rId73"/>
    <p:sldId id="1592" r:id="rId74"/>
    <p:sldId id="1579" r:id="rId75"/>
    <p:sldId id="1576" r:id="rId76"/>
    <p:sldId id="1577" r:id="rId77"/>
    <p:sldId id="815" r:id="rId78"/>
    <p:sldId id="777" r:id="rId79"/>
    <p:sldId id="310" r:id="rId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91"/>
    <p:restoredTop sz="94679"/>
  </p:normalViewPr>
  <p:slideViewPr>
    <p:cSldViewPr snapToGrid="0" snapToObjects="1">
      <p:cViewPr>
        <p:scale>
          <a:sx n="81" d="100"/>
          <a:sy n="81" d="100"/>
        </p:scale>
        <p:origin x="3216" y="1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C1713-859C-5343-852E-55315D9E01A1}" type="datetimeFigureOut">
              <a:rPr lang="en-US" smtClean="0"/>
              <a:t>9/19/23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6FDE7-472E-6446-B6EE-2C0D1604C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85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97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cardiac remodeling with atrial fibrosis may be induced by volume and pressure overload leading to electrical disturbances of the sinus node and atrial electrical conductance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 in PS tone and increase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arrhythmogic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substrate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94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99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98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92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Ring OURA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15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745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565BE-F542-4671-B660-05010F06BE4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8527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282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791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07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186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4580B-C043-7C4B-B5BF-C7C124B0614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240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485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836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Clinical tool for predicting risk of CVA in NR AF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185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997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192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590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736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027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52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1989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641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081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029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171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762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648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541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837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56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AtriClip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LAA Exclusion Systems are composed of a single-use, self-closing implantable Clip preloaded onto a sterile, single-use applier. They are designed to completely exclude blood flow between the LAA and the left atrium during cardiac surgery. The Clip is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implant that permanently excludes the LAA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03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639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28773" indent="-280298" defTabSz="915639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21191" indent="-224238" defTabSz="915639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569666" indent="-224238" defTabSz="915639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18143" indent="-224238" defTabSz="915639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466619" indent="-224238" defTabSz="9156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15095" indent="-224238" defTabSz="9156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363572" indent="-224238" defTabSz="9156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12048" indent="-224238" defTabSz="9156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fld id="{E609AC21-8995-4421-9402-41BE82D0E55F}" type="slidenum">
              <a:rPr lang="en-US" smtClean="0"/>
              <a:pPr eaLnBrk="1" hangingPunct="1"/>
              <a:t>8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>
                <a:latin typeface="Arial" pitchFamily="34" charset="0"/>
              </a:rPr>
              <a:t>Key Messages to Deliver: </a:t>
            </a:r>
          </a:p>
          <a:p>
            <a:pPr eaLnBrk="1" hangingPunct="1">
              <a:buFontTx/>
              <a:buChar char="•"/>
            </a:pPr>
            <a:r>
              <a:rPr lang="en-US">
                <a:latin typeface="Arial" pitchFamily="34" charset="0"/>
              </a:rPr>
              <a:t>There are an estimated 3.3 million people in the US suffering from atrial fibrillation.</a:t>
            </a:r>
          </a:p>
          <a:p>
            <a:pPr eaLnBrk="1" hangingPunct="1">
              <a:buFontTx/>
              <a:buChar char="•"/>
            </a:pPr>
            <a:r>
              <a:rPr lang="en-US">
                <a:latin typeface="Arial" pitchFamily="34" charset="0"/>
              </a:rPr>
              <a:t>Due to increased risk factors, such as age, obesity, hypertension, diabetes, cardiovascular disease, the prevalence is expected to double by 2035. </a:t>
            </a:r>
          </a:p>
          <a:p>
            <a:pPr eaLnBrk="1" hangingPunct="1"/>
            <a:endParaRPr lang="en-US">
              <a:latin typeface="Arial" pitchFamily="34" charset="0"/>
            </a:endParaRPr>
          </a:p>
          <a:p>
            <a:pPr eaLnBrk="1" hangingPunct="1"/>
            <a:r>
              <a:rPr lang="en-US" baseline="30000">
                <a:latin typeface="Arial" pitchFamily="34" charset="0"/>
              </a:rPr>
              <a:t>1</a:t>
            </a:r>
            <a:r>
              <a:rPr lang="en-US">
                <a:latin typeface="Arial" pitchFamily="34" charset="0"/>
              </a:rPr>
              <a:t> Naccarelli GV, Varker H, Lin J, Schulman KL. Increasing prevalence of atrial fibrillation and flutter in the United States. </a:t>
            </a:r>
            <a:r>
              <a:rPr lang="en-US" i="1">
                <a:latin typeface="Arial" pitchFamily="34" charset="0"/>
              </a:rPr>
              <a:t>Am J Cardiol. </a:t>
            </a:r>
            <a:r>
              <a:rPr lang="en-US">
                <a:latin typeface="Arial" pitchFamily="34" charset="0"/>
              </a:rPr>
              <a:t>December 2009</a:t>
            </a:r>
            <a:r>
              <a:rPr lang="en-US" i="1">
                <a:latin typeface="Arial" pitchFamily="34" charset="0"/>
              </a:rPr>
              <a:t>;</a:t>
            </a:r>
            <a:r>
              <a:rPr lang="en-US">
                <a:latin typeface="Arial" pitchFamily="34" charset="0"/>
              </a:rPr>
              <a:t>104(11):1534-1539.  </a:t>
            </a:r>
          </a:p>
          <a:p>
            <a:pPr eaLnBrk="1" hangingPunct="1"/>
            <a:r>
              <a:rPr lang="en-US" baseline="30000">
                <a:latin typeface="Arial" pitchFamily="34" charset="0"/>
              </a:rPr>
              <a:t>2</a:t>
            </a:r>
            <a:r>
              <a:rPr lang="en-US">
                <a:latin typeface="Arial" pitchFamily="34" charset="0"/>
              </a:rPr>
              <a:t> Miyasaka Y, Barnes ME, Gersh BJ, et al. Secular trends in incidence of atrial fibrillation in Olmsted County, Minnesota, 1980 to 2000, and implications on the projections for future prevalence</a:t>
            </a:r>
            <a:r>
              <a:rPr lang="en-US" i="1">
                <a:latin typeface="Arial" pitchFamily="34" charset="0"/>
              </a:rPr>
              <a:t>. Circulation. </a:t>
            </a:r>
            <a:r>
              <a:rPr lang="en-US">
                <a:latin typeface="Arial" pitchFamily="34" charset="0"/>
              </a:rPr>
              <a:t>July</a:t>
            </a:r>
            <a:r>
              <a:rPr lang="en-US" i="1">
                <a:latin typeface="Arial" pitchFamily="34" charset="0"/>
              </a:rPr>
              <a:t> </a:t>
            </a:r>
            <a:r>
              <a:rPr lang="en-US">
                <a:latin typeface="Arial" pitchFamily="34" charset="0"/>
              </a:rPr>
              <a:t>2006;114(2):119-125.</a:t>
            </a:r>
            <a:br>
              <a:rPr lang="en-US" i="1">
                <a:latin typeface="Arial" pitchFamily="34" charset="0"/>
              </a:rPr>
            </a:br>
            <a:endParaRPr lang="en-US">
              <a:latin typeface="Arial" pitchFamily="34" charset="0"/>
            </a:endParaRPr>
          </a:p>
          <a:p>
            <a:pPr eaLnBrk="1" hangingPunct="1"/>
            <a:endParaRPr lang="en-US">
              <a:latin typeface="Arial" pitchFamily="34" charset="0"/>
            </a:endParaRPr>
          </a:p>
          <a:p>
            <a:pPr eaLnBrk="1" hangingPunct="1"/>
            <a:endParaRPr lang="en-US" i="1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0828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441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114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813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669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226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8649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````1`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13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808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9A7FE9-B929-114A-8B8D-13AAACA6C77A}" type="slidenum">
              <a:rPr lang="en-US"/>
              <a:pPr/>
              <a:t>58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8013" y="930275"/>
            <a:ext cx="5665787" cy="31877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9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1049796" y="4425474"/>
            <a:ext cx="4787001" cy="1683359"/>
          </a:xfrm>
          <a:noFill/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15900" indent="-2159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7000"/>
              </a:lnSpc>
              <a:spcBef>
                <a:spcPct val="0"/>
              </a:spcBef>
              <a:buSzPct val="45000"/>
              <a:buFont typeface="StarSymbol" charset="0"/>
              <a:buNone/>
            </a:pPr>
            <a:r>
              <a:rPr lang="en-GB" sz="1600" dirty="0">
                <a:cs typeface="Lucida Sans Unicode" charset="0"/>
              </a:rPr>
              <a:t>Figure 1. Diagram of the Sites of 69 Foci Triggering </a:t>
            </a:r>
            <a:r>
              <a:rPr lang="en-GB" sz="1600" dirty="0" err="1">
                <a:cs typeface="Lucida Sans Unicode" charset="0"/>
              </a:rPr>
              <a:t>Atrial</a:t>
            </a:r>
            <a:r>
              <a:rPr lang="en-GB" sz="1600" dirty="0">
                <a:cs typeface="Lucida Sans Unicode" charset="0"/>
              </a:rPr>
              <a:t> Fibrillation in 45 Patients.</a:t>
            </a:r>
          </a:p>
          <a:p>
            <a:pPr>
              <a:lnSpc>
                <a:spcPct val="97000"/>
              </a:lnSpc>
              <a:spcBef>
                <a:spcPct val="0"/>
              </a:spcBef>
              <a:buSzPct val="45000"/>
              <a:buFont typeface="StarSymbol" charset="0"/>
              <a:buNone/>
            </a:pPr>
            <a:endParaRPr lang="en-GB" sz="1600" dirty="0">
              <a:cs typeface="Lucida Sans Unicode" charset="0"/>
            </a:endParaRPr>
          </a:p>
          <a:p>
            <a:pPr>
              <a:lnSpc>
                <a:spcPct val="97000"/>
              </a:lnSpc>
              <a:spcBef>
                <a:spcPct val="0"/>
              </a:spcBef>
              <a:buSzPct val="45000"/>
              <a:buFont typeface="StarSymbol" charset="0"/>
              <a:buNone/>
            </a:pPr>
            <a:r>
              <a:rPr lang="en-GB" sz="1600" dirty="0">
                <a:cs typeface="Lucida Sans Unicode" charset="0"/>
              </a:rPr>
              <a:t>Note the clustering in the pulmonary veins, particularly in both superior pulmonary veins. Numbers indicate the distribution of foci in the pulmonary veins.</a:t>
            </a:r>
          </a:p>
        </p:txBody>
      </p:sp>
    </p:spTree>
    <p:extLst>
      <p:ext uri="{BB962C8B-B14F-4D97-AF65-F5344CB8AC3E}">
        <p14:creationId xmlns:p14="http://schemas.microsoft.com/office/powerpoint/2010/main" val="34168253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44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110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9970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0629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565BE-F542-4671-B660-05010F06BE42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92217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565BE-F542-4671-B660-05010F06BE42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34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7912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565BE-F542-4671-B660-05010F06BE42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268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34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27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52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01532-3EB9-DB4A-A04B-1CC70E84DB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83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3A7D-82D1-974C-9B43-B866C09342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8371" y="3313280"/>
            <a:ext cx="7783629" cy="1450708"/>
          </a:xfrm>
        </p:spPr>
        <p:txBody>
          <a:bodyPr anchor="b">
            <a:normAutofit/>
          </a:bodyPr>
          <a:lstStyle>
            <a:lvl1pPr algn="r"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779808-102B-9B42-A5A1-489302533E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4892458"/>
            <a:ext cx="9144000" cy="1655762"/>
          </a:xfrm>
        </p:spPr>
        <p:txBody>
          <a:bodyPr>
            <a:normAutofit/>
          </a:bodyPr>
          <a:lstStyle>
            <a:lvl1pPr marL="0" indent="0" algn="r">
              <a:buNone/>
              <a:defRPr sz="36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321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A9CC1-5816-E743-8AD7-AA01A063A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FC0CD0-E84D-4243-9CC0-E3A2A4A65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9CA10-301E-9E47-B57B-40C1B9FB2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2634-78D2-8D44-BFB0-3504DF6524C3}" type="datetimeFigureOut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99C7C-1320-144E-B53E-0E940FDFC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E9DB8-2FB3-2F40-B046-BC7DE0BB5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676B-1912-C44B-802E-1619E965C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70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659863-AE53-414F-8077-5117A8F30A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EC8C5A-3971-0040-85D7-5E6511C30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3C245-F1DD-9E42-B47B-285C78B97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2634-78D2-8D44-BFB0-3504DF6524C3}" type="datetimeFigureOut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EBA75-AB39-D240-924B-978147645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3E1FE-FB11-3242-881B-4D65341CC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676B-1912-C44B-802E-1619E965C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43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600" y="82214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 dirty="0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3599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E263AEA-F660-E640-AA65-9971DB9409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70255" y="4610499"/>
            <a:ext cx="8421745" cy="2140388"/>
          </a:xfrm>
        </p:spPr>
        <p:txBody>
          <a:bodyPr>
            <a:normAutofit/>
          </a:bodyPr>
          <a:lstStyle>
            <a:lvl1pPr marL="0" indent="0" algn="r">
              <a:buNone/>
              <a:defRPr sz="27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Thank your audience and/or insert any </a:t>
            </a:r>
          </a:p>
          <a:p>
            <a:r>
              <a:rPr lang="en-US" dirty="0"/>
              <a:t>resources, credentials or contact info.</a:t>
            </a:r>
          </a:p>
        </p:txBody>
      </p:sp>
    </p:spTree>
    <p:extLst>
      <p:ext uri="{BB962C8B-B14F-4D97-AF65-F5344CB8AC3E}">
        <p14:creationId xmlns:p14="http://schemas.microsoft.com/office/powerpoint/2010/main" val="4041555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9EB77-C394-0246-AFA5-B9B41FB75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00C69-D56B-4240-A91F-D0E4A0731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53FC8-1B03-1D41-BD45-E2CD4B677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2634-78D2-8D44-BFB0-3504DF6524C3}" type="datetimeFigureOut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9601E-9BB3-B44F-871E-EDBC2D383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93C46-B4DB-3248-9A37-DCC52E96A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676B-1912-C44B-802E-1619E965C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32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BA9C4-26DC-D24C-86B5-FAF6F4CA2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B1BCE-E0EC-DE4B-9146-C754E01FE6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5C4257-213C-6243-90AF-D3316C711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6F0967-EACA-6E4C-AF4D-FC345F53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2634-78D2-8D44-BFB0-3504DF6524C3}" type="datetimeFigureOut">
              <a:rPr lang="en-US" smtClean="0"/>
              <a:t>9/19/23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E1975E-9F3E-E74A-A3A1-13076E72E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E7B4D-1EAC-504F-8449-DEDCBA079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676B-1912-C44B-802E-1619E965C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7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C7A44-0B5D-4249-AD74-748FA8AED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BCF7CE-6F4A-6A47-9DBE-990586C1C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B4F699-8A0D-0443-8468-C710B4254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D1375C-85F8-1B48-90A7-2A41DC5E72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62F1E9-D55C-5C4B-9AFE-2261C78F4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20659D-871E-DA4B-8AEE-54FF3552E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2634-78D2-8D44-BFB0-3504DF6524C3}" type="datetimeFigureOut">
              <a:rPr lang="en-US" smtClean="0"/>
              <a:t>9/19/23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EE622-9DC6-E04F-BD5F-BD07538D7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712B3-4DBB-304D-8A85-0615E3276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676B-1912-C44B-802E-1619E965C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2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9977D-C1F2-1648-B938-2E47DDF3E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D07567-1AF3-1148-8D64-725E984C9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2634-78D2-8D44-BFB0-3504DF6524C3}" type="datetimeFigureOut">
              <a:rPr lang="en-US" smtClean="0"/>
              <a:t>9/19/23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FF4AAC-F5DF-0842-B921-05CD0812C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391E9C-EF2B-464E-9D4D-ED3DA2D86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676B-1912-C44B-802E-1619E965C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45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497755-744E-FE4A-95DA-320257589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2634-78D2-8D44-BFB0-3504DF6524C3}" type="datetimeFigureOut">
              <a:rPr lang="en-US" smtClean="0"/>
              <a:t>9/19/23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F35D65-DC16-BF4A-8881-44CBBFC7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4E04D-D12C-E243-8277-05C83308B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676B-1912-C44B-802E-1619E965C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27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00293-7F09-394B-A528-F4D2AE176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4055D-AFAF-AD4F-9A22-51F2B5B4A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6EE1C5-CB35-0A47-B0C5-482AC97E3A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1A42DC-46A1-CF4F-9C3F-3C11F7262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2634-78D2-8D44-BFB0-3504DF6524C3}" type="datetimeFigureOut">
              <a:rPr lang="en-US" smtClean="0"/>
              <a:t>9/19/23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48CDF6-90A5-7142-9381-378F81A97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3E142-9EC3-5C4E-BEDE-AFE8321CC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676B-1912-C44B-802E-1619E965C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65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31557-FA93-4941-8993-293F9AF48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3E5FAE-BDAC-6A42-8A03-2D421B8460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2E2AB7-496C-C541-91A0-AD6A1D9881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905828-BF16-024F-AFE0-C31E80F4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2634-78D2-8D44-BFB0-3504DF6524C3}" type="datetimeFigureOut">
              <a:rPr lang="en-US" smtClean="0"/>
              <a:t>9/19/23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ACE43C-7524-794B-A1C2-3276707C2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D4387C-08CE-D241-B862-D5241B7F3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676B-1912-C44B-802E-1619E965C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72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55352-BCBB-4C48-BD66-A007B81D1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CF688-49C6-BE47-84BA-C18F17A37A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5C78D-076C-6546-B530-1EA349048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92634-78D2-8D44-BFB0-3504DF6524C3}" type="datetimeFigureOut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A15D2-F1E4-AC40-936C-AADA7A004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266E0-8ABF-9249-9E0D-E2226581B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A676B-1912-C44B-802E-1619E965CEB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illboard-Rolling Hills.ai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52873" y="2648542"/>
            <a:ext cx="18892582" cy="4439757"/>
          </a:xfrm>
          <a:prstGeom prst="rect">
            <a:avLst/>
          </a:prstGeom>
        </p:spPr>
      </p:pic>
      <p:pic>
        <p:nvPicPr>
          <p:cNvPr id="8" name="Picture 7" descr="FMCLogo_Linear_WHITE.eps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6482" y="6125093"/>
            <a:ext cx="4154203" cy="66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5.tiff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tiff"/><Relationship Id="rId11" Type="http://schemas.openxmlformats.org/officeDocument/2006/relationships/image" Target="../media/image23.jpeg"/><Relationship Id="rId5" Type="http://schemas.openxmlformats.org/officeDocument/2006/relationships/image" Target="../media/image17.tiff"/><Relationship Id="rId10" Type="http://schemas.openxmlformats.org/officeDocument/2006/relationships/image" Target="../media/image22.tiff"/><Relationship Id="rId4" Type="http://schemas.openxmlformats.org/officeDocument/2006/relationships/image" Target="../media/image16.tiff"/><Relationship Id="rId9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T 2016 PPT Tit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221"/>
            <a:ext cx="12192000" cy="9143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854449" y="4128645"/>
            <a:ext cx="9144000" cy="1263152"/>
          </a:xfrm>
        </p:spPr>
        <p:txBody>
          <a:bodyPr>
            <a:noAutofit/>
          </a:bodyPr>
          <a:lstStyle/>
          <a:p>
            <a:r>
              <a:rPr lang="en-US" dirty="0"/>
              <a:t>Atrial Fibrillation: From </a:t>
            </a:r>
            <a:br>
              <a:rPr lang="en-US" dirty="0"/>
            </a:br>
            <a:r>
              <a:rPr lang="en-US" dirty="0"/>
              <a:t>Diagnosis to Control</a:t>
            </a:r>
            <a:endParaRPr lang="en-US" b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778577" y="5391797"/>
            <a:ext cx="9144000" cy="1655762"/>
          </a:xfrm>
        </p:spPr>
        <p:txBody>
          <a:bodyPr/>
          <a:lstStyle/>
          <a:p>
            <a:endParaRPr lang="en-US" dirty="0"/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3C9273-04EF-4246-9464-93B622F3DC34}"/>
              </a:ext>
            </a:extLst>
          </p:cNvPr>
          <p:cNvSpPr/>
          <p:nvPr/>
        </p:nvSpPr>
        <p:spPr>
          <a:xfrm>
            <a:off x="5795446" y="561079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Sept. 21, 2023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Michael </a:t>
            </a:r>
            <a:r>
              <a:rPr lang="en-US" dirty="0" err="1">
                <a:solidFill>
                  <a:schemeClr val="bg1"/>
                </a:solidFill>
              </a:rPr>
              <a:t>Reinig</a:t>
            </a:r>
            <a:r>
              <a:rPr lang="en-US" dirty="0">
                <a:solidFill>
                  <a:schemeClr val="bg1"/>
                </a:solidFill>
              </a:rPr>
              <a:t>, DO, FACC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FHP Cardiology, Electrophysiology</a:t>
            </a:r>
          </a:p>
        </p:txBody>
      </p:sp>
    </p:spTree>
    <p:extLst>
      <p:ext uri="{BB962C8B-B14F-4D97-AF65-F5344CB8AC3E}">
        <p14:creationId xmlns:p14="http://schemas.microsoft.com/office/powerpoint/2010/main" val="2275858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3EE3185-85BE-314E-8ABC-DAB2DB1E3F22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09777" y="409788"/>
            <a:ext cx="8229240" cy="1144800"/>
          </a:xfrm>
        </p:spPr>
        <p:txBody>
          <a:bodyPr/>
          <a:lstStyle/>
          <a:p>
            <a:r>
              <a:rPr lang="en-US" sz="4800" b="1" dirty="0"/>
              <a:t>Atrial Fibrillation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D73AC9-32D1-8F4D-8FEA-5099B2D28686}"/>
              </a:ext>
            </a:extLst>
          </p:cNvPr>
          <p:cNvSpPr/>
          <p:nvPr/>
        </p:nvSpPr>
        <p:spPr>
          <a:xfrm>
            <a:off x="4316551" y="2266298"/>
            <a:ext cx="3558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Risk Factors</a:t>
            </a:r>
          </a:p>
        </p:txBody>
      </p:sp>
    </p:spTree>
    <p:extLst>
      <p:ext uri="{BB962C8B-B14F-4D97-AF65-F5344CB8AC3E}">
        <p14:creationId xmlns:p14="http://schemas.microsoft.com/office/powerpoint/2010/main" val="2017237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0C2CB-61D6-C54D-9513-F872D8BB6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22" y="365125"/>
            <a:ext cx="10515600" cy="1325563"/>
          </a:xfrm>
        </p:spPr>
        <p:txBody>
          <a:bodyPr/>
          <a:lstStyle/>
          <a:p>
            <a:r>
              <a:rPr lang="en-US" b="1" dirty="0"/>
              <a:t>Risk Factors </a:t>
            </a:r>
            <a:br>
              <a:rPr lang="en-US" b="1" dirty="0"/>
            </a:br>
            <a:r>
              <a:rPr lang="en-US" b="1" dirty="0"/>
              <a:t>for Afib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7A33608-D843-C445-8235-F3421FF99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5" t="18182" r="2140" b="1787"/>
          <a:stretch/>
        </p:blipFill>
        <p:spPr>
          <a:xfrm>
            <a:off x="3259547" y="107005"/>
            <a:ext cx="5540744" cy="5525311"/>
          </a:xfrm>
        </p:spPr>
      </p:pic>
    </p:spTree>
    <p:extLst>
      <p:ext uri="{BB962C8B-B14F-4D97-AF65-F5344CB8AC3E}">
        <p14:creationId xmlns:p14="http://schemas.microsoft.com/office/powerpoint/2010/main" val="2559404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7F844D-7120-0741-9B39-0AAAC4680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629" y="0"/>
            <a:ext cx="9144000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97EF6B-B773-9C48-93EE-0ED519DF09DE}"/>
              </a:ext>
            </a:extLst>
          </p:cNvPr>
          <p:cNvSpPr txBox="1"/>
          <p:nvPr/>
        </p:nvSpPr>
        <p:spPr>
          <a:xfrm>
            <a:off x="6245629" y="2934393"/>
            <a:ext cx="282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70644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B7698F-F7F6-7D48-8446-24461C63D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184"/>
            <a:ext cx="12115321" cy="678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1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F49BE5-BBBC-704D-86AB-8A35F3F44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22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6392F-5E2C-A446-8CA7-A33CC3855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578" y="384898"/>
            <a:ext cx="9212094" cy="509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35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3EE3185-85BE-314E-8ABC-DAB2DB1E3F22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56858" y="380604"/>
            <a:ext cx="8229240" cy="1144800"/>
          </a:xfrm>
        </p:spPr>
        <p:txBody>
          <a:bodyPr/>
          <a:lstStyle/>
          <a:p>
            <a:r>
              <a:rPr lang="en-US" sz="4800" b="1" dirty="0"/>
              <a:t>Atrial Fibrillation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D73AC9-32D1-8F4D-8FEA-5099B2D28686}"/>
              </a:ext>
            </a:extLst>
          </p:cNvPr>
          <p:cNvSpPr/>
          <p:nvPr/>
        </p:nvSpPr>
        <p:spPr>
          <a:xfrm>
            <a:off x="4559341" y="1631648"/>
            <a:ext cx="320632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</a:p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Symptoms</a:t>
            </a:r>
          </a:p>
        </p:txBody>
      </p:sp>
    </p:spTree>
    <p:extLst>
      <p:ext uri="{BB962C8B-B14F-4D97-AF65-F5344CB8AC3E}">
        <p14:creationId xmlns:p14="http://schemas.microsoft.com/office/powerpoint/2010/main" val="3934640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A580227-BFB9-4B46-A681-BD8271512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3636" y="1194825"/>
            <a:ext cx="8909538" cy="4320758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412ED47E-EA41-EE4A-897A-BC95120C5FF2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08220" y="234690"/>
            <a:ext cx="8229240" cy="1144800"/>
          </a:xfrm>
        </p:spPr>
        <p:txBody>
          <a:bodyPr/>
          <a:lstStyle/>
          <a:p>
            <a:r>
              <a:rPr lang="en-US" sz="4800" b="1" dirty="0"/>
              <a:t>Symptoms of </a:t>
            </a:r>
            <a:r>
              <a:rPr lang="en-US" sz="4800" b="1" dirty="0" err="1"/>
              <a:t>AFib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714662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3EE3185-85BE-314E-8ABC-DAB2DB1E3F22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12500" y="380604"/>
            <a:ext cx="8229240" cy="1144800"/>
          </a:xfrm>
        </p:spPr>
        <p:txBody>
          <a:bodyPr/>
          <a:lstStyle/>
          <a:p>
            <a:r>
              <a:rPr lang="en-US" sz="4800" b="1" dirty="0"/>
              <a:t>Atrial Fibrillation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D73AC9-32D1-8F4D-8FEA-5099B2D28686}"/>
              </a:ext>
            </a:extLst>
          </p:cNvPr>
          <p:cNvSpPr/>
          <p:nvPr/>
        </p:nvSpPr>
        <p:spPr>
          <a:xfrm>
            <a:off x="4732859" y="1418400"/>
            <a:ext cx="29258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Diagnosis</a:t>
            </a:r>
          </a:p>
        </p:txBody>
      </p:sp>
    </p:spTree>
    <p:extLst>
      <p:ext uri="{BB962C8B-B14F-4D97-AF65-F5344CB8AC3E}">
        <p14:creationId xmlns:p14="http://schemas.microsoft.com/office/powerpoint/2010/main" val="1751321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B666A9-6985-8B48-AA46-9724F25BC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058" y="2569803"/>
            <a:ext cx="3418888" cy="20182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1997B5-891D-8C47-B4B5-CB8285C0A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475" y="416988"/>
            <a:ext cx="3949700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DEF78E-61BD-3447-8EF2-4E5EF609D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8187" y="4283114"/>
            <a:ext cx="1752600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DE9AEB-39C4-1F46-956F-4D24243E0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581" y="4149180"/>
            <a:ext cx="2890429" cy="18850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4325A5-AB22-A340-B98F-8B83C68763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5679133" y="398834"/>
            <a:ext cx="3009206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0CC3B4-A409-D64B-A198-C60D2EB721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4552" y="2354093"/>
            <a:ext cx="2844800" cy="2654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F2AE61-31E1-764A-B322-452E1D0A65E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2916" y="136188"/>
            <a:ext cx="3105282" cy="21011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3E295D-38C7-8443-B1AB-C50925A1A1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9845" y="4149180"/>
            <a:ext cx="4029000" cy="24199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BDCC1D-B781-D148-990A-965AFD3CB60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0364" y="2146493"/>
            <a:ext cx="1651000" cy="19747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82695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7E9CE-E14B-D649-ACC8-AA94C168F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Disclosures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8F20C4-61C4-634B-A2AC-BFA7AC6EB064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09600" y="1227014"/>
            <a:ext cx="8229240" cy="1144800"/>
          </a:xfrm>
        </p:spPr>
        <p:txBody>
          <a:bodyPr/>
          <a:lstStyle/>
          <a:p>
            <a:r>
              <a:rPr lang="en-US" dirty="0"/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3559445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34F599D-D200-D641-A403-1903F662E0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60979" y="979719"/>
            <a:ext cx="5737624" cy="4092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404633-8503-CF4E-BA44-04627410D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213" y="337256"/>
            <a:ext cx="8229240" cy="1144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</a:t>
            </a:r>
            <a:r>
              <a:rPr lang="en-US" b="1" dirty="0" err="1"/>
              <a:t>AFib</a:t>
            </a:r>
            <a:r>
              <a:rPr lang="en-US" b="1" dirty="0"/>
              <a:t> Continuum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7B1D448-BA41-5C45-A2E8-4FCB98CBDDE2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67213" y="1170490"/>
            <a:ext cx="69736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Paroxysmal</a:t>
            </a:r>
          </a:p>
          <a:p>
            <a:pPr lvl="1"/>
            <a:r>
              <a:rPr lang="en-US" dirty="0"/>
              <a:t>Recurrent AF (≥2 episodes) that terminate </a:t>
            </a:r>
            <a:br>
              <a:rPr lang="en-US" dirty="0"/>
            </a:br>
            <a:r>
              <a:rPr lang="en-US" dirty="0"/>
              <a:t>spontaneously within 7 days</a:t>
            </a:r>
          </a:p>
          <a:p>
            <a:pPr lvl="1"/>
            <a:r>
              <a:rPr lang="en-US" dirty="0"/>
              <a:t>Episode &lt;48 </a:t>
            </a:r>
            <a:r>
              <a:rPr lang="en-US" dirty="0" err="1"/>
              <a:t>hrs</a:t>
            </a:r>
            <a:r>
              <a:rPr lang="en-US" dirty="0"/>
              <a:t> terminated by CV</a:t>
            </a:r>
          </a:p>
          <a:p>
            <a:pPr lvl="1"/>
            <a:endParaRPr lang="en-US" dirty="0"/>
          </a:p>
          <a:p>
            <a:r>
              <a:rPr lang="en-US" sz="3200" b="1" dirty="0"/>
              <a:t>Persistent</a:t>
            </a:r>
            <a:endParaRPr lang="en-US" b="1" dirty="0"/>
          </a:p>
          <a:p>
            <a:pPr lvl="1"/>
            <a:r>
              <a:rPr lang="en-US" dirty="0"/>
              <a:t>AF lasting for 7 days</a:t>
            </a:r>
          </a:p>
          <a:p>
            <a:pPr marL="366713" lvl="1"/>
            <a:r>
              <a:rPr lang="en-US" dirty="0"/>
              <a:t>or requiring electrical or</a:t>
            </a:r>
          </a:p>
          <a:p>
            <a:pPr marL="366713" lvl="1"/>
            <a:r>
              <a:rPr lang="en-US" dirty="0"/>
              <a:t>medical intervention</a:t>
            </a:r>
          </a:p>
          <a:p>
            <a:pPr marL="366713" lvl="1"/>
            <a:endParaRPr lang="en-US" dirty="0"/>
          </a:p>
          <a:p>
            <a:r>
              <a:rPr lang="en-US" sz="3200" b="1" dirty="0"/>
              <a:t>Permanent</a:t>
            </a:r>
            <a:endParaRPr lang="en-US" b="1" dirty="0"/>
          </a:p>
          <a:p>
            <a:pPr lvl="1"/>
            <a:r>
              <a:rPr lang="en-US" dirty="0"/>
              <a:t>Continuous AF for</a:t>
            </a:r>
          </a:p>
          <a:p>
            <a:pPr marL="366713" lvl="1"/>
            <a:r>
              <a:rPr lang="en-US" dirty="0"/>
              <a:t>longer than 1 year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4308AB-B4E0-EC4A-93CB-DC69EF110ECD}"/>
              </a:ext>
            </a:extLst>
          </p:cNvPr>
          <p:cNvSpPr txBox="1"/>
          <p:nvPr/>
        </p:nvSpPr>
        <p:spPr>
          <a:xfrm>
            <a:off x="6409642" y="5163771"/>
            <a:ext cx="449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Guidelines of the management of AF, </a:t>
            </a:r>
            <a:r>
              <a:rPr lang="en-US" sz="1400" i="1" dirty="0" err="1">
                <a:solidFill>
                  <a:schemeClr val="tx2">
                    <a:lumMod val="75000"/>
                  </a:schemeClr>
                </a:solidFill>
              </a:rPr>
              <a:t>Eur</a:t>
            </a:r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 Heart J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2010</a:t>
            </a:r>
          </a:p>
        </p:txBody>
      </p:sp>
    </p:spTree>
    <p:extLst>
      <p:ext uri="{BB962C8B-B14F-4D97-AF65-F5344CB8AC3E}">
        <p14:creationId xmlns:p14="http://schemas.microsoft.com/office/powerpoint/2010/main" val="3370335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B274D1-686F-4182-9096-DF349A7C5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81" y="232614"/>
            <a:ext cx="8595360" cy="697648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Prevalence of Atrial Fibrillation Progression</a:t>
            </a:r>
            <a:br>
              <a:rPr lang="en-US" sz="3000" dirty="0"/>
            </a:br>
            <a:r>
              <a:rPr lang="en-US" sz="2000" i="1" dirty="0"/>
              <a:t>~1/3 of patients progress from paroxysmal to more advanced stages of AF</a:t>
            </a:r>
            <a:endParaRPr lang="en-US" sz="3000" i="1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D1F4B59-8167-43D9-BBE0-465DE2857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2628" y="6477000"/>
            <a:ext cx="2133600" cy="476250"/>
          </a:xfrm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B32AB8A-430B-46E5-9E8D-301339A18CB2}" type="slidenum">
              <a:rPr lang="en-US" altLang="en-US" sz="1400">
                <a:solidFill>
                  <a:srgbClr val="FFFFFF"/>
                </a:solidFill>
              </a:rPr>
              <a:pPr eaLnBrk="1" hangingPunct="1"/>
              <a:t>21</a:t>
            </a:fld>
            <a:endParaRPr lang="en-US" altLang="en-US" sz="1400" dirty="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14CFE6-039F-4E43-ADE6-04CBE3090F46}"/>
              </a:ext>
            </a:extLst>
          </p:cNvPr>
          <p:cNvSpPr txBox="1"/>
          <p:nvPr/>
        </p:nvSpPr>
        <p:spPr>
          <a:xfrm>
            <a:off x="2026920" y="6353583"/>
            <a:ext cx="8129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Proietti</a:t>
            </a:r>
            <a:r>
              <a:rPr lang="en-US" sz="1000" dirty="0"/>
              <a:t> </a:t>
            </a:r>
            <a:r>
              <a:rPr lang="en-US" sz="1000" i="1" dirty="0"/>
              <a:t>et al</a:t>
            </a:r>
            <a:r>
              <a:rPr lang="en-US" sz="1000" dirty="0"/>
              <a:t>. A systematic review on the progression of paroxysmal to persistent atrial fibrillation: shedding new light on the effects of catheter ablation.</a:t>
            </a:r>
          </a:p>
          <a:p>
            <a:r>
              <a:rPr lang="en-US" sz="1000" i="1" dirty="0"/>
              <a:t>JACC: Clinical Electrophysiology</a:t>
            </a:r>
            <a:r>
              <a:rPr lang="en-US" sz="1000" dirty="0"/>
              <a:t>. 2015; 1(3):105-115.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F370D3-4079-4306-AD4B-52D3295FFBF6}"/>
              </a:ext>
            </a:extLst>
          </p:cNvPr>
          <p:cNvGrpSpPr>
            <a:grpSpLocks noChangeAspect="1"/>
          </p:cNvGrpSpPr>
          <p:nvPr/>
        </p:nvGrpSpPr>
        <p:grpSpPr>
          <a:xfrm>
            <a:off x="2026920" y="3048000"/>
            <a:ext cx="8138160" cy="3201200"/>
            <a:chOff x="45720" y="1371600"/>
            <a:chExt cx="9052560" cy="356088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085C546-1987-4095-904C-49F0CFF1B260}"/>
                </a:ext>
              </a:extLst>
            </p:cNvPr>
            <p:cNvSpPr/>
            <p:nvPr/>
          </p:nvSpPr>
          <p:spPr bwMode="auto">
            <a:xfrm>
              <a:off x="45720" y="4602480"/>
              <a:ext cx="9052560" cy="33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algn="ctr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en-US" sz="2000">
                <a:latin typeface="Arial" pitchFamily="34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4FAEEA9-CC0A-4616-8E95-BE122D875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" y="1371600"/>
              <a:ext cx="9052560" cy="323186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10550B0-3C05-4F59-91A7-C9D6F1160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7624" y="4287821"/>
              <a:ext cx="3770376" cy="623424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4D39132-F99E-4AA8-990E-539FCA045477}"/>
              </a:ext>
            </a:extLst>
          </p:cNvPr>
          <p:cNvSpPr/>
          <p:nvPr/>
        </p:nvSpPr>
        <p:spPr>
          <a:xfrm>
            <a:off x="600413" y="1096579"/>
            <a:ext cx="870204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Systematic review evaluating the progression of paroxysmal AF to persistent/permanent AF in general population studies (primarily medical therapy only) compared to catheter ablation studies</a:t>
            </a:r>
          </a:p>
          <a:p>
            <a:pPr marL="231775" indent="-2317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The percentage of patients with AF progression in general population studies ranged from 7.8-77.2%, </a:t>
            </a:r>
            <a:r>
              <a:rPr lang="en-US" sz="2000" b="1" i="1" dirty="0"/>
              <a:t>averaging 32.6% </a:t>
            </a:r>
            <a:r>
              <a:rPr lang="en-US" sz="2000" dirty="0"/>
              <a:t>across 23 studies</a:t>
            </a:r>
            <a:endParaRPr lang="en-US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507492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3EE3185-85BE-314E-8ABC-DAB2DB1E3F22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86041" y="293056"/>
            <a:ext cx="8229240" cy="1144800"/>
          </a:xfrm>
        </p:spPr>
        <p:txBody>
          <a:bodyPr/>
          <a:lstStyle/>
          <a:p>
            <a:r>
              <a:rPr lang="en-US" b="1" dirty="0"/>
              <a:t>Atrial Fibrillation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D73AC9-32D1-8F4D-8FEA-5099B2D28686}"/>
              </a:ext>
            </a:extLst>
          </p:cNvPr>
          <p:cNvSpPr/>
          <p:nvPr/>
        </p:nvSpPr>
        <p:spPr>
          <a:xfrm>
            <a:off x="2948883" y="1795241"/>
            <a:ext cx="6443879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Treatment:</a:t>
            </a:r>
          </a:p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CVA Prophylaxis</a:t>
            </a:r>
          </a:p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Rate Control</a:t>
            </a:r>
          </a:p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Rhythm Management</a:t>
            </a:r>
          </a:p>
          <a:p>
            <a:pPr algn="ctr"/>
            <a:endParaRPr lang="en-US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0303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DE1C54-6F62-9245-8451-2DFBEC8AE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928" y="0"/>
            <a:ext cx="9144000" cy="66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20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3EE3185-85BE-314E-8ABC-DAB2DB1E3F22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66585" y="273600"/>
            <a:ext cx="8229240" cy="1144800"/>
          </a:xfrm>
        </p:spPr>
        <p:txBody>
          <a:bodyPr/>
          <a:lstStyle/>
          <a:p>
            <a:r>
              <a:rPr lang="en-US" b="1" dirty="0"/>
              <a:t>Atrial Fibrillation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D73AC9-32D1-8F4D-8FEA-5099B2D28686}"/>
              </a:ext>
            </a:extLst>
          </p:cNvPr>
          <p:cNvSpPr/>
          <p:nvPr/>
        </p:nvSpPr>
        <p:spPr>
          <a:xfrm>
            <a:off x="2948883" y="1795241"/>
            <a:ext cx="6443879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Treatment:</a:t>
            </a:r>
          </a:p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CVA Prophylaxis</a:t>
            </a:r>
          </a:p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Rate Control</a:t>
            </a:r>
          </a:p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Rhythm Management</a:t>
            </a:r>
          </a:p>
          <a:p>
            <a:pPr algn="ctr"/>
            <a:endParaRPr lang="en-US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3566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9B97B-B773-1A4D-AD8F-B521EC8FA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085" y="426594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br>
              <a:rPr lang="en-US" b="1" dirty="0"/>
            </a:br>
            <a:r>
              <a:rPr lang="en-US" b="1" dirty="0">
                <a:cs typeface="Al Bayan Plain" pitchFamily="2" charset="-78"/>
              </a:rPr>
              <a:t>Atrial Fibrillation &amp; CVA</a:t>
            </a:r>
            <a:br>
              <a:rPr lang="en-US" b="1" dirty="0">
                <a:cs typeface="Al Bayan Plain" pitchFamily="2" charset="-78"/>
              </a:rPr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r>
              <a:rPr lang="en-US" b="1" dirty="0"/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9593B7-091D-9949-817F-F4A61B8B78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030" y="1003828"/>
            <a:ext cx="5243208" cy="4459183"/>
          </a:xfrm>
          <a:prstGeom prst="rect">
            <a:avLst/>
          </a:prstGeom>
        </p:spPr>
      </p:pic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0D77CCE1-F931-C448-BBEC-8631E7E91D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8140" y="1203519"/>
            <a:ext cx="4949758" cy="405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36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5D189D-5AAB-BF44-8BCB-53B56E1962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700" y="204279"/>
            <a:ext cx="11211137" cy="632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319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998DEB-7217-314B-91AB-FC580649C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381" y="254000"/>
            <a:ext cx="11432766" cy="4749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3D386B-213A-1641-B1A3-46DB06C89CFC}"/>
              </a:ext>
            </a:extLst>
          </p:cNvPr>
          <p:cNvSpPr txBox="1"/>
          <p:nvPr/>
        </p:nvSpPr>
        <p:spPr>
          <a:xfrm>
            <a:off x="6866885" y="5003800"/>
            <a:ext cx="500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Journal American Society Echo </a:t>
            </a:r>
            <a:r>
              <a:rPr lang="en-US" dirty="0" err="1"/>
              <a:t>Saric</a:t>
            </a:r>
            <a:r>
              <a:rPr lang="en-US" dirty="0"/>
              <a:t> et al.  Vol 29</a:t>
            </a:r>
          </a:p>
        </p:txBody>
      </p:sp>
    </p:spTree>
    <p:extLst>
      <p:ext uri="{BB962C8B-B14F-4D97-AF65-F5344CB8AC3E}">
        <p14:creationId xmlns:p14="http://schemas.microsoft.com/office/powerpoint/2010/main" val="4142947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848B5C-9D0F-8943-A9C1-30493C07B5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0785" y="221915"/>
            <a:ext cx="8872670" cy="641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385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997EC4-9EEC-4E41-A8A5-2731229F55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7711" y="114300"/>
            <a:ext cx="5177307" cy="6616700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4B6DB608-F6DF-C64B-8054-C6AC9DD644C0}"/>
              </a:ext>
            </a:extLst>
          </p:cNvPr>
          <p:cNvSpPr>
            <a:spLocks noGrp="1" noChangeArrowheads="1"/>
          </p:cNvSpPr>
          <p:nvPr>
            <p:ph type="subTitle"/>
          </p:nvPr>
        </p:nvSpPr>
        <p:spPr bwMode="auto">
          <a:xfrm>
            <a:off x="1981200" y="1757159"/>
            <a:ext cx="3505200" cy="36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7500" tIns="35100" rIns="67500" bIns="35100" rtlCol="0" anchor="ctr">
            <a:spAutoFit/>
          </a:bodyPr>
          <a:lstStyle/>
          <a:p>
            <a:pPr indent="198835" defTabSz="198835">
              <a:lnSpc>
                <a:spcPct val="105000"/>
              </a:lnSpc>
              <a:buClr>
                <a:srgbClr val="FF6600"/>
              </a:buClr>
              <a:buSzPct val="150000"/>
              <a:buFontTx/>
              <a:buChar char="•"/>
              <a:tabLst>
                <a:tab pos="198835" algn="l"/>
                <a:tab pos="2690813" algn="l"/>
              </a:tabLst>
              <a:defRPr/>
            </a:pPr>
            <a:r>
              <a:rPr lang="en-US" sz="2800" dirty="0">
                <a:effectLst>
                  <a:outerShdw blurRad="38100" dist="12700" algn="tl">
                    <a:srgbClr val="000000"/>
                  </a:outerShdw>
                </a:effectLst>
                <a:ea typeface="MS PGothic" pitchFamily="34" charset="-128"/>
              </a:rPr>
              <a:t>CHF	 1	</a:t>
            </a:r>
          </a:p>
          <a:p>
            <a:pPr indent="198835" defTabSz="198835">
              <a:lnSpc>
                <a:spcPct val="105000"/>
              </a:lnSpc>
              <a:buClr>
                <a:srgbClr val="FF6600"/>
              </a:buClr>
              <a:buSzPct val="150000"/>
              <a:buFontTx/>
              <a:buChar char="•"/>
              <a:tabLst>
                <a:tab pos="198835" algn="l"/>
                <a:tab pos="2690813" algn="l"/>
              </a:tabLst>
              <a:defRPr/>
            </a:pPr>
            <a:r>
              <a:rPr lang="en-US" sz="2800" dirty="0">
                <a:effectLst>
                  <a:outerShdw blurRad="38100" dist="12700" algn="tl">
                    <a:srgbClr val="000000"/>
                  </a:outerShdw>
                </a:effectLst>
                <a:ea typeface="MS PGothic" pitchFamily="34" charset="-128"/>
              </a:rPr>
              <a:t>Hypertension	 1</a:t>
            </a:r>
          </a:p>
          <a:p>
            <a:pPr indent="198835" defTabSz="198835">
              <a:lnSpc>
                <a:spcPct val="105000"/>
              </a:lnSpc>
              <a:buClr>
                <a:srgbClr val="FF6600"/>
              </a:buClr>
              <a:buSzPct val="150000"/>
              <a:buFontTx/>
              <a:buChar char="•"/>
              <a:tabLst>
                <a:tab pos="198835" algn="l"/>
                <a:tab pos="2690813" algn="l"/>
              </a:tabLst>
              <a:defRPr/>
            </a:pPr>
            <a:r>
              <a:rPr lang="en-US" sz="2800" dirty="0">
                <a:effectLst>
                  <a:outerShdw blurRad="38100" dist="12700" algn="tl">
                    <a:srgbClr val="000000"/>
                  </a:outerShdw>
                </a:effectLst>
                <a:ea typeface="MS PGothic" pitchFamily="34" charset="-128"/>
              </a:rPr>
              <a:t>Age </a:t>
            </a:r>
            <a:r>
              <a:rPr lang="en-US" sz="2800" dirty="0">
                <a:effectLst>
                  <a:outerShdw blurRad="38100" dist="12700" algn="tl">
                    <a:srgbClr val="000000"/>
                  </a:outerShdw>
                </a:effectLst>
                <a:ea typeface="MS PGothic" pitchFamily="34" charset="-128"/>
                <a:sym typeface="Symbol" pitchFamily="18" charset="2"/>
              </a:rPr>
              <a:t> 75	 2 </a:t>
            </a:r>
          </a:p>
          <a:p>
            <a:pPr indent="198835" defTabSz="198835">
              <a:lnSpc>
                <a:spcPct val="105000"/>
              </a:lnSpc>
              <a:buClr>
                <a:srgbClr val="FF6600"/>
              </a:buClr>
              <a:buSzPct val="150000"/>
              <a:buFontTx/>
              <a:buChar char="•"/>
              <a:tabLst>
                <a:tab pos="198835" algn="l"/>
                <a:tab pos="2690813" algn="l"/>
              </a:tabLst>
              <a:defRPr/>
            </a:pPr>
            <a:r>
              <a:rPr lang="en-US" sz="2800" dirty="0">
                <a:effectLst>
                  <a:outerShdw blurRad="38100" dist="12700" algn="tl">
                    <a:srgbClr val="000000"/>
                  </a:outerShdw>
                </a:effectLst>
                <a:ea typeface="MS PGothic" pitchFamily="34" charset="-128"/>
                <a:sym typeface="Symbol" pitchFamily="18" charset="2"/>
              </a:rPr>
              <a:t>Diabetes mellitus	1</a:t>
            </a:r>
          </a:p>
          <a:p>
            <a:pPr indent="198835" defTabSz="198835">
              <a:lnSpc>
                <a:spcPct val="105000"/>
              </a:lnSpc>
              <a:buClr>
                <a:srgbClr val="FF6600"/>
              </a:buClr>
              <a:buSzPct val="150000"/>
              <a:buFontTx/>
              <a:buChar char="•"/>
              <a:tabLst>
                <a:tab pos="198835" algn="l"/>
                <a:tab pos="2690813" algn="l"/>
              </a:tabLst>
              <a:defRPr/>
            </a:pPr>
            <a:r>
              <a:rPr lang="en-US" sz="2800" dirty="0">
                <a:effectLst>
                  <a:outerShdw blurRad="38100" dist="12700" algn="tl">
                    <a:srgbClr val="000000"/>
                  </a:outerShdw>
                </a:effectLst>
                <a:ea typeface="MS PGothic" pitchFamily="34" charset="-128"/>
                <a:sym typeface="Symbol" pitchFamily="18" charset="2"/>
              </a:rPr>
              <a:t>Stroke/TIA/TE	 2</a:t>
            </a:r>
          </a:p>
          <a:p>
            <a:pPr indent="198835" defTabSz="198835">
              <a:lnSpc>
                <a:spcPct val="105000"/>
              </a:lnSpc>
              <a:buClr>
                <a:srgbClr val="FF6600"/>
              </a:buClr>
              <a:buSzPct val="150000"/>
              <a:buFontTx/>
              <a:buChar char="•"/>
              <a:tabLst>
                <a:tab pos="198835" algn="l"/>
                <a:tab pos="2690813" algn="l"/>
              </a:tabLst>
              <a:defRPr/>
            </a:pPr>
            <a:r>
              <a:rPr lang="en-US" sz="2800" dirty="0">
                <a:effectLst>
                  <a:outerShdw blurRad="38100" dist="12700" algn="tl">
                    <a:srgbClr val="000000"/>
                  </a:outerShdw>
                </a:effectLst>
                <a:ea typeface="MS PGothic" pitchFamily="34" charset="-128"/>
                <a:sym typeface="Symbol" pitchFamily="18" charset="2"/>
              </a:rPr>
              <a:t>Vascular disease	 1</a:t>
            </a:r>
          </a:p>
          <a:p>
            <a:pPr indent="198835" defTabSz="198835">
              <a:lnSpc>
                <a:spcPct val="105000"/>
              </a:lnSpc>
              <a:buClr>
                <a:srgbClr val="FF6600"/>
              </a:buClr>
              <a:buSzPct val="150000"/>
              <a:buFontTx/>
              <a:buChar char="•"/>
              <a:tabLst>
                <a:tab pos="198835" algn="l"/>
                <a:tab pos="2690813" algn="l"/>
              </a:tabLst>
              <a:defRPr/>
            </a:pPr>
            <a:r>
              <a:rPr lang="en-US" sz="2800" dirty="0">
                <a:effectLst>
                  <a:outerShdw blurRad="38100" dist="12700" algn="tl">
                    <a:srgbClr val="000000"/>
                  </a:outerShdw>
                </a:effectLst>
                <a:ea typeface="MS PGothic" pitchFamily="34" charset="-128"/>
                <a:sym typeface="Symbol" pitchFamily="18" charset="2"/>
              </a:rPr>
              <a:t>Age 65-74	 1</a:t>
            </a:r>
          </a:p>
          <a:p>
            <a:pPr indent="198835" defTabSz="198835">
              <a:lnSpc>
                <a:spcPct val="105000"/>
              </a:lnSpc>
              <a:buClr>
                <a:srgbClr val="FF6600"/>
              </a:buClr>
              <a:buSzPct val="150000"/>
              <a:buFontTx/>
              <a:buChar char="•"/>
              <a:tabLst>
                <a:tab pos="198835" algn="l"/>
                <a:tab pos="2690813" algn="l"/>
              </a:tabLst>
              <a:defRPr/>
            </a:pPr>
            <a:r>
              <a:rPr lang="en-US" sz="2800" dirty="0">
                <a:effectLst>
                  <a:outerShdw blurRad="38100" dist="12700" algn="tl">
                    <a:srgbClr val="000000"/>
                  </a:outerShdw>
                </a:effectLst>
                <a:ea typeface="MS PGothic" pitchFamily="34" charset="-128"/>
                <a:sym typeface="Symbol" pitchFamily="18" charset="2"/>
              </a:rPr>
              <a:t>Sex -(female)	 1</a:t>
            </a:r>
          </a:p>
        </p:txBody>
      </p:sp>
    </p:spTree>
    <p:extLst>
      <p:ext uri="{BB962C8B-B14F-4D97-AF65-F5344CB8AC3E}">
        <p14:creationId xmlns:p14="http://schemas.microsoft.com/office/powerpoint/2010/main" val="114025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3EE3185-85BE-314E-8ABC-DAB2DB1E3F22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31956" y="361149"/>
            <a:ext cx="8229240" cy="1144800"/>
          </a:xfrm>
        </p:spPr>
        <p:txBody>
          <a:bodyPr/>
          <a:lstStyle/>
          <a:p>
            <a:r>
              <a:rPr lang="en-US" sz="4800" b="1" dirty="0"/>
              <a:t>Atrial Fibrillation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D73AC9-32D1-8F4D-8FEA-5099B2D28686}"/>
              </a:ext>
            </a:extLst>
          </p:cNvPr>
          <p:cNvSpPr/>
          <p:nvPr/>
        </p:nvSpPr>
        <p:spPr>
          <a:xfrm>
            <a:off x="4065632" y="1945110"/>
            <a:ext cx="408797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Definition </a:t>
            </a:r>
          </a:p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&amp; </a:t>
            </a:r>
          </a:p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Epidemiology</a:t>
            </a:r>
          </a:p>
        </p:txBody>
      </p:sp>
    </p:spTree>
    <p:extLst>
      <p:ext uri="{BB962C8B-B14F-4D97-AF65-F5344CB8AC3E}">
        <p14:creationId xmlns:p14="http://schemas.microsoft.com/office/powerpoint/2010/main" val="463607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3D8768-EEAA-6A41-919F-C6355FC459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353" y="179278"/>
            <a:ext cx="11157453" cy="645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662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B26E8D-7F78-8E4A-9F6B-F01909F982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3449" y="165100"/>
            <a:ext cx="8609842" cy="62242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4FF65F-2185-8B44-B580-DB6BD6A806E2}"/>
              </a:ext>
            </a:extLst>
          </p:cNvPr>
          <p:cNvSpPr txBox="1"/>
          <p:nvPr/>
        </p:nvSpPr>
        <p:spPr>
          <a:xfrm>
            <a:off x="127000" y="6465543"/>
            <a:ext cx="11925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January CT, </a:t>
            </a:r>
            <a:r>
              <a:rPr lang="en-US" sz="1000" dirty="0" err="1"/>
              <a:t>Wann</a:t>
            </a:r>
            <a:r>
              <a:rPr lang="en-US" sz="1000" dirty="0"/>
              <a:t> LS, Calkins H, et al. 2019 AHA/ACC/HRS Focused Update of the 2014 AHA/ACC/HRS Guideline for the Management of Patients With Atrial Fibrillation: A Report of the American College of Cardiology/American Heart Association Task Force on Clinical Practice Guidelines and the Heart Rhythm Society in Collaboration With the Society of Thoracic Surgeons. </a:t>
            </a:r>
            <a:r>
              <a:rPr lang="en-US" sz="1000" i="1" dirty="0"/>
              <a:t>Circulation. </a:t>
            </a:r>
            <a:r>
              <a:rPr lang="en-US" sz="1000" dirty="0"/>
              <a:t>2019;140(2):e125-e151. </a:t>
            </a:r>
          </a:p>
        </p:txBody>
      </p:sp>
    </p:spTree>
    <p:extLst>
      <p:ext uri="{BB962C8B-B14F-4D97-AF65-F5344CB8AC3E}">
        <p14:creationId xmlns:p14="http://schemas.microsoft.com/office/powerpoint/2010/main" val="26420486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DF7BBA-56D9-E748-BCCF-D3007B8C5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68" y="304800"/>
            <a:ext cx="9905932" cy="639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785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2B6482-9752-7D44-A747-BCD56F645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009" y="228600"/>
            <a:ext cx="10341391" cy="632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127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EA8E82-0AB2-DF4E-984E-2185AB3078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2400"/>
            <a:ext cx="5778500" cy="5007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02AB14-49F9-EB4A-9B14-D68F336378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8500" y="2959100"/>
            <a:ext cx="62738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95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7A8DC5-96F8-354E-AC74-30FDA97318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800" y="279400"/>
            <a:ext cx="11181976" cy="4813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3134A2-A54C-6E40-A0BD-AE96B3D6DD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7576" y="5092700"/>
            <a:ext cx="29210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092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337D7A-6AFB-1D49-A2CB-9B37595B5D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/>
          <a:stretch/>
        </p:blipFill>
        <p:spPr>
          <a:xfrm>
            <a:off x="254000" y="379142"/>
            <a:ext cx="11813982" cy="504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933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0CEBE-A254-EF46-B191-2AD176FED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Afib Anticoagulant Agents: Cost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4C007-0290-BD47-BA4F-C8C8E6CC8F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099" y="1549401"/>
            <a:ext cx="11023601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418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EF651-9C9D-474B-B5D2-A4E70986B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0"/>
            <a:ext cx="10972320" cy="1144800"/>
          </a:xfrm>
        </p:spPr>
        <p:txBody>
          <a:bodyPr/>
          <a:lstStyle/>
          <a:p>
            <a:r>
              <a:rPr lang="en-US" b="1" dirty="0"/>
              <a:t>Comparison of Anticoagulants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BE2469-4104-8A4D-AEF3-69D3F616E8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4300" y="896944"/>
            <a:ext cx="7010400" cy="58600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04123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19F7B-C0E8-B447-87E5-ED6D86556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Afib: Anticoagulation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CF4CB93-E739-9A44-A787-D391A483C87A}"/>
              </a:ext>
            </a:extLst>
          </p:cNvPr>
          <p:cNvGrpSpPr/>
          <p:nvPr/>
        </p:nvGrpSpPr>
        <p:grpSpPr>
          <a:xfrm>
            <a:off x="1939172" y="1227014"/>
            <a:ext cx="8486447" cy="3984284"/>
            <a:chOff x="1377883" y="1527438"/>
            <a:chExt cx="9141520" cy="42918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C432A53-B9B3-1A4D-BF5C-7969988CB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>
              <a:off x="2566988" y="1914524"/>
              <a:ext cx="4586287" cy="3904747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00BCE9B-666E-4C41-AFDD-8874688A7977}"/>
                </a:ext>
              </a:extLst>
            </p:cNvPr>
            <p:cNvGrpSpPr/>
            <p:nvPr/>
          </p:nvGrpSpPr>
          <p:grpSpPr>
            <a:xfrm>
              <a:off x="1377883" y="1527438"/>
              <a:ext cx="9141520" cy="4291833"/>
              <a:chOff x="1377883" y="1527438"/>
              <a:chExt cx="9141520" cy="4291833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0070CC-4797-FA42-9D85-7E162CDBB1B4}"/>
                  </a:ext>
                </a:extLst>
              </p:cNvPr>
              <p:cNvSpPr txBox="1"/>
              <p:nvPr/>
            </p:nvSpPr>
            <p:spPr>
              <a:xfrm>
                <a:off x="9115476" y="3206928"/>
                <a:ext cx="1403927" cy="461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Bleeding </a:t>
                </a: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903171E9-94FF-8442-BADF-4F28626E20F4}"/>
                  </a:ext>
                </a:extLst>
              </p:cNvPr>
              <p:cNvGrpSpPr/>
              <p:nvPr/>
            </p:nvGrpSpPr>
            <p:grpSpPr>
              <a:xfrm>
                <a:off x="1377883" y="1527438"/>
                <a:ext cx="8439557" cy="4291833"/>
                <a:chOff x="1377883" y="1527438"/>
                <a:chExt cx="8439557" cy="4291833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7EFBB8DE-2CC5-4D4D-B44C-2FC79BF7C5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799766" y="1527438"/>
                  <a:ext cx="4200527" cy="4291833"/>
                </a:xfrm>
                <a:prstGeom prst="rect">
                  <a:avLst/>
                </a:prstGeom>
              </p:spPr>
            </p:pic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4D2188D-8466-284B-8232-B540DB530FC2}"/>
                    </a:ext>
                  </a:extLst>
                </p:cNvPr>
                <p:cNvSpPr txBox="1"/>
                <p:nvPr/>
              </p:nvSpPr>
              <p:spPr>
                <a:xfrm>
                  <a:off x="1377883" y="2460923"/>
                  <a:ext cx="2310824" cy="461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Stroke Reduction</a:t>
                  </a:r>
                </a:p>
              </p:txBody>
            </p: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9CCE413E-510C-A64F-BCDF-AF8C91D449F4}"/>
                    </a:ext>
                  </a:extLst>
                </p:cNvPr>
                <p:cNvCxnSpPr/>
                <p:nvPr/>
              </p:nvCxnSpPr>
              <p:spPr>
                <a:xfrm flipH="1">
                  <a:off x="7843739" y="3711212"/>
                  <a:ext cx="1973701" cy="784958"/>
                </a:xfrm>
                <a:prstGeom prst="straightConnector1">
                  <a:avLst/>
                </a:prstGeom>
                <a:ln w="825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437891B4-4647-7449-A5FC-D78D8BD27912}"/>
                    </a:ext>
                  </a:extLst>
                </p:cNvPr>
                <p:cNvCxnSpPr/>
                <p:nvPr/>
              </p:nvCxnSpPr>
              <p:spPr>
                <a:xfrm>
                  <a:off x="2609046" y="2964260"/>
                  <a:ext cx="1300162" cy="731581"/>
                </a:xfrm>
                <a:prstGeom prst="straightConnector1">
                  <a:avLst/>
                </a:prstGeom>
                <a:ln w="82550">
                  <a:tailEnd type="triangle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2794767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E17D44-5967-D24F-8130-B11FC168A4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9333" y="282102"/>
            <a:ext cx="8218350" cy="524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358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690681F-2C99-114F-9432-436256ED5E99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52400" y="0"/>
            <a:ext cx="10972320" cy="1144800"/>
          </a:xfrm>
        </p:spPr>
        <p:txBody>
          <a:bodyPr/>
          <a:lstStyle/>
          <a:p>
            <a:r>
              <a:rPr lang="en-US" b="1" dirty="0"/>
              <a:t>Atrial Fibrillation: HAS-BLED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0A96E-BAFE-1A4F-9409-43AC390F03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03" t="4488" r="16557" b="4455"/>
          <a:stretch/>
        </p:blipFill>
        <p:spPr>
          <a:xfrm>
            <a:off x="2057401" y="1028700"/>
            <a:ext cx="7873999" cy="44977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865677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90AFD3-7422-984D-A0E7-65AF39C12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900" y="38100"/>
            <a:ext cx="9144000" cy="676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287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A076CF-7F00-6B4F-8722-414C69595A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291" y="94590"/>
            <a:ext cx="8943975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66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AE02EC-4555-6840-A292-C318E92103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8" t="3700" r="3150" b="3150"/>
          <a:stretch/>
        </p:blipFill>
        <p:spPr>
          <a:xfrm>
            <a:off x="3783725" y="0"/>
            <a:ext cx="4283390" cy="566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026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2ADFA89-0D75-B644-B53E-C726D334DD53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10208" y="213180"/>
            <a:ext cx="10972320" cy="1144800"/>
          </a:xfrm>
        </p:spPr>
        <p:txBody>
          <a:bodyPr>
            <a:normAutofit/>
          </a:bodyPr>
          <a:lstStyle/>
          <a:p>
            <a:r>
              <a:rPr lang="en-US" b="1" dirty="0"/>
              <a:t>Atrial Fibrillation: LAA Occlusion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3B6FB2-2E6A-5A4E-B2AA-F61D2A0A54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8497" y="785580"/>
            <a:ext cx="8513766" cy="595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98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1735F-F17B-9748-8EE1-EC9217AF3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Left Atrial Appendage Clip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68E920-C4CD-FB48-B353-D770E1358A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6760" y="1825063"/>
            <a:ext cx="4225160" cy="3047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CFEC68-8930-0B43-80CA-C3A16E30B6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868145"/>
            <a:ext cx="6928714" cy="29610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91699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4C96F-9E97-BE4F-A218-BCD19D8B9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Left Atrial Appendage Clip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86B632-FA7F-4843-98F9-A1C6E30089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550078"/>
            <a:ext cx="5378293" cy="3558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5CD1E5-11DC-AB43-A43B-2A296650BF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3250" y="1534312"/>
            <a:ext cx="5447509" cy="352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993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3EE3185-85BE-314E-8ABC-DAB2DB1E3F22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61770" y="399724"/>
            <a:ext cx="8229240" cy="1144800"/>
          </a:xfrm>
        </p:spPr>
        <p:txBody>
          <a:bodyPr/>
          <a:lstStyle/>
          <a:p>
            <a:r>
              <a:rPr lang="en-US" b="1" dirty="0"/>
              <a:t>Atrial Fibrillation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D73AC9-32D1-8F4D-8FEA-5099B2D28686}"/>
              </a:ext>
            </a:extLst>
          </p:cNvPr>
          <p:cNvSpPr/>
          <p:nvPr/>
        </p:nvSpPr>
        <p:spPr>
          <a:xfrm>
            <a:off x="2917352" y="1322276"/>
            <a:ext cx="6443879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Treatment:</a:t>
            </a:r>
          </a:p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CVA Prophylaxis</a:t>
            </a:r>
          </a:p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Lifestyle Changes</a:t>
            </a:r>
          </a:p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Rate Control</a:t>
            </a:r>
          </a:p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Rhythm Management</a:t>
            </a:r>
          </a:p>
          <a:p>
            <a:pPr algn="ctr"/>
            <a:endParaRPr lang="en-US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35175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21D828-D983-4244-BA44-B3D809E80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813" y="144916"/>
            <a:ext cx="7900627" cy="664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041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3EE3185-85BE-314E-8ABC-DAB2DB1E3F22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04115" y="650441"/>
            <a:ext cx="8229240" cy="1144800"/>
          </a:xfrm>
        </p:spPr>
        <p:txBody>
          <a:bodyPr/>
          <a:lstStyle/>
          <a:p>
            <a:r>
              <a:rPr lang="en-US" b="1" dirty="0"/>
              <a:t>Atrial Fibrillation 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D73AC9-32D1-8F4D-8FEA-5099B2D28686}"/>
              </a:ext>
            </a:extLst>
          </p:cNvPr>
          <p:cNvSpPr/>
          <p:nvPr/>
        </p:nvSpPr>
        <p:spPr>
          <a:xfrm>
            <a:off x="2948883" y="1795241"/>
            <a:ext cx="6443879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Treatment:</a:t>
            </a:r>
          </a:p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CVA Prophylaxis</a:t>
            </a:r>
          </a:p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Rate Control</a:t>
            </a:r>
          </a:p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Rhythm Management</a:t>
            </a:r>
          </a:p>
          <a:p>
            <a:pPr algn="ctr"/>
            <a:endParaRPr lang="en-US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1906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32ED7471-AC4F-4A4E-9D1C-00E580CAA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35" y="1593498"/>
            <a:ext cx="10892916" cy="397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06400" indent="-4064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0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altLang="en-US" sz="2700" dirty="0">
                <a:cs typeface="Arial" panose="020B0604020202020204" pitchFamily="34" charset="0"/>
              </a:rPr>
              <a:t>Atrial fibrillation (Afib) affects about 1% of the population or about 2.3 million people in the United States</a:t>
            </a:r>
          </a:p>
          <a:p>
            <a:pPr>
              <a:lnSpc>
                <a:spcPct val="110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altLang="en-US" sz="2700" dirty="0">
                <a:cs typeface="Arial" panose="020B0604020202020204" pitchFamily="34" charset="0"/>
              </a:rPr>
              <a:t>Prevalence increases with age — affecting roughly 10% of population age 80 or older</a:t>
            </a:r>
          </a:p>
          <a:p>
            <a:pPr>
              <a:lnSpc>
                <a:spcPct val="110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altLang="en-US" sz="2700" dirty="0">
                <a:cs typeface="Arial" panose="020B0604020202020204" pitchFamily="34" charset="0"/>
              </a:rPr>
              <a:t>Afib is associated with a 4 to 5x increase in risk of stroke</a:t>
            </a:r>
          </a:p>
          <a:p>
            <a:pPr>
              <a:lnSpc>
                <a:spcPct val="110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endParaRPr lang="en-US" altLang="en-US" sz="2700" dirty="0"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1400"/>
              </a:spcAft>
            </a:pPr>
            <a:endParaRPr lang="en-US" altLang="en-US" sz="2700" dirty="0"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978A356-1F92-7242-BB8E-295E8A60B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35" y="276561"/>
            <a:ext cx="8229240" cy="1418400"/>
          </a:xfrm>
        </p:spPr>
        <p:txBody>
          <a:bodyPr/>
          <a:lstStyle/>
          <a:p>
            <a:r>
              <a:rPr lang="en-US" b="1" dirty="0"/>
              <a:t>Atrial Fibrillation – What is it?</a:t>
            </a:r>
          </a:p>
        </p:txBody>
      </p:sp>
    </p:spTree>
    <p:extLst>
      <p:ext uri="{BB962C8B-B14F-4D97-AF65-F5344CB8AC3E}">
        <p14:creationId xmlns:p14="http://schemas.microsoft.com/office/powerpoint/2010/main" val="29722884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13B986-C64C-A84F-8940-A725A31349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8896" y="189187"/>
            <a:ext cx="9553903" cy="528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328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AA5FC3-F3BA-2F4C-888C-2084960B6C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5174" y="1163953"/>
            <a:ext cx="9523819" cy="41805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C1DAA3F-1984-284F-84EF-EA296726F291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99242" y="375251"/>
            <a:ext cx="8229240" cy="1144800"/>
          </a:xfrm>
        </p:spPr>
        <p:txBody>
          <a:bodyPr>
            <a:normAutofit/>
          </a:bodyPr>
          <a:lstStyle/>
          <a:p>
            <a:r>
              <a:rPr lang="en-US" b="1" dirty="0"/>
              <a:t>Atrial Fibrillation: Rate Control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8334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ABEA5-B8A8-AC4F-B976-20F2483F0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Afib Rate Controlling Agents: Cost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485523-B949-4D41-A5A2-0A30D05D47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677" y="1227014"/>
            <a:ext cx="10836166" cy="552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775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9D7DD2-6E51-F24C-8409-EF0551640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013" y="0"/>
            <a:ext cx="5014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236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D73AC9-32D1-8F4D-8FEA-5099B2D28686}"/>
              </a:ext>
            </a:extLst>
          </p:cNvPr>
          <p:cNvSpPr/>
          <p:nvPr/>
        </p:nvSpPr>
        <p:spPr>
          <a:xfrm>
            <a:off x="2948883" y="1795241"/>
            <a:ext cx="6443879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Treatment:</a:t>
            </a:r>
          </a:p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CVA Prophylaxis</a:t>
            </a:r>
          </a:p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Rate Control</a:t>
            </a:r>
          </a:p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Rhythm Management</a:t>
            </a:r>
          </a:p>
          <a:p>
            <a:pPr algn="ctr"/>
            <a:endParaRPr lang="en-US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4B49B7D-3758-8F46-8942-9A9B8E263602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98709" y="492786"/>
            <a:ext cx="8229240" cy="1144800"/>
          </a:xfrm>
        </p:spPr>
        <p:txBody>
          <a:bodyPr/>
          <a:lstStyle/>
          <a:p>
            <a:r>
              <a:rPr lang="en-US" b="1" dirty="0"/>
              <a:t>Atrial Fibrillation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5611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CA399-F732-ED41-B51A-E64D82D164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0940" y="549097"/>
            <a:ext cx="9345759" cy="490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080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8E82F4-D644-3D47-9222-92323FB5B9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841" y="157654"/>
            <a:ext cx="11493964" cy="652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890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43F93-BD06-274F-90E4-84D1BB9CA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Afib Rhythm Controlling Agents: Cost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2588C0-C018-DD48-BBBD-E7880516FD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804" y="1431966"/>
            <a:ext cx="11045911" cy="389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686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6261" y="6087066"/>
            <a:ext cx="2630488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127" y="1188504"/>
            <a:ext cx="7363623" cy="565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633572" y="6550223"/>
            <a:ext cx="926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1998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9727" y="251149"/>
            <a:ext cx="10515600" cy="1325563"/>
          </a:xfrm>
          <a:ln w="28575" cmpd="sng">
            <a:noFill/>
          </a:ln>
        </p:spPr>
        <p:txBody>
          <a:bodyPr/>
          <a:lstStyle/>
          <a:p>
            <a:r>
              <a:rPr lang="en-US" b="1" dirty="0" err="1"/>
              <a:t>AFib</a:t>
            </a:r>
            <a:r>
              <a:rPr lang="en-US" b="1" dirty="0"/>
              <a:t> Triggers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53EEE0-038D-7B4B-AFE4-E3AD1196D2E7}"/>
              </a:ext>
            </a:extLst>
          </p:cNvPr>
          <p:cNvSpPr/>
          <p:nvPr/>
        </p:nvSpPr>
        <p:spPr>
          <a:xfrm>
            <a:off x="7524748" y="281622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- Triggered by ectopic beats from</a:t>
            </a:r>
          </a:p>
          <a:p>
            <a:r>
              <a:rPr lang="en-US" dirty="0"/>
              <a:t>muscle fibers left atrium &amp; </a:t>
            </a:r>
          </a:p>
          <a:p>
            <a:r>
              <a:rPr lang="en-US" dirty="0"/>
              <a:t>pulmonary veins</a:t>
            </a:r>
          </a:p>
          <a:p>
            <a:r>
              <a:rPr lang="en-US" dirty="0"/>
              <a:t>- Ectopic foci localized to </a:t>
            </a:r>
          </a:p>
          <a:p>
            <a:r>
              <a:rPr lang="en-US" dirty="0"/>
              <a:t>- Pulmonary Veins in 90% of pts</a:t>
            </a:r>
          </a:p>
          <a:p>
            <a:r>
              <a:rPr lang="en-US" dirty="0"/>
              <a:t>- 94% are 2-4 cm inside PV</a:t>
            </a:r>
          </a:p>
          <a:p>
            <a:r>
              <a:rPr lang="en-US" dirty="0"/>
              <a:t>- Remaining are right or left atrium</a:t>
            </a:r>
          </a:p>
        </p:txBody>
      </p:sp>
    </p:spTree>
    <p:extLst>
      <p:ext uri="{BB962C8B-B14F-4D97-AF65-F5344CB8AC3E}">
        <p14:creationId xmlns:p14="http://schemas.microsoft.com/office/powerpoint/2010/main" val="2909786812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in graphic">
            <a:extLst>
              <a:ext uri="{FF2B5EF4-FFF2-40B4-BE49-F238E27FC236}">
                <a16:creationId xmlns:a16="http://schemas.microsoft.com/office/drawing/2014/main" id="{387D9C2E-2774-D14F-B404-73C9E7F8543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41589" y="155943"/>
            <a:ext cx="11393363" cy="6326602"/>
          </a:xfrm>
          <a:prstGeom prst="rect">
            <a:avLst/>
          </a:prstGeom>
          <a:ln>
            <a:noFill/>
          </a:ln>
        </p:spPr>
      </p:pic>
      <p:sp>
        <p:nvSpPr>
          <p:cNvPr id="5" name="TextShape 1">
            <a:extLst>
              <a:ext uri="{FF2B5EF4-FFF2-40B4-BE49-F238E27FC236}">
                <a16:creationId xmlns:a16="http://schemas.microsoft.com/office/drawing/2014/main" id="{97BF7DEF-DD70-924C-B733-5179687D9C35}"/>
              </a:ext>
            </a:extLst>
          </p:cNvPr>
          <p:cNvSpPr txBox="1"/>
          <p:nvPr/>
        </p:nvSpPr>
        <p:spPr>
          <a:xfrm>
            <a:off x="2994952" y="6600568"/>
            <a:ext cx="8640000" cy="451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r"/>
            <a:r>
              <a:rPr lang="en-US" sz="900" spc="-1" dirty="0">
                <a:solidFill>
                  <a:srgbClr val="000000"/>
                </a:solidFill>
                <a:latin typeface="Arial"/>
              </a:rPr>
              <a:t>A. John </a:t>
            </a:r>
            <a:r>
              <a:rPr lang="en-US" sz="900" spc="-1" dirty="0" err="1">
                <a:solidFill>
                  <a:srgbClr val="000000"/>
                </a:solidFill>
                <a:latin typeface="Arial"/>
              </a:rPr>
              <a:t>Camm</a:t>
            </a:r>
            <a:r>
              <a:rPr lang="en-US" sz="900" spc="-1" dirty="0">
                <a:solidFill>
                  <a:srgbClr val="000000"/>
                </a:solidFill>
                <a:latin typeface="Arial"/>
              </a:rPr>
              <a:t> et al. </a:t>
            </a:r>
            <a:r>
              <a:rPr lang="en-US" sz="900" i="1" spc="-1" dirty="0">
                <a:solidFill>
                  <a:srgbClr val="000000"/>
                </a:solidFill>
                <a:latin typeface="Arial"/>
              </a:rPr>
              <a:t>J Am Coll </a:t>
            </a:r>
            <a:r>
              <a:rPr lang="en-US" sz="900" i="1" spc="-1" dirty="0" err="1">
                <a:solidFill>
                  <a:srgbClr val="000000"/>
                </a:solidFill>
                <a:latin typeface="Arial"/>
              </a:rPr>
              <a:t>Cardiol</a:t>
            </a:r>
            <a:r>
              <a:rPr lang="en-US" sz="900" spc="-1" dirty="0">
                <a:solidFill>
                  <a:srgbClr val="000000"/>
                </a:solidFill>
                <a:latin typeface="Arial"/>
              </a:rPr>
              <a:t> 2022; 79:1932-1948.</a:t>
            </a:r>
          </a:p>
        </p:txBody>
      </p:sp>
    </p:spTree>
    <p:extLst>
      <p:ext uri="{BB962C8B-B14F-4D97-AF65-F5344CB8AC3E}">
        <p14:creationId xmlns:p14="http://schemas.microsoft.com/office/powerpoint/2010/main" val="2052578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817" y="442895"/>
            <a:ext cx="10515600" cy="1325563"/>
          </a:xfrm>
          <a:ln w="28575" cmpd="sng">
            <a:noFill/>
          </a:ln>
        </p:spPr>
        <p:txBody>
          <a:bodyPr/>
          <a:lstStyle/>
          <a:p>
            <a:r>
              <a:rPr lang="en-US" b="1" dirty="0"/>
              <a:t>The </a:t>
            </a:r>
            <a:r>
              <a:rPr lang="en-US" b="1" dirty="0" err="1"/>
              <a:t>AFib</a:t>
            </a:r>
            <a:r>
              <a:rPr lang="en-US" b="1" dirty="0"/>
              <a:t> Burden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817" y="1727571"/>
            <a:ext cx="11389468" cy="4351338"/>
          </a:xfrm>
        </p:spPr>
        <p:txBody>
          <a:bodyPr/>
          <a:lstStyle/>
          <a:p>
            <a:r>
              <a:rPr lang="en-US" dirty="0"/>
              <a:t>Accounts for 1/3 of hospital admissions for cardiac rhythm disturbances </a:t>
            </a:r>
          </a:p>
          <a:p>
            <a:r>
              <a:rPr lang="en-US" dirty="0"/>
              <a:t>Highly symptomatic</a:t>
            </a:r>
          </a:p>
          <a:p>
            <a:r>
              <a:rPr lang="en-US" dirty="0"/>
              <a:t>Affects quality of life</a:t>
            </a:r>
          </a:p>
          <a:p>
            <a:r>
              <a:rPr lang="en-US" dirty="0"/>
              <a:t>Accounts for 15% of all stroke in US </a:t>
            </a:r>
          </a:p>
          <a:p>
            <a:r>
              <a:rPr lang="en-US" dirty="0"/>
              <a:t>Over 100,000 strokes in the US alone attributable to AF</a:t>
            </a:r>
          </a:p>
          <a:p>
            <a:r>
              <a:rPr lang="en-US" dirty="0"/>
              <a:t>Increasing prevalence due to aging population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6578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E19B03-5734-A847-9C69-997D6D4AE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11" y="141252"/>
            <a:ext cx="11511952" cy="649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960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EADDAC-6A29-CA4D-8CE7-96AF6CB65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2996" y="81102"/>
            <a:ext cx="5144180" cy="677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745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70D5B4-AF6C-2147-9D40-96F913BB2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832" y="0"/>
            <a:ext cx="53036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229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34F305-B1A9-40C5-A374-5FDD8E824261}"/>
              </a:ext>
            </a:extLst>
          </p:cNvPr>
          <p:cNvSpPr/>
          <p:nvPr/>
        </p:nvSpPr>
        <p:spPr>
          <a:xfrm>
            <a:off x="641131" y="1429464"/>
            <a:ext cx="891032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/>
              <a:t>ROCKET-AF Trial</a:t>
            </a:r>
          </a:p>
          <a:p>
            <a:pPr marL="233363" indent="-2333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14,062 AF patients</a:t>
            </a:r>
          </a:p>
          <a:p>
            <a:pPr lvl="1" indent="-233363">
              <a:spcBef>
                <a:spcPts val="600"/>
              </a:spcBef>
              <a:buFont typeface="Arial" panose="020B0604020202020204" pitchFamily="34" charset="0"/>
              <a:buChar char="–"/>
            </a:pPr>
            <a:r>
              <a:rPr lang="en-US" sz="1900" dirty="0"/>
              <a:t>18% paroxysmal</a:t>
            </a:r>
          </a:p>
          <a:p>
            <a:pPr lvl="1" indent="-233363">
              <a:spcBef>
                <a:spcPts val="600"/>
              </a:spcBef>
              <a:buFont typeface="Arial" panose="020B0604020202020204" pitchFamily="34" charset="0"/>
              <a:buChar char="–"/>
            </a:pPr>
            <a:r>
              <a:rPr lang="en-US" sz="1900" dirty="0"/>
              <a:t>82% persistent</a:t>
            </a:r>
          </a:p>
          <a:p>
            <a:pPr marL="233363" indent="-233363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Paroxysmal AF patients had</a:t>
            </a:r>
          </a:p>
          <a:p>
            <a:pPr marL="233363"/>
            <a:r>
              <a:rPr lang="en-US" sz="1900" dirty="0"/>
              <a:t>significantly lower rates of:</a:t>
            </a:r>
          </a:p>
          <a:p>
            <a:pPr marL="457200" indent="-225425">
              <a:spcBef>
                <a:spcPts val="600"/>
              </a:spcBef>
              <a:buFont typeface="Arial" panose="020B0604020202020204" pitchFamily="34" charset="0"/>
              <a:buChar char="–"/>
            </a:pPr>
            <a:r>
              <a:rPr lang="en-US" sz="1900" dirty="0"/>
              <a:t>All-cause mortality </a:t>
            </a:r>
          </a:p>
          <a:p>
            <a:pPr marL="457200"/>
            <a:r>
              <a:rPr lang="en-US" sz="1900" dirty="0"/>
              <a:t>(adjusted HR: 0.79)</a:t>
            </a:r>
          </a:p>
          <a:p>
            <a:pPr marL="457200" indent="-225425">
              <a:spcBef>
                <a:spcPts val="600"/>
              </a:spcBef>
              <a:buFont typeface="Arial" panose="020B0604020202020204" pitchFamily="34" charset="0"/>
              <a:buChar char="–"/>
            </a:pPr>
            <a:r>
              <a:rPr lang="en-US" sz="1900" dirty="0"/>
              <a:t>Stroke (adjusted HR: 0.78)</a:t>
            </a:r>
          </a:p>
          <a:p>
            <a:pPr marL="457200" indent="-225425">
              <a:spcBef>
                <a:spcPts val="600"/>
              </a:spcBef>
              <a:buFont typeface="Arial" panose="020B0604020202020204" pitchFamily="34" charset="0"/>
              <a:buChar char="–"/>
            </a:pPr>
            <a:r>
              <a:rPr lang="en-US" sz="1900" dirty="0"/>
              <a:t>Composite of stroke, </a:t>
            </a:r>
          </a:p>
          <a:p>
            <a:pPr marL="457200"/>
            <a:r>
              <a:rPr lang="en-US" sz="1900" dirty="0"/>
              <a:t>systemic embolism, and </a:t>
            </a:r>
          </a:p>
          <a:p>
            <a:pPr marL="457200"/>
            <a:r>
              <a:rPr lang="en-US" sz="1900" dirty="0"/>
              <a:t>death (adjusted HR: 0.82)</a:t>
            </a:r>
          </a:p>
          <a:p>
            <a:pPr marL="457200" indent="-225425">
              <a:spcBef>
                <a:spcPts val="600"/>
              </a:spcBef>
              <a:buFont typeface="Arial" panose="020B0604020202020204" pitchFamily="34" charset="0"/>
              <a:buChar char="–"/>
            </a:pPr>
            <a:r>
              <a:rPr lang="en-US" sz="1900" i="1" dirty="0"/>
              <a:t>P</a:t>
            </a:r>
            <a:r>
              <a:rPr lang="en-US" sz="1900" dirty="0"/>
              <a:t> &lt; 0.05 for all outcomes</a:t>
            </a:r>
            <a:endParaRPr lang="en-US" sz="1900" i="1" dirty="0"/>
          </a:p>
          <a:p>
            <a:pPr marL="457200" indent="-225425">
              <a:buFont typeface="Arial" panose="020B0604020202020204" pitchFamily="34" charset="0"/>
              <a:buChar char="•"/>
            </a:pPr>
            <a:endParaRPr lang="en-US" sz="19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B274D1-686F-4182-9096-DF349A7C5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523" y="352331"/>
            <a:ext cx="10520856" cy="639762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Consequences of Afib Progression</a:t>
            </a:r>
            <a:br>
              <a:rPr lang="en-US" sz="3000" dirty="0"/>
            </a:br>
            <a:r>
              <a:rPr lang="en-US" sz="2400" i="1" dirty="0"/>
              <a:t>Increased mortality risk</a:t>
            </a:r>
            <a:endParaRPr lang="en-US" sz="30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D1F4B59-8167-43D9-BBE0-465DE2857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2628" y="6477000"/>
            <a:ext cx="2133600" cy="476250"/>
          </a:xfrm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B32AB8A-430B-46E5-9E8D-301339A18CB2}" type="slidenum">
              <a:rPr lang="en-US" altLang="en-US" sz="1400">
                <a:solidFill>
                  <a:srgbClr val="FFFFFF"/>
                </a:solidFill>
              </a:rPr>
              <a:pPr eaLnBrk="1" hangingPunct="1"/>
              <a:t>63</a:t>
            </a:fld>
            <a:endParaRPr lang="en-US" altLang="en-US" sz="1400" dirty="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E66339-611E-4F30-8E61-06F98E49F4A6}"/>
              </a:ext>
            </a:extLst>
          </p:cNvPr>
          <p:cNvSpPr txBox="1"/>
          <p:nvPr/>
        </p:nvSpPr>
        <p:spPr>
          <a:xfrm>
            <a:off x="4851300" y="6592917"/>
            <a:ext cx="70223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/>
              <a:t>Steinberg </a:t>
            </a:r>
            <a:r>
              <a:rPr lang="en-US" sz="600" i="1" dirty="0"/>
              <a:t>et al</a:t>
            </a:r>
            <a:r>
              <a:rPr lang="en-US" sz="600" dirty="0"/>
              <a:t>. Higher risk of death and stroke in patients with persistent vs. paroxysmal atrial fibrillation: results from the ROCKET-AF Trial.  </a:t>
            </a:r>
            <a:r>
              <a:rPr lang="en-US" sz="600" i="1" dirty="0" err="1"/>
              <a:t>Europace</a:t>
            </a:r>
            <a:r>
              <a:rPr lang="en-US" sz="600" dirty="0"/>
              <a:t>. 2016; 18: 648-57.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EC04BB-8253-452B-979D-634FFBAB9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300" y="1263623"/>
            <a:ext cx="6985515" cy="509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969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9951A9-A59C-4FAC-9820-EF563C1B9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81C57E-C1B8-4921-842A-94E82B2B353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ACE650-1399-4E55-8EBB-7980F012E552}"/>
              </a:ext>
            </a:extLst>
          </p:cNvPr>
          <p:cNvSpPr/>
          <p:nvPr/>
        </p:nvSpPr>
        <p:spPr>
          <a:xfrm>
            <a:off x="279048" y="2253178"/>
            <a:ext cx="3925090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dirty="0"/>
              <a:t>Catheter ablation significantly reduced healthcare utilization and costs compared to pre-ablation, for both paroxysmal and persistent AF patients, but absolute costs remained </a:t>
            </a:r>
            <a:r>
              <a:rPr lang="en-US" sz="1900" b="1" dirty="0"/>
              <a:t>higher for persistent AF</a:t>
            </a:r>
            <a:r>
              <a:rPr lang="en-US" sz="1900" dirty="0"/>
              <a:t>, mainly due to </a:t>
            </a:r>
            <a:r>
              <a:rPr lang="en-US" sz="1900" dirty="0" err="1"/>
              <a:t>reablation</a:t>
            </a:r>
            <a:r>
              <a:rPr lang="en-US" sz="1900" dirty="0"/>
              <a:t>.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268BDEDF-6039-49F4-B09A-B2E61CD49AF3}"/>
              </a:ext>
            </a:extLst>
          </p:cNvPr>
          <p:cNvSpPr txBox="1">
            <a:spLocks/>
          </p:cNvSpPr>
          <p:nvPr/>
        </p:nvSpPr>
        <p:spPr>
          <a:xfrm>
            <a:off x="431449" y="327650"/>
            <a:ext cx="8869680" cy="83844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sz="3600" b="1" kern="0" dirty="0">
                <a:solidFill>
                  <a:schemeClr val="tx1"/>
                </a:solidFill>
              </a:rPr>
              <a:t>Consequences of Afib Progression</a:t>
            </a:r>
            <a:br>
              <a:rPr lang="en-US" sz="3000" kern="0" dirty="0"/>
            </a:br>
            <a:r>
              <a:rPr lang="en-US" sz="2400" i="1" kern="0" dirty="0">
                <a:solidFill>
                  <a:schemeClr val="tx1"/>
                </a:solidFill>
              </a:rPr>
              <a:t>Healthcare utilization and costs</a:t>
            </a:r>
          </a:p>
          <a:p>
            <a:endParaRPr lang="en-US" sz="3000" kern="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E8134DD-EC67-954C-9938-ABFD12B3157A}"/>
              </a:ext>
            </a:extLst>
          </p:cNvPr>
          <p:cNvGrpSpPr/>
          <p:nvPr/>
        </p:nvGrpSpPr>
        <p:grpSpPr>
          <a:xfrm>
            <a:off x="4585138" y="1408386"/>
            <a:ext cx="7467600" cy="3828632"/>
            <a:chOff x="2362200" y="2590800"/>
            <a:chExt cx="7467600" cy="382863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BFA74F-65D3-4E31-BCE0-BBDE4CF48EBF}"/>
                </a:ext>
              </a:extLst>
            </p:cNvPr>
            <p:cNvSpPr/>
            <p:nvPr/>
          </p:nvSpPr>
          <p:spPr bwMode="auto">
            <a:xfrm>
              <a:off x="2362200" y="2590800"/>
              <a:ext cx="7467600" cy="38286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algn="ctr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nl-NL" sz="2000">
                <a:latin typeface="Arial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D49195-0DCE-49CC-83E8-6B0F52745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4600" y="3301268"/>
              <a:ext cx="6934200" cy="294988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D4C8551-6042-4C27-A6FD-52EA008DA1AC}"/>
                </a:ext>
              </a:extLst>
            </p:cNvPr>
            <p:cNvSpPr/>
            <p:nvPr/>
          </p:nvSpPr>
          <p:spPr>
            <a:xfrm>
              <a:off x="2362200" y="2669757"/>
              <a:ext cx="74676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2"/>
                  </a:solidFill>
                </a:rPr>
                <a:t>MEAN CHANGES IN THE HEALTHCARE COST PER PATIENT PER MONTH </a:t>
              </a:r>
            </a:p>
            <a:p>
              <a:pPr algn="ctr"/>
              <a:r>
                <a:rPr lang="en-US" sz="1200" dirty="0">
                  <a:solidFill>
                    <a:schemeClr val="bg2"/>
                  </a:solidFill>
                </a:rPr>
                <a:t>FOR THE </a:t>
              </a:r>
              <a:r>
                <a:rPr lang="en-US" sz="1200" b="1" dirty="0">
                  <a:solidFill>
                    <a:schemeClr val="bg2"/>
                  </a:solidFill>
                </a:rPr>
                <a:t>6-M PRE- AND 18-M POSTABLATION</a:t>
              </a:r>
              <a:r>
                <a:rPr lang="en-US" sz="1200" dirty="0">
                  <a:solidFill>
                    <a:schemeClr val="bg2"/>
                  </a:solidFill>
                </a:rPr>
                <a:t>, INCL. COSTS </a:t>
              </a:r>
              <a:r>
                <a:rPr lang="nl-NL" sz="1200" dirty="0">
                  <a:solidFill>
                    <a:schemeClr val="bg2"/>
                  </a:solidFill>
                </a:rPr>
                <a:t>FOR REPEAT ABLATION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C059EE-ED89-409D-8CBC-40EE08C223BB}"/>
                </a:ext>
              </a:extLst>
            </p:cNvPr>
            <p:cNvSpPr/>
            <p:nvPr/>
          </p:nvSpPr>
          <p:spPr bwMode="auto">
            <a:xfrm>
              <a:off x="8385066" y="3275855"/>
              <a:ext cx="1063734" cy="2870200"/>
            </a:xfrm>
            <a:prstGeom prst="rect">
              <a:avLst/>
            </a:prstGeom>
            <a:noFill/>
            <a:ln w="38100" cap="flat" cmpd="sng" algn="ctr">
              <a:solidFill>
                <a:srgbClr val="FFE70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algn="ctr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nl-NL" sz="2000">
                <a:latin typeface="Arial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345B245-099D-4E6A-9DF2-AFFC1B83E99B}"/>
              </a:ext>
            </a:extLst>
          </p:cNvPr>
          <p:cNvSpPr txBox="1"/>
          <p:nvPr/>
        </p:nvSpPr>
        <p:spPr>
          <a:xfrm>
            <a:off x="4572000" y="5289633"/>
            <a:ext cx="8077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Friedman et al. </a:t>
            </a:r>
            <a:r>
              <a:rPr lang="en-US" sz="800" dirty="0"/>
              <a:t>Catheter ablation and healthcare utilization and cost among patients with paroxysmal versus persistent atrial fibrillation. Heart Rhythm O</a:t>
            </a:r>
            <a:r>
              <a:rPr lang="en-US" sz="800" baseline="30000" dirty="0"/>
              <a:t>2</a:t>
            </a:r>
            <a:r>
              <a:rPr lang="en-US" sz="800" dirty="0"/>
              <a:t> 2020; 2(1):28-36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32873250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82C374-FC31-4822-90C1-F06D3A2E1B70}"/>
              </a:ext>
            </a:extLst>
          </p:cNvPr>
          <p:cNvSpPr/>
          <p:nvPr/>
        </p:nvSpPr>
        <p:spPr>
          <a:xfrm>
            <a:off x="684028" y="4472943"/>
            <a:ext cx="891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000" dirty="0"/>
              <a:t>De With RR </a:t>
            </a:r>
            <a:r>
              <a:rPr lang="en-US" sz="1000" i="1" dirty="0"/>
              <a:t>et al</a:t>
            </a:r>
            <a:r>
              <a:rPr lang="en-US" sz="1000" dirty="0"/>
              <a:t>. Atrial fibrillation progression and outcome in patients with young-onset atrial fibrillation. </a:t>
            </a:r>
            <a:r>
              <a:rPr lang="en-US" sz="1000" i="1" dirty="0" err="1"/>
              <a:t>Europace</a:t>
            </a:r>
            <a:r>
              <a:rPr lang="en-US" sz="1000" dirty="0"/>
              <a:t>. 2018; [</a:t>
            </a:r>
            <a:r>
              <a:rPr lang="en-US" sz="1000" dirty="0" err="1"/>
              <a:t>Epub</a:t>
            </a:r>
            <a:r>
              <a:rPr lang="en-US" sz="1000" dirty="0"/>
              <a:t> ahead of print].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/>
              <a:t>Almeida ED </a:t>
            </a:r>
            <a:r>
              <a:rPr lang="en-US" sz="1000" i="1" dirty="0"/>
              <a:t>et al</a:t>
            </a:r>
            <a:r>
              <a:rPr lang="en-US" sz="1000" dirty="0"/>
              <a:t>. Clinical differences between subtypes of atrial fibrillation and flutter: cross-sectional registry of 407 patients. </a:t>
            </a:r>
            <a:r>
              <a:rPr lang="en-US" sz="1000" i="1" dirty="0" err="1"/>
              <a:t>Arq</a:t>
            </a:r>
            <a:r>
              <a:rPr lang="en-US" sz="1000" i="1" dirty="0"/>
              <a:t> Bras </a:t>
            </a:r>
            <a:r>
              <a:rPr lang="en-US" sz="1000" i="1" dirty="0" err="1"/>
              <a:t>Cardiol</a:t>
            </a:r>
            <a:r>
              <a:rPr lang="en-US" sz="1000" dirty="0"/>
              <a:t>. 2015; 105(1):3-10.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/>
              <a:t>de Vos CB </a:t>
            </a:r>
            <a:r>
              <a:rPr lang="en-US" sz="1000" i="1" dirty="0"/>
              <a:t>et al</a:t>
            </a:r>
            <a:r>
              <a:rPr lang="en-US" sz="1000" dirty="0"/>
              <a:t>. Progression from paroxysmal to persistent atrial fibrillation: clinical correlates and prognosis. </a:t>
            </a:r>
            <a:r>
              <a:rPr lang="en-US" sz="1000" i="1" dirty="0"/>
              <a:t>JACC</a:t>
            </a:r>
            <a:r>
              <a:rPr lang="en-US" sz="1000" dirty="0"/>
              <a:t>. 2010; 55(8):725-731.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 err="1"/>
              <a:t>Dudink</a:t>
            </a:r>
            <a:r>
              <a:rPr lang="en-US" sz="1000" dirty="0"/>
              <a:t> </a:t>
            </a:r>
            <a:r>
              <a:rPr lang="en-US" sz="1000" i="1" dirty="0"/>
              <a:t>et al</a:t>
            </a:r>
            <a:r>
              <a:rPr lang="en-US" sz="1000" dirty="0"/>
              <a:t>. The influence of progression of atrial fibrillation on quality of life: a report from the Euro Heart Survey. </a:t>
            </a:r>
            <a:r>
              <a:rPr lang="en-US" sz="1000" i="1" dirty="0" err="1"/>
              <a:t>Europace</a:t>
            </a:r>
            <a:r>
              <a:rPr lang="en-US" sz="1000" dirty="0"/>
              <a:t>. 2018; 20:929-934.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B274D1-686F-4182-9096-DF349A7C5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28" y="456429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Consequences of Afib Progression</a:t>
            </a:r>
            <a:br>
              <a:rPr lang="en-US" sz="3000" b="1" dirty="0"/>
            </a:br>
            <a:r>
              <a:rPr lang="en-US" sz="2700" i="1" dirty="0"/>
              <a:t>Beyond mortality</a:t>
            </a:r>
            <a:endParaRPr lang="en-US" sz="3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48B421-E5DC-4AA1-95F7-CFDAE4399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472" y="1446372"/>
            <a:ext cx="11092356" cy="47244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000" dirty="0"/>
              <a:t>2.5x yearly </a:t>
            </a:r>
            <a:r>
              <a:rPr lang="en-US" sz="2000" b="1" i="1" dirty="0"/>
              <a:t>cardiovascular event rate </a:t>
            </a:r>
            <a:r>
              <a:rPr lang="en-US" sz="2000" dirty="0"/>
              <a:t>(permanent vs. non-permanent AF)</a:t>
            </a:r>
            <a:r>
              <a:rPr lang="en-US" sz="2000" baseline="30000" dirty="0"/>
              <a:t>1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6.5x prevalence of </a:t>
            </a:r>
            <a:r>
              <a:rPr lang="en-US" sz="2000" b="1" i="1" dirty="0"/>
              <a:t>stroke</a:t>
            </a:r>
            <a:r>
              <a:rPr lang="en-US" sz="2000" dirty="0"/>
              <a:t> (persistent vs. paroxysmal AF)</a:t>
            </a:r>
            <a:r>
              <a:rPr lang="en-US" sz="2000" baseline="30000" dirty="0"/>
              <a:t>2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2.5x prevalence of </a:t>
            </a:r>
            <a:r>
              <a:rPr lang="en-US" sz="2000" b="1" i="1" dirty="0"/>
              <a:t>heart failure </a:t>
            </a:r>
            <a:r>
              <a:rPr lang="en-US" sz="2000" dirty="0"/>
              <a:t>(persistent vs. paroxysmal AF)</a:t>
            </a:r>
            <a:r>
              <a:rPr lang="en-US" sz="2000" baseline="30000" dirty="0"/>
              <a:t>2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~1.5x increased </a:t>
            </a:r>
            <a:r>
              <a:rPr lang="en-US" sz="2000" b="1" i="1" dirty="0"/>
              <a:t>hospitalizations</a:t>
            </a:r>
            <a:r>
              <a:rPr lang="en-US" sz="2000" dirty="0"/>
              <a:t> for cardiovascular problems and 3x for electrical cardioversions or stroke/transient ischemic attack (progression vs. no progression)</a:t>
            </a:r>
            <a:r>
              <a:rPr lang="en-US" sz="2000" baseline="30000" dirty="0"/>
              <a:t>3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Decreased </a:t>
            </a:r>
            <a:r>
              <a:rPr lang="en-US" sz="2000" b="1" i="1" dirty="0"/>
              <a:t>health-related quality of life </a:t>
            </a:r>
            <a:r>
              <a:rPr lang="en-US" sz="2000" dirty="0"/>
              <a:t>(EuroQoL-5D) due to worsening AF symptoms and adverse events (progression vs. no progression)</a:t>
            </a:r>
            <a:r>
              <a:rPr lang="en-US" sz="2000" baseline="30000" dirty="0"/>
              <a:t>4</a:t>
            </a:r>
            <a:endParaRPr lang="en-US" sz="20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D1F4B59-8167-43D9-BBE0-465DE2857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2628" y="6477000"/>
            <a:ext cx="2133600" cy="476250"/>
          </a:xfrm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B32AB8A-430B-46E5-9E8D-301339A18CB2}" type="slidenum">
              <a:rPr lang="en-US" altLang="en-US" sz="1400">
                <a:solidFill>
                  <a:srgbClr val="FFFFFF"/>
                </a:solidFill>
              </a:rPr>
              <a:pPr eaLnBrk="1" hangingPunct="1"/>
              <a:t>65</a:t>
            </a:fld>
            <a:endParaRPr lang="en-US" alt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540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CDF0205-2045-4238-93D8-E56A96AB0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2628" y="6477000"/>
            <a:ext cx="2133600" cy="476250"/>
          </a:xfrm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B32AB8A-430B-46E5-9E8D-301339A18CB2}" type="slidenum">
              <a:rPr lang="en-US" altLang="en-US" sz="1400">
                <a:solidFill>
                  <a:srgbClr val="FFFFFF"/>
                </a:solidFill>
              </a:rPr>
              <a:pPr eaLnBrk="1" hangingPunct="1"/>
              <a:t>66</a:t>
            </a:fld>
            <a:endParaRPr lang="en-US" altLang="en-US" sz="1400" dirty="0">
              <a:solidFill>
                <a:srgbClr val="FFFFFF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D0922A-A9FB-4924-B722-005265CD6A6F}"/>
              </a:ext>
            </a:extLst>
          </p:cNvPr>
          <p:cNvSpPr txBox="1">
            <a:spLocks/>
          </p:cNvSpPr>
          <p:nvPr/>
        </p:nvSpPr>
        <p:spPr>
          <a:xfrm>
            <a:off x="494166" y="224503"/>
            <a:ext cx="8586590" cy="93760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sz="3600" b="1" dirty="0">
                <a:solidFill>
                  <a:schemeClr val="tx1"/>
                </a:solidFill>
              </a:rPr>
              <a:t>Preventing Progression of Afib: How to Treat?</a:t>
            </a:r>
          </a:p>
          <a:p>
            <a:pPr algn="l"/>
            <a:r>
              <a:rPr lang="en-US" sz="2000" i="1" dirty="0">
                <a:solidFill>
                  <a:schemeClr val="tx1"/>
                </a:solidFill>
              </a:rPr>
              <a:t>Odds of AF progression are lower with rhythm vs. rate control drugs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B933E3-2B70-4039-9A20-91B004A7E212}"/>
              </a:ext>
            </a:extLst>
          </p:cNvPr>
          <p:cNvSpPr txBox="1"/>
          <p:nvPr/>
        </p:nvSpPr>
        <p:spPr>
          <a:xfrm>
            <a:off x="8923283" y="4895183"/>
            <a:ext cx="3268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de Vos </a:t>
            </a:r>
            <a:r>
              <a:rPr lang="en-US" sz="800" i="1" dirty="0"/>
              <a:t>et al</a:t>
            </a:r>
            <a:r>
              <a:rPr lang="en-US" sz="800" dirty="0"/>
              <a:t>. Progression of atrial fibrillation in the Registry on Cardiac rhythm </a:t>
            </a:r>
            <a:r>
              <a:rPr lang="en-US" sz="800" dirty="0" err="1"/>
              <a:t>disORDers</a:t>
            </a:r>
            <a:r>
              <a:rPr lang="en-US" sz="800" dirty="0"/>
              <a:t> assessing the control of Atrial Fibrillation cohort: clinical correlates and the effect of rhythm-control therapy. </a:t>
            </a:r>
            <a:r>
              <a:rPr lang="en-US" sz="800" i="1" dirty="0"/>
              <a:t>Am Heart J. </a:t>
            </a:r>
            <a:r>
              <a:rPr lang="en-US" sz="800" dirty="0"/>
              <a:t>2012; 163:887-93.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B0FBBE-C69F-4CBA-85EC-DAE5EEC1B3DB}"/>
              </a:ext>
            </a:extLst>
          </p:cNvPr>
          <p:cNvSpPr/>
          <p:nvPr/>
        </p:nvSpPr>
        <p:spPr>
          <a:xfrm>
            <a:off x="494166" y="1215163"/>
            <a:ext cx="886968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 err="1"/>
              <a:t>RecordAF</a:t>
            </a:r>
            <a:r>
              <a:rPr lang="en-US" sz="2000" b="1" u="sng" dirty="0"/>
              <a:t> trial</a:t>
            </a:r>
          </a:p>
          <a:p>
            <a:pPr marL="233363" indent="-2333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Worldwide prospective study of</a:t>
            </a:r>
          </a:p>
          <a:p>
            <a:pPr marL="231775"/>
            <a:r>
              <a:rPr lang="en-US" sz="1900" dirty="0"/>
              <a:t>AF management</a:t>
            </a:r>
          </a:p>
          <a:p>
            <a:pPr marL="233363" indent="-233363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2,137 patients with recent-onset </a:t>
            </a:r>
          </a:p>
          <a:p>
            <a:pPr marL="231775"/>
            <a:r>
              <a:rPr lang="en-US" sz="1900" dirty="0"/>
              <a:t>paroxysmal AF</a:t>
            </a:r>
          </a:p>
          <a:p>
            <a:pPr marL="233363" indent="-233363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318 patients (15%) progressed</a:t>
            </a:r>
          </a:p>
          <a:p>
            <a:pPr marL="233363" indent="-233363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AF progression from paroxysmal</a:t>
            </a:r>
          </a:p>
          <a:p>
            <a:pPr marL="233363"/>
            <a:r>
              <a:rPr lang="en-US" sz="1900" dirty="0"/>
              <a:t>to persistent/permanent AF at </a:t>
            </a:r>
          </a:p>
          <a:p>
            <a:pPr marL="233363"/>
            <a:r>
              <a:rPr lang="en-US" sz="1900" dirty="0"/>
              <a:t>12 months was significantly</a:t>
            </a:r>
          </a:p>
          <a:p>
            <a:pPr marL="233363"/>
            <a:r>
              <a:rPr lang="en-US" sz="1900" dirty="0"/>
              <a:t>lower with rhythm vs. rate control (11% vs. 26%; </a:t>
            </a:r>
            <a:r>
              <a:rPr lang="en-US" sz="1900" i="1" dirty="0"/>
              <a:t>P</a:t>
            </a:r>
            <a:r>
              <a:rPr lang="en-US" sz="1900" dirty="0"/>
              <a:t> &lt; 0.001)</a:t>
            </a:r>
          </a:p>
          <a:p>
            <a:pPr marL="233363" indent="-233363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Propensity score-adjusted odds ratio of AF progression with rate vs. rhythm control was 3.3 (95% CI 2.4-4.6; </a:t>
            </a:r>
            <a:r>
              <a:rPr lang="en-US" sz="1900" i="1" dirty="0"/>
              <a:t>P </a:t>
            </a:r>
            <a:r>
              <a:rPr lang="en-US" sz="1900" dirty="0"/>
              <a:t>&lt; 0.0001)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A361C1-4307-40D3-B5BF-84859226DA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3" r="1"/>
          <a:stretch/>
        </p:blipFill>
        <p:spPr>
          <a:xfrm>
            <a:off x="6219315" y="1207045"/>
            <a:ext cx="5785945" cy="332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33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AAFE5C-D30E-43FC-9A50-8521BD41FA4E}"/>
              </a:ext>
            </a:extLst>
          </p:cNvPr>
          <p:cNvSpPr/>
          <p:nvPr/>
        </p:nvSpPr>
        <p:spPr bwMode="auto">
          <a:xfrm>
            <a:off x="2057400" y="4920054"/>
            <a:ext cx="3733800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2000" dirty="0">
              <a:latin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CECC5B-D705-4E05-A7FA-69D1BFE01D23}"/>
              </a:ext>
            </a:extLst>
          </p:cNvPr>
          <p:cNvSpPr/>
          <p:nvPr/>
        </p:nvSpPr>
        <p:spPr bwMode="auto">
          <a:xfrm>
            <a:off x="4419600" y="2481654"/>
            <a:ext cx="304800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2000">
              <a:latin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C562FB-4DF6-4D60-B54F-213D7CA5A284}"/>
              </a:ext>
            </a:extLst>
          </p:cNvPr>
          <p:cNvSpPr/>
          <p:nvPr/>
        </p:nvSpPr>
        <p:spPr bwMode="auto">
          <a:xfrm>
            <a:off x="8185374" y="2476043"/>
            <a:ext cx="425226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2000">
              <a:latin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5D0CDD-15B3-4777-80AB-2866A52D3B2D}"/>
              </a:ext>
            </a:extLst>
          </p:cNvPr>
          <p:cNvSpPr txBox="1"/>
          <p:nvPr/>
        </p:nvSpPr>
        <p:spPr>
          <a:xfrm>
            <a:off x="477088" y="6379847"/>
            <a:ext cx="11335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1. Packer </a:t>
            </a:r>
            <a:r>
              <a:rPr lang="en-US" sz="900" i="1" dirty="0"/>
              <a:t>et al. </a:t>
            </a:r>
            <a:r>
              <a:rPr lang="en-US" sz="900" dirty="0"/>
              <a:t>STOP AF Cryoablation Investigators. </a:t>
            </a:r>
            <a:r>
              <a:rPr lang="en-US" sz="900" dirty="0" err="1"/>
              <a:t>Cryoballoon</a:t>
            </a:r>
            <a:r>
              <a:rPr lang="en-US" sz="900" dirty="0"/>
              <a:t> ablation of pulmonary veins for paroxysmal atrial fibrillation: first results of the North American Arctic Front (STOP AF) pivotal trial. </a:t>
            </a:r>
            <a:r>
              <a:rPr lang="en-US" sz="900" i="1" dirty="0"/>
              <a:t>JACC</a:t>
            </a:r>
            <a:r>
              <a:rPr lang="en-US" sz="900" dirty="0"/>
              <a:t>. 2013; 61(16): 1713-23.</a:t>
            </a:r>
          </a:p>
          <a:p>
            <a:r>
              <a:rPr lang="en-US" sz="900" dirty="0"/>
              <a:t>2. Wilber </a:t>
            </a:r>
            <a:r>
              <a:rPr lang="en-US" sz="900" i="1" dirty="0"/>
              <a:t>et al. </a:t>
            </a:r>
            <a:r>
              <a:rPr lang="en-US" sz="900" dirty="0" err="1"/>
              <a:t>ThermoCool</a:t>
            </a:r>
            <a:r>
              <a:rPr lang="en-US" sz="900" dirty="0"/>
              <a:t> AF Trial Investigators. Comparison of antiarrhythmic drug therapy and radiofrequency catheter ablation in patients with paroxysmal atrial fibrillation: a randomized controlled trial. </a:t>
            </a:r>
            <a:r>
              <a:rPr lang="en-US" sz="900" i="1" dirty="0"/>
              <a:t>JAMA.</a:t>
            </a:r>
            <a:r>
              <a:rPr lang="en-US" sz="900" dirty="0"/>
              <a:t> 2010; 303(4): 333-40.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CFD9980-8FA4-45D8-8920-7815F16725BA}"/>
              </a:ext>
            </a:extLst>
          </p:cNvPr>
          <p:cNvGrpSpPr>
            <a:grpSpLocks noChangeAspect="1"/>
          </p:cNvGrpSpPr>
          <p:nvPr/>
        </p:nvGrpSpPr>
        <p:grpSpPr>
          <a:xfrm>
            <a:off x="1600200" y="1553901"/>
            <a:ext cx="8869680" cy="4137716"/>
            <a:chOff x="219690" y="1486594"/>
            <a:chExt cx="8586591" cy="40056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42EADE6-C5CF-4051-B453-D89BAB65D4D6}"/>
                </a:ext>
              </a:extLst>
            </p:cNvPr>
            <p:cNvGrpSpPr/>
            <p:nvPr/>
          </p:nvGrpSpPr>
          <p:grpSpPr>
            <a:xfrm>
              <a:off x="219690" y="1486594"/>
              <a:ext cx="8586591" cy="4005654"/>
              <a:chOff x="219690" y="1834648"/>
              <a:chExt cx="8586591" cy="4005654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9690" y="1834648"/>
                <a:ext cx="8586591" cy="4005654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FA29335-A7BF-466A-9F86-27314F23BF66}"/>
                  </a:ext>
                </a:extLst>
              </p:cNvPr>
              <p:cNvSpPr txBox="1"/>
              <p:nvPr/>
            </p:nvSpPr>
            <p:spPr>
              <a:xfrm>
                <a:off x="4800600" y="4839389"/>
                <a:ext cx="2951912" cy="4469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rgbClr val="000000"/>
                    </a:solidFill>
                  </a:rPr>
                  <a:t>No. at risk:</a:t>
                </a:r>
              </a:p>
              <a:p>
                <a:r>
                  <a:rPr lang="en-US" sz="800" b="1" dirty="0">
                    <a:solidFill>
                      <a:srgbClr val="000000"/>
                    </a:solidFill>
                  </a:rPr>
                  <a:t>       RF      106      75       75       72       70       70       69       67       65       51</a:t>
                </a:r>
              </a:p>
              <a:p>
                <a:r>
                  <a:rPr lang="en-US" sz="800" b="1" dirty="0">
                    <a:solidFill>
                      <a:srgbClr val="000000"/>
                    </a:solidFill>
                  </a:rPr>
                  <a:t>       Drug    61     </a:t>
                </a:r>
                <a:r>
                  <a:rPr lang="en-US" sz="600" b="1" dirty="0">
                    <a:solidFill>
                      <a:srgbClr val="000000"/>
                    </a:solidFill>
                  </a:rPr>
                  <a:t>  </a:t>
                </a:r>
                <a:r>
                  <a:rPr lang="en-US" sz="800" b="1" dirty="0">
                    <a:solidFill>
                      <a:srgbClr val="000000"/>
                    </a:solidFill>
                  </a:rPr>
                  <a:t>36       28       20       15       12       11       10        7         3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7BD82291-669A-4F18-87B1-D2994FBE268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819400" y="2557854"/>
                <a:ext cx="38100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C3893F21-A39A-4C92-966C-86F3EABD3E2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661374" y="2500912"/>
                <a:ext cx="38100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709DC503-C06F-4210-B274-AFCD50BB352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819400" y="2710254"/>
                <a:ext cx="381000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4">
                    <a:lumMod val="75000"/>
                  </a:schemeClr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47FD8D15-2A43-4EA8-A4A6-D88A3B942EA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652230" y="2710254"/>
                <a:ext cx="381000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4">
                    <a:lumMod val="75000"/>
                  </a:schemeClr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01F7B1B-1328-4DBA-9B3F-B1A32F60A199}"/>
                </a:ext>
              </a:extLst>
            </p:cNvPr>
            <p:cNvSpPr/>
            <p:nvPr/>
          </p:nvSpPr>
          <p:spPr bwMode="auto">
            <a:xfrm>
              <a:off x="428422" y="4498884"/>
              <a:ext cx="3878213" cy="3957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algn="ctr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en-US" sz="2000">
                <a:latin typeface="Arial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496D8BA-0141-41AE-B817-A26D5FFF6C31}"/>
              </a:ext>
            </a:extLst>
          </p:cNvPr>
          <p:cNvSpPr txBox="1"/>
          <p:nvPr/>
        </p:nvSpPr>
        <p:spPr>
          <a:xfrm>
            <a:off x="584720" y="267036"/>
            <a:ext cx="899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/>
              <a:t>Preventing Progression of Afib: How to Treat?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latin typeface="+mj-lt"/>
                <a:ea typeface="+mj-ea"/>
                <a:cs typeface="+mj-cs"/>
              </a:rPr>
              <a:t>AF treatment success is enhanced with ablation vs. rhythm-control drugs (AAD)</a:t>
            </a:r>
            <a:endParaRPr lang="en-US" sz="2000" i="1" baseline="30000" dirty="0">
              <a:latin typeface="+mj-lt"/>
              <a:ea typeface="+mj-ea"/>
              <a:cs typeface="+mj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8B0ABD-2CF2-4CFE-A433-C56026495759}"/>
              </a:ext>
            </a:extLst>
          </p:cNvPr>
          <p:cNvSpPr txBox="1"/>
          <p:nvPr/>
        </p:nvSpPr>
        <p:spPr>
          <a:xfrm>
            <a:off x="1975767" y="4467853"/>
            <a:ext cx="4196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000000"/>
                </a:solidFill>
              </a:rPr>
              <a:t>No. at risk:</a:t>
            </a:r>
          </a:p>
          <a:p>
            <a:r>
              <a:rPr lang="en-US" sz="800" b="1" dirty="0">
                <a:solidFill>
                  <a:srgbClr val="000000"/>
                </a:solidFill>
              </a:rPr>
              <a:t>       </a:t>
            </a:r>
            <a:r>
              <a:rPr lang="en-US" sz="800" b="1" dirty="0" err="1">
                <a:solidFill>
                  <a:srgbClr val="000000"/>
                </a:solidFill>
              </a:rPr>
              <a:t>Cryo</a:t>
            </a:r>
            <a:r>
              <a:rPr lang="en-US" sz="800" b="1" dirty="0">
                <a:solidFill>
                  <a:srgbClr val="000000"/>
                </a:solidFill>
              </a:rPr>
              <a:t>    163             156              123               120                74                 1</a:t>
            </a:r>
          </a:p>
          <a:p>
            <a:r>
              <a:rPr lang="en-US" sz="800" b="1" dirty="0">
                <a:solidFill>
                  <a:srgbClr val="000000"/>
                </a:solidFill>
              </a:rPr>
              <a:t>       Drug     82               71                11                   6                   5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145F4844-0516-4E03-9293-77BBB1015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2628" y="6477000"/>
            <a:ext cx="2133600" cy="476250"/>
          </a:xfrm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B32AB8A-430B-46E5-9E8D-301339A18CB2}" type="slidenum">
              <a:rPr lang="en-US" altLang="en-US" sz="1400">
                <a:solidFill>
                  <a:srgbClr val="FFFFFF"/>
                </a:solidFill>
              </a:rPr>
              <a:pPr eaLnBrk="1" hangingPunct="1"/>
              <a:t>67</a:t>
            </a:fld>
            <a:endParaRPr lang="en-US" altLang="en-US" sz="1400" dirty="0">
              <a:solidFill>
                <a:srgbClr val="FFFFFF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7DA63C3-1A09-1A4B-887A-D1102D6AEAC1}"/>
              </a:ext>
            </a:extLst>
          </p:cNvPr>
          <p:cNvSpPr/>
          <p:nvPr/>
        </p:nvSpPr>
        <p:spPr bwMode="auto">
          <a:xfrm>
            <a:off x="6144791" y="4665504"/>
            <a:ext cx="4006073" cy="40882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20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3188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7AB05D6-172D-4504-B305-FC8084A05D41}"/>
              </a:ext>
            </a:extLst>
          </p:cNvPr>
          <p:cNvSpPr/>
          <p:nvPr/>
        </p:nvSpPr>
        <p:spPr>
          <a:xfrm>
            <a:off x="477170" y="1356292"/>
            <a:ext cx="5909086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b="1" u="sng" dirty="0"/>
              <a:t>Randomized control trial ATTEST</a:t>
            </a:r>
          </a:p>
          <a:p>
            <a:r>
              <a:rPr lang="en-US" sz="2000" b="1" u="sng" dirty="0"/>
              <a:t>3-year follow-up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255 patients with drug-refractory, recurrent paroxysmal AF in 29 centers globally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Randomized to irrigated radiofrequency ablation vs. AAD treatment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RF ablation is superior to AAD in: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Reducing AF/AT recurrence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Reducing all cause mortality and hospitalization related to heart failure and cardiovascular cause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Reducing AF burden at 2-5 years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Delaying AF progression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Patients &gt;_65 years were significantly more likely to progress to persistent AF/AT than patients &lt;65 years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97B8F9-D242-4719-86EC-5EC090FCC9B5}"/>
              </a:ext>
            </a:extLst>
          </p:cNvPr>
          <p:cNvSpPr txBox="1"/>
          <p:nvPr/>
        </p:nvSpPr>
        <p:spPr>
          <a:xfrm>
            <a:off x="599090" y="6145019"/>
            <a:ext cx="6069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Kuck</a:t>
            </a:r>
            <a:r>
              <a:rPr lang="en-US" sz="900" dirty="0"/>
              <a:t> et al. Catheter ablation or medical therapy to delay progression of atrial fibrillation: the randomized controlled atrial fibrillation progression trial (ATTEST). </a:t>
            </a:r>
            <a:r>
              <a:rPr lang="en-US" sz="900" dirty="0" err="1"/>
              <a:t>Europace</a:t>
            </a:r>
            <a:r>
              <a:rPr lang="en-US" sz="900" dirty="0"/>
              <a:t> 2020; 00:1-8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46573E-AD52-4801-810E-5FC831B1BDCF}"/>
              </a:ext>
            </a:extLst>
          </p:cNvPr>
          <p:cNvSpPr txBox="1">
            <a:spLocks/>
          </p:cNvSpPr>
          <p:nvPr/>
        </p:nvSpPr>
        <p:spPr>
          <a:xfrm>
            <a:off x="477170" y="224313"/>
            <a:ext cx="8778240" cy="10125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sz="3600" b="1" dirty="0">
                <a:solidFill>
                  <a:schemeClr val="tx1"/>
                </a:solidFill>
              </a:rPr>
              <a:t>Preventing Progression of AF: How to Treat?</a:t>
            </a:r>
          </a:p>
          <a:p>
            <a:pPr algn="l"/>
            <a:r>
              <a:rPr lang="en-US" sz="2000" i="1" dirty="0">
                <a:solidFill>
                  <a:schemeClr val="tx1"/>
                </a:solidFill>
              </a:rPr>
              <a:t>RF ablation is superior to AAD in delaying progression to </a:t>
            </a:r>
            <a:r>
              <a:rPr lang="en-US" sz="2000" i="1" dirty="0" err="1">
                <a:solidFill>
                  <a:schemeClr val="tx1"/>
                </a:solidFill>
              </a:rPr>
              <a:t>PsAF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CB7318-D002-4D6F-A65C-813DE3572B80}"/>
              </a:ext>
            </a:extLst>
          </p:cNvPr>
          <p:cNvSpPr/>
          <p:nvPr/>
        </p:nvSpPr>
        <p:spPr bwMode="auto">
          <a:xfrm>
            <a:off x="6949934" y="1389250"/>
            <a:ext cx="3976944" cy="501161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bg2"/>
                </a:solidFill>
                <a:latin typeface="Arial" pitchFamily="34" charset="0"/>
              </a:rPr>
              <a:t>OCCURRENCE OF PERSISTENT AT/AF FOLLOWING BLANKING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3D2C2AF-3036-4CF7-8B5D-9F2239BCA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1" y="6477000"/>
            <a:ext cx="531627" cy="476250"/>
          </a:xfrm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B32AB8A-430B-46E5-9E8D-301339A18CB2}" type="slidenum">
              <a:rPr lang="en-US" altLang="en-US" sz="1400">
                <a:solidFill>
                  <a:srgbClr val="FFFFFF"/>
                </a:solidFill>
              </a:rPr>
              <a:pPr eaLnBrk="1" hangingPunct="1"/>
              <a:t>68</a:t>
            </a:fld>
            <a:endParaRPr lang="en-US" altLang="en-US" sz="1400" dirty="0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CA16EA-39F7-46E4-8A4B-D08663AC9C1E}"/>
              </a:ext>
            </a:extLst>
          </p:cNvPr>
          <p:cNvSpPr/>
          <p:nvPr/>
        </p:nvSpPr>
        <p:spPr>
          <a:xfrm>
            <a:off x="7045435" y="5221204"/>
            <a:ext cx="3759200" cy="1077218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</a:rPr>
              <a:t>Lower progression rates in</a:t>
            </a:r>
          </a:p>
          <a:p>
            <a:pPr algn="ctr"/>
            <a:r>
              <a:rPr lang="en-US" sz="1600" dirty="0">
                <a:solidFill>
                  <a:schemeClr val="bg2"/>
                </a:solidFill>
              </a:rPr>
              <a:t>the RF ablation group than in the AAD treatment group were already</a:t>
            </a:r>
          </a:p>
          <a:p>
            <a:pPr algn="ctr"/>
            <a:r>
              <a:rPr lang="en-US" sz="1600" dirty="0">
                <a:solidFill>
                  <a:schemeClr val="bg2"/>
                </a:solidFill>
              </a:rPr>
              <a:t>apparent at 1 and 2 years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40C56E-0B30-4846-9B51-760048361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091" y="1958240"/>
            <a:ext cx="3946464" cy="312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239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81F08-90B2-4FA9-8124-4C7ACF4AF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675" y="208331"/>
            <a:ext cx="12013325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2020 ESC Guidelines for the Management of Atrial Fibrillation</a:t>
            </a:r>
            <a:endParaRPr lang="nl-NL" sz="36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7DC35-9C0B-4E6B-AE3E-DCD73BFA2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981203-D1D6-4669-BBAC-02FF19D630A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D9CC83-2EE1-48C0-82BB-20EA35FA98DD}"/>
              </a:ext>
            </a:extLst>
          </p:cNvPr>
          <p:cNvSpPr txBox="1">
            <a:spLocks/>
          </p:cNvSpPr>
          <p:nvPr/>
        </p:nvSpPr>
        <p:spPr>
          <a:xfrm>
            <a:off x="381000" y="5128934"/>
            <a:ext cx="8229600" cy="249299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dirty="0" err="1">
                <a:latin typeface="+mj-lt"/>
              </a:rPr>
              <a:t>Hindricks</a:t>
            </a:r>
            <a:r>
              <a:rPr lang="en-US" sz="900" dirty="0">
                <a:latin typeface="+mj-lt"/>
              </a:rPr>
              <a:t>, G., et al. 2020 ESC Guidelines for the diagnosis and management of atrial fibrillation developed in collaboration with the European Association of Cardio-Thoracic Surgery (EACTS). European Heart Journal, 1–126. 2020.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217470-6C34-4156-B122-7ECC21943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41" y="1272656"/>
            <a:ext cx="11460404" cy="379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42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547" y="209870"/>
            <a:ext cx="8229600" cy="1143000"/>
          </a:xfrm>
          <a:noFill/>
          <a:ln w="28575" cmpd="sng">
            <a:noFill/>
          </a:ln>
        </p:spPr>
        <p:txBody>
          <a:bodyPr/>
          <a:lstStyle/>
          <a:p>
            <a:r>
              <a:rPr lang="en-US" sz="4000" b="1" dirty="0"/>
              <a:t>Proportion of Arrhythmic Diagnoses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27281" y="1391955"/>
            <a:ext cx="6349919" cy="5156494"/>
            <a:chOff x="295998" y="648494"/>
            <a:chExt cx="6807044" cy="5566251"/>
          </a:xfrm>
        </p:grpSpPr>
        <p:grpSp>
          <p:nvGrpSpPr>
            <p:cNvPr id="4" name="Group 4"/>
            <p:cNvGrpSpPr/>
            <p:nvPr/>
          </p:nvGrpSpPr>
          <p:grpSpPr>
            <a:xfrm>
              <a:off x="295998" y="648494"/>
              <a:ext cx="5388614" cy="5566251"/>
              <a:chOff x="2029774" y="649288"/>
              <a:chExt cx="5388614" cy="5566251"/>
            </a:xfrm>
          </p:grpSpPr>
          <p:sp>
            <p:nvSpPr>
              <p:cNvPr id="22" name="Rectangle 14"/>
              <p:cNvSpPr txBox="1">
                <a:spLocks noChangeArrowheads="1"/>
              </p:cNvSpPr>
              <p:nvPr/>
            </p:nvSpPr>
            <p:spPr>
              <a:xfrm>
                <a:off x="6350001" y="5831364"/>
                <a:ext cx="1068387" cy="384175"/>
              </a:xfrm>
              <a:prstGeom prst="rect">
                <a:avLst/>
              </a:prstGeom>
            </p:spPr>
            <p:txBody>
              <a:bodyPr lIns="90488" tIns="44450" rIns="90488" bIns="44450">
                <a:normAutofit/>
              </a:bodyPr>
              <a:lstStyle>
                <a:lvl1pPr marL="319088" indent="-319088" algn="l" rtl="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chemeClr val="accent2"/>
                  </a:buClr>
                  <a:buSzPct val="60000"/>
                  <a:buFont typeface="Wingdings" pitchFamily="2" charset="2"/>
                  <a:buChar char=""/>
                  <a:defRPr sz="2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39763" indent="-273050" algn="l" rtl="0" eaLnBrk="0" fontAlgn="base" hangingPunct="0">
                  <a:spcBef>
                    <a:spcPts val="55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 2" pitchFamily="18" charset="2"/>
                  <a:buChar char="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-228600" algn="l" rtl="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accent2"/>
                  </a:buClr>
                  <a:buSzPct val="75000"/>
                  <a:buFont typeface="Wingdings" pitchFamily="2" charset="2"/>
                  <a:buChar char=""/>
                  <a:defRPr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-228600" algn="l" rtl="0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A5AB81"/>
                  </a:buClr>
                  <a:buSzPct val="75000"/>
                  <a:buFont typeface="Wingdings" pitchFamily="2" charset="2"/>
                  <a:buChar char="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-228600" algn="l" rtl="0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pitchFamily="2" charset="2"/>
                  <a:buChar char="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103120" indent="-2286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77440" indent="-228600" algn="l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651760" indent="-228600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26080" indent="-228600" algn="l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14300" lvl="1" indent="0" algn="ctr" eaLnBrk="1" hangingPunct="1">
                  <a:spcBef>
                    <a:spcPct val="55000"/>
                  </a:spcBef>
                  <a:buNone/>
                  <a:tabLst>
                    <a:tab pos="3722688" algn="dec"/>
                  </a:tabLst>
                  <a:defRPr/>
                </a:pPr>
                <a:r>
                  <a:rPr lang="en-US" altLang="en-US" sz="1600" b="1" dirty="0">
                    <a:solidFill>
                      <a:schemeClr val="accent2">
                        <a:lumMod val="50000"/>
                      </a:schemeClr>
                    </a:solidFill>
                  </a:rPr>
                  <a:t> 2% VF	</a:t>
                </a:r>
              </a:p>
            </p:txBody>
          </p:sp>
          <p:sp>
            <p:nvSpPr>
              <p:cNvPr id="23" name="Rectangle 18"/>
              <p:cNvSpPr>
                <a:spLocks noChangeArrowheads="1"/>
              </p:cNvSpPr>
              <p:nvPr/>
            </p:nvSpPr>
            <p:spPr bwMode="auto">
              <a:xfrm>
                <a:off x="3908425" y="649288"/>
                <a:ext cx="1589088" cy="650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lvl="1" algn="ctr">
                  <a:spcBef>
                    <a:spcPct val="55000"/>
                  </a:spcBef>
                </a:pPr>
                <a:r>
                  <a:rPr lang="en-US" altLang="en-US" sz="1600" b="1" dirty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</a:rPr>
                  <a:t>6% </a:t>
                </a:r>
                <a:br>
                  <a:rPr lang="en-US" altLang="en-US" sz="1600" b="1" dirty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</a:rPr>
                </a:br>
                <a:r>
                  <a:rPr lang="en-US" altLang="en-US" sz="1600" b="1" dirty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</a:rPr>
                  <a:t>PSVT</a:t>
                </a:r>
              </a:p>
            </p:txBody>
          </p:sp>
          <p:sp>
            <p:nvSpPr>
              <p:cNvPr id="24" name="Rectangle 19"/>
              <p:cNvSpPr>
                <a:spLocks noChangeArrowheads="1"/>
              </p:cNvSpPr>
              <p:nvPr/>
            </p:nvSpPr>
            <p:spPr bwMode="auto">
              <a:xfrm>
                <a:off x="3214688" y="1354138"/>
                <a:ext cx="1530350" cy="638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lvl="1" algn="ctr">
                  <a:spcBef>
                    <a:spcPct val="55000"/>
                  </a:spcBef>
                </a:pPr>
                <a:r>
                  <a:rPr lang="en-US" altLang="en-US" sz="1600" b="1" dirty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</a:rPr>
                  <a:t>6% </a:t>
                </a:r>
                <a:br>
                  <a:rPr lang="en-US" altLang="en-US" sz="1600" b="1" dirty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</a:rPr>
                </a:br>
                <a:r>
                  <a:rPr lang="en-US" altLang="en-US" sz="1600" b="1" dirty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</a:rPr>
                  <a:t>PVCs</a:t>
                </a:r>
              </a:p>
            </p:txBody>
          </p:sp>
          <p:sp>
            <p:nvSpPr>
              <p:cNvPr id="25" name="Rectangle 20"/>
              <p:cNvSpPr>
                <a:spLocks noChangeArrowheads="1"/>
              </p:cNvSpPr>
              <p:nvPr/>
            </p:nvSpPr>
            <p:spPr bwMode="auto">
              <a:xfrm>
                <a:off x="2554288" y="2047875"/>
                <a:ext cx="1663700" cy="925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lvl="1" algn="ctr">
                  <a:spcBef>
                    <a:spcPct val="55000"/>
                  </a:spcBef>
                </a:pPr>
                <a:r>
                  <a:rPr lang="en-US" altLang="en-US" sz="1600" b="1" dirty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</a:rPr>
                  <a:t>4%</a:t>
                </a:r>
                <a:br>
                  <a:rPr lang="en-US" altLang="en-US" sz="1600" b="1" dirty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</a:rPr>
                </a:br>
                <a:r>
                  <a:rPr lang="en-US" altLang="en-US" sz="1600" b="1" dirty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</a:rPr>
                  <a:t> Atrial </a:t>
                </a:r>
                <a:br>
                  <a:rPr lang="en-US" altLang="en-US" sz="1600" b="1" dirty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</a:rPr>
                </a:br>
                <a:r>
                  <a:rPr lang="en-US" altLang="en-US" sz="1600" b="1" dirty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</a:rPr>
                  <a:t>Flutter</a:t>
                </a:r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 bwMode="auto">
              <a:xfrm>
                <a:off x="2029774" y="4605561"/>
                <a:ext cx="2886137" cy="8145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488" tIns="44450" rIns="90488" bIns="44450">
                <a:spAutoFit/>
              </a:bodyPr>
              <a:lstStyle/>
              <a:p>
                <a:pPr lvl="1" algn="ctr">
                  <a:lnSpc>
                    <a:spcPct val="90000"/>
                  </a:lnSpc>
                </a:pPr>
                <a:r>
                  <a:rPr lang="en-US" altLang="en-US" sz="1600" b="1" dirty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</a:rPr>
                  <a:t>8%</a:t>
                </a:r>
                <a:br>
                  <a:rPr lang="en-US" altLang="en-US" sz="1600" b="1" dirty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</a:rPr>
                </a:br>
                <a:r>
                  <a:rPr lang="en-US" altLang="en-US" sz="1600" b="1" dirty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</a:rPr>
                  <a:t> Conduction </a:t>
                </a:r>
                <a:br>
                  <a:rPr lang="en-US" altLang="en-US" sz="1600" b="1" dirty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</a:rPr>
                </a:br>
                <a:r>
                  <a:rPr lang="en-US" altLang="en-US" sz="1600" b="1" dirty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</a:rPr>
                  <a:t>Disease</a:t>
                </a:r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 bwMode="auto">
              <a:xfrm>
                <a:off x="3570288" y="5437188"/>
                <a:ext cx="1693862" cy="376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lvl="1" algn="ctr">
                  <a:spcBef>
                    <a:spcPct val="55000"/>
                  </a:spcBef>
                </a:pPr>
                <a:r>
                  <a:rPr lang="en-US" altLang="en-US" sz="1600" b="1" dirty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</a:rPr>
                  <a:t>3% SCD</a:t>
                </a:r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888773" y="984817"/>
              <a:ext cx="6214269" cy="4873625"/>
              <a:chOff x="2691606" y="973138"/>
              <a:chExt cx="6214269" cy="4873625"/>
            </a:xfrm>
          </p:grpSpPr>
          <p:grpSp>
            <p:nvGrpSpPr>
              <p:cNvPr id="6" name="Group 2"/>
              <p:cNvGrpSpPr>
                <a:grpSpLocks/>
              </p:cNvGrpSpPr>
              <p:nvPr/>
            </p:nvGrpSpPr>
            <p:grpSpPr bwMode="auto">
              <a:xfrm>
                <a:off x="4025900" y="973138"/>
                <a:ext cx="4879975" cy="4873625"/>
                <a:chOff x="2536" y="613"/>
                <a:chExt cx="3074" cy="3070"/>
              </a:xfrm>
            </p:grpSpPr>
            <p:sp>
              <p:nvSpPr>
                <p:cNvPr id="12" name="Arc 3"/>
                <p:cNvSpPr>
                  <a:spLocks/>
                </p:cNvSpPr>
                <p:nvPr/>
              </p:nvSpPr>
              <p:spPr bwMode="auto">
                <a:xfrm>
                  <a:off x="4073" y="1061"/>
                  <a:ext cx="1537" cy="2583"/>
                </a:xfrm>
                <a:custGeom>
                  <a:avLst/>
                  <a:gdLst>
                    <a:gd name="T0" fmla="*/ 0 w 21600"/>
                    <a:gd name="T1" fmla="*/ 0 h 36349"/>
                    <a:gd name="T2" fmla="*/ 0 w 21600"/>
                    <a:gd name="T3" fmla="*/ 0 h 36349"/>
                    <a:gd name="T4" fmla="*/ 0 w 21600"/>
                    <a:gd name="T5" fmla="*/ 0 h 36349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36349"/>
                    <a:gd name="T11" fmla="*/ 21600 w 21600"/>
                    <a:gd name="T12" fmla="*/ 36349 h 3634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36349" fill="none" extrusionOk="0">
                      <a:moveTo>
                        <a:pt x="15248" y="0"/>
                      </a:moveTo>
                      <a:cubicBezTo>
                        <a:pt x="19314" y="4052"/>
                        <a:pt x="21600" y="9557"/>
                        <a:pt x="21600" y="15298"/>
                      </a:cubicBezTo>
                      <a:cubicBezTo>
                        <a:pt x="21600" y="25362"/>
                        <a:pt x="14649" y="34092"/>
                        <a:pt x="4840" y="36348"/>
                      </a:cubicBezTo>
                    </a:path>
                    <a:path w="21600" h="36349" stroke="0" extrusionOk="0">
                      <a:moveTo>
                        <a:pt x="15248" y="0"/>
                      </a:moveTo>
                      <a:cubicBezTo>
                        <a:pt x="19314" y="4052"/>
                        <a:pt x="21600" y="9557"/>
                        <a:pt x="21600" y="15298"/>
                      </a:cubicBezTo>
                      <a:cubicBezTo>
                        <a:pt x="21600" y="25362"/>
                        <a:pt x="14649" y="34092"/>
                        <a:pt x="4840" y="36348"/>
                      </a:cubicBezTo>
                      <a:lnTo>
                        <a:pt x="0" y="15298"/>
                      </a:lnTo>
                      <a:close/>
                    </a:path>
                  </a:pathLst>
                </a:custGeom>
                <a:solidFill>
                  <a:srgbClr val="00FF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Arc 4"/>
                <p:cNvSpPr>
                  <a:spLocks/>
                </p:cNvSpPr>
                <p:nvPr/>
              </p:nvSpPr>
              <p:spPr bwMode="auto">
                <a:xfrm>
                  <a:off x="4073" y="2148"/>
                  <a:ext cx="344" cy="1529"/>
                </a:xfrm>
                <a:custGeom>
                  <a:avLst/>
                  <a:gdLst>
                    <a:gd name="T0" fmla="*/ 0 w 4841"/>
                    <a:gd name="T1" fmla="*/ 0 h 21519"/>
                    <a:gd name="T2" fmla="*/ 0 w 4841"/>
                    <a:gd name="T3" fmla="*/ 0 h 21519"/>
                    <a:gd name="T4" fmla="*/ 0 w 4841"/>
                    <a:gd name="T5" fmla="*/ 0 h 21519"/>
                    <a:gd name="T6" fmla="*/ 0 60000 65536"/>
                    <a:gd name="T7" fmla="*/ 0 60000 65536"/>
                    <a:gd name="T8" fmla="*/ 0 60000 65536"/>
                    <a:gd name="T9" fmla="*/ 0 w 4841"/>
                    <a:gd name="T10" fmla="*/ 0 h 21519"/>
                    <a:gd name="T11" fmla="*/ 4841 w 4841"/>
                    <a:gd name="T12" fmla="*/ 21519 h 215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841" h="21519" fill="none" extrusionOk="0">
                      <a:moveTo>
                        <a:pt x="4840" y="21050"/>
                      </a:moveTo>
                      <a:cubicBezTo>
                        <a:pt x="3863" y="21275"/>
                        <a:pt x="2871" y="21431"/>
                        <a:pt x="1872" y="21518"/>
                      </a:cubicBezTo>
                    </a:path>
                    <a:path w="4841" h="21519" stroke="0" extrusionOk="0">
                      <a:moveTo>
                        <a:pt x="4840" y="21050"/>
                      </a:moveTo>
                      <a:cubicBezTo>
                        <a:pt x="3863" y="21275"/>
                        <a:pt x="2871" y="21431"/>
                        <a:pt x="1872" y="21518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Arc 5"/>
                <p:cNvSpPr>
                  <a:spLocks/>
                </p:cNvSpPr>
                <p:nvPr/>
              </p:nvSpPr>
              <p:spPr bwMode="auto">
                <a:xfrm>
                  <a:off x="3280" y="2148"/>
                  <a:ext cx="926" cy="1535"/>
                </a:xfrm>
                <a:custGeom>
                  <a:avLst/>
                  <a:gdLst>
                    <a:gd name="T0" fmla="*/ 0 w 13013"/>
                    <a:gd name="T1" fmla="*/ 0 h 21600"/>
                    <a:gd name="T2" fmla="*/ 0 w 13013"/>
                    <a:gd name="T3" fmla="*/ 0 h 21600"/>
                    <a:gd name="T4" fmla="*/ 0 w 1301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3013"/>
                    <a:gd name="T10" fmla="*/ 0 h 21600"/>
                    <a:gd name="T11" fmla="*/ 13013 w 1301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013" h="21600" fill="none" extrusionOk="0">
                      <a:moveTo>
                        <a:pt x="13012" y="21518"/>
                      </a:moveTo>
                      <a:cubicBezTo>
                        <a:pt x="12390" y="21572"/>
                        <a:pt x="11765" y="21599"/>
                        <a:pt x="11140" y="21600"/>
                      </a:cubicBezTo>
                      <a:cubicBezTo>
                        <a:pt x="7214" y="21600"/>
                        <a:pt x="3363" y="20530"/>
                        <a:pt x="0" y="18505"/>
                      </a:cubicBezTo>
                    </a:path>
                    <a:path w="13013" h="21600" stroke="0" extrusionOk="0">
                      <a:moveTo>
                        <a:pt x="13012" y="21518"/>
                      </a:moveTo>
                      <a:cubicBezTo>
                        <a:pt x="12390" y="21572"/>
                        <a:pt x="11765" y="21599"/>
                        <a:pt x="11140" y="21600"/>
                      </a:cubicBezTo>
                      <a:cubicBezTo>
                        <a:pt x="7214" y="21600"/>
                        <a:pt x="3363" y="20530"/>
                        <a:pt x="0" y="18505"/>
                      </a:cubicBezTo>
                      <a:lnTo>
                        <a:pt x="11140" y="0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" name="Arc 6"/>
                <p:cNvSpPr>
                  <a:spLocks/>
                </p:cNvSpPr>
                <p:nvPr/>
              </p:nvSpPr>
              <p:spPr bwMode="auto">
                <a:xfrm>
                  <a:off x="3064" y="2148"/>
                  <a:ext cx="1009" cy="1315"/>
                </a:xfrm>
                <a:custGeom>
                  <a:avLst/>
                  <a:gdLst>
                    <a:gd name="T0" fmla="*/ 0 w 14185"/>
                    <a:gd name="T1" fmla="*/ 0 h 18506"/>
                    <a:gd name="T2" fmla="*/ 0 w 14185"/>
                    <a:gd name="T3" fmla="*/ 0 h 18506"/>
                    <a:gd name="T4" fmla="*/ 0 w 14185"/>
                    <a:gd name="T5" fmla="*/ 0 h 18506"/>
                    <a:gd name="T6" fmla="*/ 0 60000 65536"/>
                    <a:gd name="T7" fmla="*/ 0 60000 65536"/>
                    <a:gd name="T8" fmla="*/ 0 60000 65536"/>
                    <a:gd name="T9" fmla="*/ 0 w 14185"/>
                    <a:gd name="T10" fmla="*/ 0 h 18506"/>
                    <a:gd name="T11" fmla="*/ 14185 w 14185"/>
                    <a:gd name="T12" fmla="*/ 18506 h 1850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85" h="18506" fill="none" extrusionOk="0">
                      <a:moveTo>
                        <a:pt x="3045" y="18505"/>
                      </a:moveTo>
                      <a:cubicBezTo>
                        <a:pt x="1967" y="17857"/>
                        <a:pt x="948" y="17115"/>
                        <a:pt x="-1" y="16289"/>
                      </a:cubicBezTo>
                    </a:path>
                    <a:path w="14185" h="18506" stroke="0" extrusionOk="0">
                      <a:moveTo>
                        <a:pt x="3045" y="18505"/>
                      </a:moveTo>
                      <a:cubicBezTo>
                        <a:pt x="1967" y="17857"/>
                        <a:pt x="948" y="17115"/>
                        <a:pt x="-1" y="16289"/>
                      </a:cubicBezTo>
                      <a:lnTo>
                        <a:pt x="14185" y="0"/>
                      </a:lnTo>
                      <a:close/>
                    </a:path>
                  </a:pathLst>
                </a:custGeom>
                <a:solidFill>
                  <a:srgbClr val="00C8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Arc 7"/>
                <p:cNvSpPr>
                  <a:spLocks/>
                </p:cNvSpPr>
                <p:nvPr/>
              </p:nvSpPr>
              <p:spPr bwMode="auto">
                <a:xfrm>
                  <a:off x="2628" y="2148"/>
                  <a:ext cx="1445" cy="1158"/>
                </a:xfrm>
                <a:custGeom>
                  <a:avLst/>
                  <a:gdLst>
                    <a:gd name="T0" fmla="*/ 0 w 20301"/>
                    <a:gd name="T1" fmla="*/ 0 h 16289"/>
                    <a:gd name="T2" fmla="*/ 0 w 20301"/>
                    <a:gd name="T3" fmla="*/ 0 h 16289"/>
                    <a:gd name="T4" fmla="*/ 0 w 20301"/>
                    <a:gd name="T5" fmla="*/ 0 h 16289"/>
                    <a:gd name="T6" fmla="*/ 0 60000 65536"/>
                    <a:gd name="T7" fmla="*/ 0 60000 65536"/>
                    <a:gd name="T8" fmla="*/ 0 60000 65536"/>
                    <a:gd name="T9" fmla="*/ 0 w 20301"/>
                    <a:gd name="T10" fmla="*/ 0 h 16289"/>
                    <a:gd name="T11" fmla="*/ 20301 w 20301"/>
                    <a:gd name="T12" fmla="*/ 16289 h 1628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301" h="16289" fill="none" extrusionOk="0">
                      <a:moveTo>
                        <a:pt x="6115" y="16289"/>
                      </a:moveTo>
                      <a:cubicBezTo>
                        <a:pt x="3354" y="13884"/>
                        <a:pt x="1250" y="10818"/>
                        <a:pt x="-1" y="7377"/>
                      </a:cubicBezTo>
                    </a:path>
                    <a:path w="20301" h="16289" stroke="0" extrusionOk="0">
                      <a:moveTo>
                        <a:pt x="6115" y="16289"/>
                      </a:moveTo>
                      <a:cubicBezTo>
                        <a:pt x="3354" y="13884"/>
                        <a:pt x="1250" y="10818"/>
                        <a:pt x="-1" y="7377"/>
                      </a:cubicBezTo>
                      <a:lnTo>
                        <a:pt x="20301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Arc 8"/>
                <p:cNvSpPr>
                  <a:spLocks/>
                </p:cNvSpPr>
                <p:nvPr/>
              </p:nvSpPr>
              <p:spPr bwMode="auto">
                <a:xfrm>
                  <a:off x="2536" y="1802"/>
                  <a:ext cx="1537" cy="870"/>
                </a:xfrm>
                <a:custGeom>
                  <a:avLst/>
                  <a:gdLst>
                    <a:gd name="T0" fmla="*/ 0 w 21600"/>
                    <a:gd name="T1" fmla="*/ 0 h 12244"/>
                    <a:gd name="T2" fmla="*/ 0 w 21600"/>
                    <a:gd name="T3" fmla="*/ 0 h 12244"/>
                    <a:gd name="T4" fmla="*/ 0 w 21600"/>
                    <a:gd name="T5" fmla="*/ 0 h 1224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12244"/>
                    <a:gd name="T11" fmla="*/ 21600 w 21600"/>
                    <a:gd name="T12" fmla="*/ 12244 h 122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12244" fill="none" extrusionOk="0">
                      <a:moveTo>
                        <a:pt x="1298" y="12244"/>
                      </a:moveTo>
                      <a:cubicBezTo>
                        <a:pt x="439" y="9879"/>
                        <a:pt x="0" y="7382"/>
                        <a:pt x="0" y="4867"/>
                      </a:cubicBezTo>
                      <a:cubicBezTo>
                        <a:pt x="-1" y="3228"/>
                        <a:pt x="186" y="1596"/>
                        <a:pt x="555" y="0"/>
                      </a:cubicBezTo>
                    </a:path>
                    <a:path w="21600" h="12244" stroke="0" extrusionOk="0">
                      <a:moveTo>
                        <a:pt x="1298" y="12244"/>
                      </a:moveTo>
                      <a:cubicBezTo>
                        <a:pt x="439" y="9879"/>
                        <a:pt x="0" y="7382"/>
                        <a:pt x="0" y="4867"/>
                      </a:cubicBezTo>
                      <a:cubicBezTo>
                        <a:pt x="-1" y="3228"/>
                        <a:pt x="186" y="1596"/>
                        <a:pt x="555" y="0"/>
                      </a:cubicBezTo>
                      <a:lnTo>
                        <a:pt x="21600" y="4867"/>
                      </a:lnTo>
                      <a:close/>
                    </a:path>
                  </a:pathLst>
                </a:custGeom>
                <a:solidFill>
                  <a:srgbClr val="80008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" name="Arc 9"/>
                <p:cNvSpPr>
                  <a:spLocks/>
                </p:cNvSpPr>
                <p:nvPr/>
              </p:nvSpPr>
              <p:spPr bwMode="auto">
                <a:xfrm>
                  <a:off x="2575" y="1451"/>
                  <a:ext cx="1498" cy="697"/>
                </a:xfrm>
                <a:custGeom>
                  <a:avLst/>
                  <a:gdLst>
                    <a:gd name="T0" fmla="*/ 0 w 21045"/>
                    <a:gd name="T1" fmla="*/ 0 h 9805"/>
                    <a:gd name="T2" fmla="*/ 0 w 21045"/>
                    <a:gd name="T3" fmla="*/ 0 h 9805"/>
                    <a:gd name="T4" fmla="*/ 0 w 21045"/>
                    <a:gd name="T5" fmla="*/ 0 h 9805"/>
                    <a:gd name="T6" fmla="*/ 0 60000 65536"/>
                    <a:gd name="T7" fmla="*/ 0 60000 65536"/>
                    <a:gd name="T8" fmla="*/ 0 60000 65536"/>
                    <a:gd name="T9" fmla="*/ 0 w 21045"/>
                    <a:gd name="T10" fmla="*/ 0 h 9805"/>
                    <a:gd name="T11" fmla="*/ 21045 w 21045"/>
                    <a:gd name="T12" fmla="*/ 9805 h 980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045" h="9805" fill="none" extrusionOk="0">
                      <a:moveTo>
                        <a:pt x="0" y="4938"/>
                      </a:moveTo>
                      <a:cubicBezTo>
                        <a:pt x="396" y="3225"/>
                        <a:pt x="1000" y="1566"/>
                        <a:pt x="1798" y="0"/>
                      </a:cubicBezTo>
                    </a:path>
                    <a:path w="21045" h="9805" stroke="0" extrusionOk="0">
                      <a:moveTo>
                        <a:pt x="0" y="4938"/>
                      </a:moveTo>
                      <a:cubicBezTo>
                        <a:pt x="396" y="3225"/>
                        <a:pt x="1000" y="1566"/>
                        <a:pt x="1798" y="0"/>
                      </a:cubicBezTo>
                      <a:lnTo>
                        <a:pt x="21045" y="9805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Arc 10"/>
                <p:cNvSpPr>
                  <a:spLocks/>
                </p:cNvSpPr>
                <p:nvPr/>
              </p:nvSpPr>
              <p:spPr bwMode="auto">
                <a:xfrm>
                  <a:off x="2703" y="989"/>
                  <a:ext cx="1370" cy="1159"/>
                </a:xfrm>
                <a:custGeom>
                  <a:avLst/>
                  <a:gdLst>
                    <a:gd name="T0" fmla="*/ 0 w 19247"/>
                    <a:gd name="T1" fmla="*/ 0 h 16307"/>
                    <a:gd name="T2" fmla="*/ 0 w 19247"/>
                    <a:gd name="T3" fmla="*/ 0 h 16307"/>
                    <a:gd name="T4" fmla="*/ 0 w 19247"/>
                    <a:gd name="T5" fmla="*/ 0 h 16307"/>
                    <a:gd name="T6" fmla="*/ 0 60000 65536"/>
                    <a:gd name="T7" fmla="*/ 0 60000 65536"/>
                    <a:gd name="T8" fmla="*/ 0 60000 65536"/>
                    <a:gd name="T9" fmla="*/ 0 w 19247"/>
                    <a:gd name="T10" fmla="*/ 0 h 16307"/>
                    <a:gd name="T11" fmla="*/ 19247 w 19247"/>
                    <a:gd name="T12" fmla="*/ 16307 h 1630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247" h="16307" fill="none" extrusionOk="0">
                      <a:moveTo>
                        <a:pt x="0" y="6502"/>
                      </a:moveTo>
                      <a:cubicBezTo>
                        <a:pt x="1260" y="4028"/>
                        <a:pt x="2986" y="1820"/>
                        <a:pt x="5082" y="-1"/>
                      </a:cubicBezTo>
                    </a:path>
                    <a:path w="19247" h="16307" stroke="0" extrusionOk="0">
                      <a:moveTo>
                        <a:pt x="0" y="6502"/>
                      </a:moveTo>
                      <a:cubicBezTo>
                        <a:pt x="1260" y="4028"/>
                        <a:pt x="2986" y="1820"/>
                        <a:pt x="5082" y="-1"/>
                      </a:cubicBezTo>
                      <a:lnTo>
                        <a:pt x="19247" y="16307"/>
                      </a:lnTo>
                      <a:close/>
                    </a:path>
                  </a:pathLst>
                </a:custGeom>
                <a:solidFill>
                  <a:srgbClr val="C0C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Arc 11"/>
                <p:cNvSpPr>
                  <a:spLocks/>
                </p:cNvSpPr>
                <p:nvPr/>
              </p:nvSpPr>
              <p:spPr bwMode="auto">
                <a:xfrm>
                  <a:off x="3065" y="706"/>
                  <a:ext cx="1008" cy="1442"/>
                </a:xfrm>
                <a:custGeom>
                  <a:avLst/>
                  <a:gdLst>
                    <a:gd name="T0" fmla="*/ 0 w 14164"/>
                    <a:gd name="T1" fmla="*/ 0 h 20292"/>
                    <a:gd name="T2" fmla="*/ 0 w 14164"/>
                    <a:gd name="T3" fmla="*/ 0 h 20292"/>
                    <a:gd name="T4" fmla="*/ 0 w 14164"/>
                    <a:gd name="T5" fmla="*/ 0 h 20292"/>
                    <a:gd name="T6" fmla="*/ 0 60000 65536"/>
                    <a:gd name="T7" fmla="*/ 0 60000 65536"/>
                    <a:gd name="T8" fmla="*/ 0 60000 65536"/>
                    <a:gd name="T9" fmla="*/ 0 w 14164"/>
                    <a:gd name="T10" fmla="*/ 0 h 20292"/>
                    <a:gd name="T11" fmla="*/ 14164 w 14164"/>
                    <a:gd name="T12" fmla="*/ 20292 h 2029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164" h="20292" fill="none" extrusionOk="0">
                      <a:moveTo>
                        <a:pt x="-1" y="3984"/>
                      </a:moveTo>
                      <a:cubicBezTo>
                        <a:pt x="1991" y="2254"/>
                        <a:pt x="4283" y="903"/>
                        <a:pt x="6762" y="-1"/>
                      </a:cubicBezTo>
                    </a:path>
                    <a:path w="14164" h="20292" stroke="0" extrusionOk="0">
                      <a:moveTo>
                        <a:pt x="-1" y="3984"/>
                      </a:moveTo>
                      <a:cubicBezTo>
                        <a:pt x="1991" y="2254"/>
                        <a:pt x="4283" y="903"/>
                        <a:pt x="6762" y="-1"/>
                      </a:cubicBezTo>
                      <a:lnTo>
                        <a:pt x="14164" y="2029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Arc 12"/>
                <p:cNvSpPr>
                  <a:spLocks/>
                </p:cNvSpPr>
                <p:nvPr/>
              </p:nvSpPr>
              <p:spPr bwMode="auto">
                <a:xfrm>
                  <a:off x="3546" y="613"/>
                  <a:ext cx="1612" cy="1535"/>
                </a:xfrm>
                <a:custGeom>
                  <a:avLst/>
                  <a:gdLst>
                    <a:gd name="T0" fmla="*/ 0 w 22650"/>
                    <a:gd name="T1" fmla="*/ 0 h 21600"/>
                    <a:gd name="T2" fmla="*/ 0 w 22650"/>
                    <a:gd name="T3" fmla="*/ 0 h 21600"/>
                    <a:gd name="T4" fmla="*/ 0 w 2265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50"/>
                    <a:gd name="T10" fmla="*/ 0 h 21600"/>
                    <a:gd name="T11" fmla="*/ 22650 w 2265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50" h="21600" fill="none" extrusionOk="0">
                      <a:moveTo>
                        <a:pt x="-1" y="1307"/>
                      </a:moveTo>
                      <a:cubicBezTo>
                        <a:pt x="2371" y="442"/>
                        <a:pt x="4876" y="-1"/>
                        <a:pt x="7401" y="0"/>
                      </a:cubicBezTo>
                      <a:cubicBezTo>
                        <a:pt x="13117" y="0"/>
                        <a:pt x="18601" y="2266"/>
                        <a:pt x="22649" y="6302"/>
                      </a:cubicBezTo>
                    </a:path>
                    <a:path w="22650" h="21600" stroke="0" extrusionOk="0">
                      <a:moveTo>
                        <a:pt x="-1" y="1307"/>
                      </a:moveTo>
                      <a:cubicBezTo>
                        <a:pt x="2371" y="442"/>
                        <a:pt x="4876" y="-1"/>
                        <a:pt x="7401" y="0"/>
                      </a:cubicBezTo>
                      <a:cubicBezTo>
                        <a:pt x="13117" y="0"/>
                        <a:pt x="18601" y="2266"/>
                        <a:pt x="22649" y="6302"/>
                      </a:cubicBezTo>
                      <a:lnTo>
                        <a:pt x="7401" y="21600"/>
                      </a:lnTo>
                      <a:close/>
                    </a:path>
                  </a:pathLst>
                </a:custGeom>
                <a:solidFill>
                  <a:srgbClr val="618FFD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" name="Rectangle 16"/>
              <p:cNvSpPr>
                <a:spLocks noChangeArrowheads="1"/>
              </p:cNvSpPr>
              <p:nvPr/>
            </p:nvSpPr>
            <p:spPr bwMode="auto">
              <a:xfrm>
                <a:off x="6405563" y="3257550"/>
                <a:ext cx="2089150" cy="9939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lvl="1" algn="ctr">
                  <a:spcBef>
                    <a:spcPct val="55000"/>
                  </a:spcBef>
                </a:pPr>
                <a:r>
                  <a:rPr lang="en-US" altLang="en-US" b="1" dirty="0">
                    <a:solidFill>
                      <a:srgbClr val="000000"/>
                    </a:solidFill>
                    <a:latin typeface="Arial" charset="0"/>
                  </a:rPr>
                  <a:t>34% </a:t>
                </a:r>
                <a:br>
                  <a:rPr lang="en-US" altLang="en-US" b="1" dirty="0">
                    <a:solidFill>
                      <a:srgbClr val="000000"/>
                    </a:solidFill>
                    <a:latin typeface="Arial" charset="0"/>
                  </a:rPr>
                </a:br>
                <a:r>
                  <a:rPr lang="en-US" altLang="en-US" b="1" dirty="0">
                    <a:solidFill>
                      <a:srgbClr val="000000"/>
                    </a:solidFill>
                    <a:latin typeface="Arial" charset="0"/>
                  </a:rPr>
                  <a:t>Atrial </a:t>
                </a:r>
                <a:br>
                  <a:rPr lang="en-US" altLang="en-US" b="1" dirty="0">
                    <a:solidFill>
                      <a:srgbClr val="000000"/>
                    </a:solidFill>
                    <a:latin typeface="Arial" charset="0"/>
                  </a:rPr>
                </a:br>
                <a:r>
                  <a:rPr lang="en-US" altLang="en-US" b="1" dirty="0">
                    <a:solidFill>
                      <a:srgbClr val="000000"/>
                    </a:solidFill>
                    <a:latin typeface="Arial" charset="0"/>
                  </a:rPr>
                  <a:t>Fibrillation</a:t>
                </a:r>
              </a:p>
            </p:txBody>
          </p:sp>
          <p:sp>
            <p:nvSpPr>
              <p:cNvPr id="9" name="Rectangle 17"/>
              <p:cNvSpPr>
                <a:spLocks noChangeArrowheads="1"/>
              </p:cNvSpPr>
              <p:nvPr/>
            </p:nvSpPr>
            <p:spPr bwMode="auto">
              <a:xfrm>
                <a:off x="5305425" y="1592262"/>
                <a:ext cx="2541588" cy="6949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lvl="1" algn="ctr">
                  <a:spcBef>
                    <a:spcPct val="55000"/>
                  </a:spcBef>
                </a:pPr>
                <a:r>
                  <a:rPr lang="en-US" altLang="en-US" b="1" dirty="0">
                    <a:solidFill>
                      <a:srgbClr val="000000"/>
                    </a:solidFill>
                    <a:latin typeface="Arial" charset="0"/>
                  </a:rPr>
                  <a:t>18% </a:t>
                </a:r>
                <a:br>
                  <a:rPr lang="en-US" altLang="en-US" b="1" dirty="0">
                    <a:solidFill>
                      <a:srgbClr val="000000"/>
                    </a:solidFill>
                    <a:latin typeface="Arial" charset="0"/>
                  </a:rPr>
                </a:br>
                <a:r>
                  <a:rPr lang="en-US" altLang="en-US" b="1" dirty="0">
                    <a:solidFill>
                      <a:srgbClr val="000000"/>
                    </a:solidFill>
                    <a:latin typeface="Arial" charset="0"/>
                  </a:rPr>
                  <a:t>Unspecified</a:t>
                </a:r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/>
            </p:nvSpPr>
            <p:spPr bwMode="auto">
              <a:xfrm>
                <a:off x="2691606" y="3272973"/>
                <a:ext cx="1181100" cy="6949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lvl="1" algn="ctr">
                  <a:spcBef>
                    <a:spcPct val="55000"/>
                  </a:spcBef>
                </a:pPr>
                <a:r>
                  <a:rPr lang="en-US" altLang="en-US" b="1" dirty="0">
                    <a:latin typeface="Arial" charset="0"/>
                  </a:rPr>
                  <a:t>9% SSS</a:t>
                </a:r>
              </a:p>
            </p:txBody>
          </p:sp>
          <p:sp>
            <p:nvSpPr>
              <p:cNvPr id="11" name="Rectangle 24"/>
              <p:cNvSpPr>
                <a:spLocks noChangeArrowheads="1"/>
              </p:cNvSpPr>
              <p:nvPr/>
            </p:nvSpPr>
            <p:spPr bwMode="auto">
              <a:xfrm>
                <a:off x="5067300" y="5106988"/>
                <a:ext cx="1674813" cy="395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lvl="1">
                  <a:spcBef>
                    <a:spcPct val="55000"/>
                  </a:spcBef>
                </a:pPr>
                <a:r>
                  <a:rPr lang="en-US" altLang="en-US" b="1" dirty="0">
                    <a:solidFill>
                      <a:srgbClr val="000000"/>
                    </a:solidFill>
                    <a:latin typeface="Arial" charset="0"/>
                  </a:rPr>
                  <a:t>10% VT</a:t>
                </a:r>
              </a:p>
            </p:txBody>
          </p:sp>
        </p:grpSp>
      </p:grpSp>
      <p:sp>
        <p:nvSpPr>
          <p:cNvPr id="28" name="Rectangle 27"/>
          <p:cNvSpPr/>
          <p:nvPr/>
        </p:nvSpPr>
        <p:spPr>
          <a:xfrm>
            <a:off x="8077200" y="5947942"/>
            <a:ext cx="259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1400" b="1" dirty="0">
                <a:solidFill>
                  <a:schemeClr val="accent2">
                    <a:lumMod val="50000"/>
                  </a:schemeClr>
                </a:solidFill>
              </a:rPr>
              <a:t>Baily D. J Am </a:t>
            </a:r>
            <a:r>
              <a:rPr lang="en-US" altLang="en-US" sz="1400" b="1" dirty="0" err="1">
                <a:solidFill>
                  <a:schemeClr val="accent2">
                    <a:lumMod val="50000"/>
                  </a:schemeClr>
                </a:solidFill>
              </a:rPr>
              <a:t>Coll</a:t>
            </a:r>
            <a:r>
              <a:rPr lang="en-US" altLang="en-US" sz="1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1400" b="1" dirty="0" err="1">
                <a:solidFill>
                  <a:schemeClr val="accent2">
                    <a:lumMod val="50000"/>
                  </a:schemeClr>
                </a:solidFill>
              </a:rPr>
              <a:t>Cardiol</a:t>
            </a:r>
            <a:r>
              <a:rPr lang="en-US" altLang="en-US" sz="1400" b="1" dirty="0">
                <a:solidFill>
                  <a:schemeClr val="accent2">
                    <a:lumMod val="50000"/>
                  </a:schemeClr>
                </a:solidFill>
              </a:rPr>
              <a:t>. 1992;19(3):41A.</a:t>
            </a:r>
          </a:p>
        </p:txBody>
      </p:sp>
    </p:spTree>
    <p:extLst>
      <p:ext uri="{BB962C8B-B14F-4D97-AF65-F5344CB8AC3E}">
        <p14:creationId xmlns:p14="http://schemas.microsoft.com/office/powerpoint/2010/main" val="6575596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D086B-00D4-B040-95A9-1FBF2E94F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Pre-voltage Map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FD374-EF84-A24A-8F96-376D78280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443" y="928369"/>
            <a:ext cx="9670634" cy="581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840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59733-16FF-714B-A827-337B1AFF4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Post-voltage Map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13BB73-C5FF-854D-9598-AC766A860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496" y="954652"/>
            <a:ext cx="9714527" cy="579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334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56F1E7-1855-434E-BF47-0AF0FAB15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894" y="969000"/>
            <a:ext cx="10593313" cy="569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063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3EE3185-85BE-314E-8ABC-DAB2DB1E3F22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44594" y="273600"/>
            <a:ext cx="8229240" cy="1144800"/>
          </a:xfrm>
        </p:spPr>
        <p:txBody>
          <a:bodyPr/>
          <a:lstStyle/>
          <a:p>
            <a:r>
              <a:rPr lang="en-US" sz="4800" b="1" dirty="0"/>
              <a:t>Atrial Fibrillation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D73AC9-32D1-8F4D-8FEA-5099B2D28686}"/>
              </a:ext>
            </a:extLst>
          </p:cNvPr>
          <p:cNvSpPr/>
          <p:nvPr/>
        </p:nvSpPr>
        <p:spPr>
          <a:xfrm>
            <a:off x="4659214" y="1418400"/>
            <a:ext cx="307308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</a:p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Follow Up</a:t>
            </a:r>
          </a:p>
        </p:txBody>
      </p:sp>
    </p:spTree>
    <p:extLst>
      <p:ext uri="{BB962C8B-B14F-4D97-AF65-F5344CB8AC3E}">
        <p14:creationId xmlns:p14="http://schemas.microsoft.com/office/powerpoint/2010/main" val="30397676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3CF561-CDA8-D244-B908-186E30A64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348" y="1"/>
            <a:ext cx="2054032" cy="2679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BA4F2D-CD45-8A45-BDE6-57BB3B76D7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838"/>
          <a:stretch/>
        </p:blipFill>
        <p:spPr>
          <a:xfrm>
            <a:off x="1846478" y="3518562"/>
            <a:ext cx="2477528" cy="17631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58ADEE-EF03-9D48-8B58-5335641A35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8594" y="408160"/>
            <a:ext cx="3848140" cy="21381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49AFC1-70A6-314A-A118-FC88EDBA06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8594" y="3235894"/>
            <a:ext cx="3659806" cy="2189344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30C0564D-5D89-1942-9937-28C8BE9ACB84}"/>
              </a:ext>
            </a:extLst>
          </p:cNvPr>
          <p:cNvSpPr/>
          <p:nvPr/>
        </p:nvSpPr>
        <p:spPr>
          <a:xfrm>
            <a:off x="4324006" y="1403027"/>
            <a:ext cx="1693009" cy="1483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BDB9E671-2481-C14E-9C7C-61562C4918FD}"/>
              </a:ext>
            </a:extLst>
          </p:cNvPr>
          <p:cNvSpPr/>
          <p:nvPr/>
        </p:nvSpPr>
        <p:spPr>
          <a:xfrm>
            <a:off x="4439878" y="4251738"/>
            <a:ext cx="1693009" cy="1483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189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7DB08E-854B-AF4C-8D23-92592824D0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1052" y="201387"/>
            <a:ext cx="7239333" cy="6451442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941726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2A4476-5946-C843-A452-DFAA77103F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2145" y="220717"/>
            <a:ext cx="5960324" cy="6432331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441473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6179" y="1524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b="1" dirty="0"/>
              <a:t>Summary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6179" y="840828"/>
            <a:ext cx="11608676" cy="4148957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</a:pPr>
            <a:r>
              <a:rPr lang="en-US" sz="2000" dirty="0"/>
              <a:t>Atrial fibrillation is a progressive disease</a:t>
            </a:r>
            <a:r>
              <a:rPr lang="en-US" sz="2000" baseline="30000" dirty="0"/>
              <a:t>1</a:t>
            </a:r>
          </a:p>
          <a:p>
            <a:pPr>
              <a:spcBef>
                <a:spcPts val="3000"/>
              </a:spcBef>
            </a:pPr>
            <a:r>
              <a:rPr lang="en-US" sz="2000" dirty="0"/>
              <a:t>Progression of AF increases risk of death, stroke, heart failure, cardiovascular events, and hospitalizations</a:t>
            </a:r>
            <a:r>
              <a:rPr lang="en-US" sz="2000" baseline="30000" dirty="0"/>
              <a:t>2-6</a:t>
            </a:r>
            <a:endParaRPr lang="en-US" sz="2000" dirty="0"/>
          </a:p>
          <a:p>
            <a:pPr marL="576263" lvl="1">
              <a:spcBef>
                <a:spcPts val="600"/>
              </a:spcBef>
            </a:pPr>
            <a:r>
              <a:rPr lang="en-US" sz="1800" dirty="0"/>
              <a:t>These outcomes contribute to a decreased quality of life with progression of AF</a:t>
            </a:r>
            <a:r>
              <a:rPr lang="en-US" sz="1800" baseline="30000" dirty="0"/>
              <a:t>7</a:t>
            </a:r>
            <a:endParaRPr lang="en-US" sz="1800" dirty="0"/>
          </a:p>
          <a:p>
            <a:pPr marL="233363" indent="-233363">
              <a:spcBef>
                <a:spcPts val="2000"/>
              </a:spcBef>
            </a:pPr>
            <a:r>
              <a:rPr lang="en-US" sz="2000" dirty="0"/>
              <a:t>Early rhythm control was associated with lower risk of cardiovascular outcomes (CV death, stroke and hospitalization, and AF recurrence), and comparable safety to rate control</a:t>
            </a:r>
            <a:r>
              <a:rPr lang="en-US" sz="2000" baseline="30000" dirty="0"/>
              <a:t>8</a:t>
            </a:r>
            <a:endParaRPr lang="en-US" sz="2000" strike="sngStrike" dirty="0"/>
          </a:p>
          <a:p>
            <a:pPr marL="233363" indent="-233363">
              <a:spcBef>
                <a:spcPts val="2000"/>
              </a:spcBef>
            </a:pPr>
            <a:r>
              <a:rPr lang="en-US" sz="2000" dirty="0"/>
              <a:t>Catheter ablation is more effective than pharmacological rhythm control for the prevention of AF progression</a:t>
            </a:r>
            <a:r>
              <a:rPr lang="en-US" sz="2000" baseline="30000" dirty="0"/>
              <a:t>9,10</a:t>
            </a:r>
          </a:p>
          <a:p>
            <a:pPr marL="233363" indent="-233363">
              <a:spcBef>
                <a:spcPts val="2000"/>
              </a:spcBef>
            </a:pPr>
            <a:r>
              <a:rPr lang="en-US" sz="2000" dirty="0"/>
              <a:t>Earlier ablation after AF diagnosis, and antiarrhythmic therapy,  is associated with improved long-term outcomes, including AF recurrence, repeat ablations, and death</a:t>
            </a:r>
            <a:r>
              <a:rPr lang="en-US" sz="2000" baseline="30000" dirty="0"/>
              <a:t>11-14</a:t>
            </a:r>
            <a:endParaRPr lang="en-US" sz="2000" strike="sngStrik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1BFBF9-5F00-4F3E-A6EB-B019E6D1A209}"/>
              </a:ext>
            </a:extLst>
          </p:cNvPr>
          <p:cNvSpPr txBox="1"/>
          <p:nvPr/>
        </p:nvSpPr>
        <p:spPr>
          <a:xfrm>
            <a:off x="436179" y="4744282"/>
            <a:ext cx="11482552" cy="92507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700" baseline="30000" dirty="0">
                <a:cs typeface="Arial" panose="020B0604020202020204" pitchFamily="34" charset="0"/>
              </a:rPr>
              <a:t>1</a:t>
            </a:r>
            <a:r>
              <a:rPr lang="en-US" sz="700" dirty="0">
                <a:cs typeface="Arial" panose="020B0604020202020204" pitchFamily="34" charset="0"/>
              </a:rPr>
              <a:t> </a:t>
            </a:r>
            <a:r>
              <a:rPr lang="en-US" sz="700" dirty="0" err="1">
                <a:cs typeface="Arial" panose="020B0604020202020204" pitchFamily="34" charset="0"/>
              </a:rPr>
              <a:t>Kirchhof</a:t>
            </a:r>
            <a:r>
              <a:rPr lang="en-US" sz="700" dirty="0">
                <a:cs typeface="Arial" panose="020B0604020202020204" pitchFamily="34" charset="0"/>
              </a:rPr>
              <a:t> </a:t>
            </a:r>
            <a:r>
              <a:rPr lang="en-US" sz="700" i="1" dirty="0">
                <a:cs typeface="Arial" panose="020B0604020202020204" pitchFamily="34" charset="0"/>
              </a:rPr>
              <a:t>et al</a:t>
            </a:r>
            <a:r>
              <a:rPr lang="en-US" sz="700" dirty="0">
                <a:cs typeface="Arial" panose="020B0604020202020204" pitchFamily="34" charset="0"/>
              </a:rPr>
              <a:t>. 2016 Guidelines for the management of AF developed in collaboration with EACTS. </a:t>
            </a:r>
            <a:r>
              <a:rPr lang="en-US" sz="700" i="1" dirty="0">
                <a:cs typeface="Arial" panose="020B0604020202020204" pitchFamily="34" charset="0"/>
              </a:rPr>
              <a:t>Eur Heart J.</a:t>
            </a:r>
            <a:r>
              <a:rPr lang="en-US" sz="700" dirty="0">
                <a:cs typeface="Arial" panose="020B0604020202020204" pitchFamily="34" charset="0"/>
              </a:rPr>
              <a:t>  2016;37:2893-2962. </a:t>
            </a:r>
            <a:r>
              <a:rPr lang="en-US" sz="700" baseline="30000" dirty="0">
                <a:cs typeface="Arial" panose="020B0604020202020204" pitchFamily="34" charset="0"/>
              </a:rPr>
              <a:t> 2 </a:t>
            </a:r>
            <a:r>
              <a:rPr lang="en-US" sz="700" dirty="0" err="1"/>
              <a:t>Boriani</a:t>
            </a:r>
            <a:r>
              <a:rPr lang="en-US" sz="700" dirty="0"/>
              <a:t> </a:t>
            </a:r>
            <a:r>
              <a:rPr lang="en-US" sz="700" i="1" dirty="0"/>
              <a:t>et al</a:t>
            </a:r>
            <a:r>
              <a:rPr lang="en-US" sz="700" dirty="0"/>
              <a:t>. ‘Real-world’ management and outcomes of patients with paroxysmal vs. non-paroxysmal atrial fibrillation in Europe: the </a:t>
            </a:r>
            <a:r>
              <a:rPr lang="en-US" sz="700" dirty="0" err="1"/>
              <a:t>EURObservational</a:t>
            </a:r>
            <a:r>
              <a:rPr lang="en-US" sz="700" dirty="0"/>
              <a:t> Research </a:t>
            </a:r>
            <a:r>
              <a:rPr lang="en-US" sz="700" dirty="0" err="1"/>
              <a:t>Programme</a:t>
            </a:r>
            <a:r>
              <a:rPr lang="en-US" sz="700" dirty="0"/>
              <a:t>–Atrial Fibrillation (EORP-AF) general pilot registry. </a:t>
            </a:r>
            <a:r>
              <a:rPr lang="en-US" sz="700" i="1" dirty="0" err="1"/>
              <a:t>Europace</a:t>
            </a:r>
            <a:r>
              <a:rPr lang="en-US" sz="700" dirty="0"/>
              <a:t>. 2016; 18: 648-57. </a:t>
            </a:r>
            <a:r>
              <a:rPr lang="en-US" sz="700" baseline="30000" dirty="0"/>
              <a:t>3 </a:t>
            </a:r>
            <a:r>
              <a:rPr lang="en-US" sz="700" dirty="0"/>
              <a:t>Steinberg </a:t>
            </a:r>
            <a:r>
              <a:rPr lang="en-US" sz="700" i="1" dirty="0"/>
              <a:t>et al</a:t>
            </a:r>
            <a:r>
              <a:rPr lang="en-US" sz="700" dirty="0"/>
              <a:t>. Higher risk of death and stroke in patients with persistent vs. paroxysmal atrial fibrillation: results from the ROCKET-AF Trial. </a:t>
            </a:r>
            <a:r>
              <a:rPr lang="en-US" sz="700" baseline="30000" dirty="0"/>
              <a:t>4</a:t>
            </a:r>
            <a:r>
              <a:rPr lang="en-US" sz="700" dirty="0"/>
              <a:t> De With RR </a:t>
            </a:r>
            <a:r>
              <a:rPr lang="en-US" sz="700" i="1" dirty="0"/>
              <a:t>et al</a:t>
            </a:r>
            <a:r>
              <a:rPr lang="en-US" sz="700" dirty="0"/>
              <a:t>. Atrial fibrillation progression and outcome in patients with young-onset atrial fibrillation. </a:t>
            </a:r>
            <a:r>
              <a:rPr lang="en-US" sz="700" i="1" dirty="0" err="1"/>
              <a:t>Europace</a:t>
            </a:r>
            <a:r>
              <a:rPr lang="en-US" sz="700" dirty="0"/>
              <a:t>. 2018; </a:t>
            </a:r>
            <a:r>
              <a:rPr lang="en-US" sz="700" dirty="0" err="1"/>
              <a:t>epub</a:t>
            </a:r>
            <a:r>
              <a:rPr lang="en-US" sz="700" dirty="0"/>
              <a:t> ahead of print. </a:t>
            </a:r>
            <a:r>
              <a:rPr lang="en-US" sz="700" baseline="30000" dirty="0"/>
              <a:t>5 </a:t>
            </a:r>
            <a:r>
              <a:rPr lang="en-US" sz="700" dirty="0"/>
              <a:t>Almeida ED </a:t>
            </a:r>
            <a:r>
              <a:rPr lang="en-US" sz="700" i="1" dirty="0"/>
              <a:t>et al</a:t>
            </a:r>
            <a:r>
              <a:rPr lang="en-US" sz="700" dirty="0"/>
              <a:t>. Clinical differences between subtypes of atrial fibrillation and flutter: cross-sectional registry of 407 patients. </a:t>
            </a:r>
            <a:r>
              <a:rPr lang="en-US" sz="700" i="1" dirty="0" err="1"/>
              <a:t>Arq</a:t>
            </a:r>
            <a:r>
              <a:rPr lang="en-US" sz="700" i="1" dirty="0"/>
              <a:t> Bras </a:t>
            </a:r>
            <a:r>
              <a:rPr lang="en-US" sz="700" i="1" dirty="0" err="1"/>
              <a:t>Cardiol</a:t>
            </a:r>
            <a:r>
              <a:rPr lang="en-US" sz="700" dirty="0"/>
              <a:t>. 2015; 105(1):3-10.</a:t>
            </a:r>
            <a:r>
              <a:rPr lang="en-US" sz="700" baseline="30000" dirty="0"/>
              <a:t> 6 </a:t>
            </a:r>
            <a:r>
              <a:rPr lang="en-US" sz="700" dirty="0"/>
              <a:t>de Vos CB </a:t>
            </a:r>
            <a:r>
              <a:rPr lang="en-US" sz="700" i="1" dirty="0"/>
              <a:t>et al</a:t>
            </a:r>
            <a:r>
              <a:rPr lang="en-US" sz="700" dirty="0"/>
              <a:t>. Progression from paroxysmal to persistent atrial fibrillation: clinical correlates and prognosis. </a:t>
            </a:r>
            <a:r>
              <a:rPr lang="en-US" sz="700" i="1" dirty="0"/>
              <a:t>JACC</a:t>
            </a:r>
            <a:r>
              <a:rPr lang="en-US" sz="700" dirty="0"/>
              <a:t>. 2010; 55(8):725-731.</a:t>
            </a:r>
            <a:r>
              <a:rPr lang="en-US" sz="700" baseline="30000" dirty="0"/>
              <a:t> 7 </a:t>
            </a:r>
            <a:r>
              <a:rPr lang="en-US" sz="700" dirty="0" err="1"/>
              <a:t>Dudink</a:t>
            </a:r>
            <a:r>
              <a:rPr lang="en-US" sz="700" dirty="0"/>
              <a:t> </a:t>
            </a:r>
            <a:r>
              <a:rPr lang="en-US" sz="700" i="1" dirty="0"/>
              <a:t>et al</a:t>
            </a:r>
            <a:r>
              <a:rPr lang="en-US" sz="700" dirty="0"/>
              <a:t>. The influence of progression of atrial fibrillation on quality of life: a report from the Euro Heart Survey. </a:t>
            </a:r>
            <a:r>
              <a:rPr lang="en-US" sz="700" i="1" dirty="0" err="1"/>
              <a:t>Europace</a:t>
            </a:r>
            <a:r>
              <a:rPr lang="en-US" sz="700" dirty="0"/>
              <a:t>. 2018; 20:929-934. </a:t>
            </a:r>
            <a:r>
              <a:rPr lang="en-US" sz="700" baseline="30000" dirty="0"/>
              <a:t>8</a:t>
            </a:r>
            <a:r>
              <a:rPr lang="en-US" sz="700" dirty="0"/>
              <a:t> </a:t>
            </a:r>
            <a:r>
              <a:rPr lang="nl-NL" sz="700" dirty="0" err="1">
                <a:latin typeface="Effra"/>
              </a:rPr>
              <a:t>Kirchhof</a:t>
            </a:r>
            <a:r>
              <a:rPr lang="nl-NL" sz="700" dirty="0">
                <a:latin typeface="Effra"/>
              </a:rPr>
              <a:t> P et al. </a:t>
            </a:r>
            <a:r>
              <a:rPr lang="nl-NL" sz="700" dirty="0" err="1">
                <a:latin typeface="Effra"/>
              </a:rPr>
              <a:t>Early</a:t>
            </a:r>
            <a:r>
              <a:rPr lang="nl-NL" sz="700" dirty="0">
                <a:latin typeface="Effra"/>
              </a:rPr>
              <a:t> </a:t>
            </a:r>
            <a:r>
              <a:rPr lang="nl-NL" sz="700" dirty="0" err="1">
                <a:latin typeface="Effra"/>
              </a:rPr>
              <a:t>Rhythm</a:t>
            </a:r>
            <a:r>
              <a:rPr lang="nl-NL" sz="700" dirty="0">
                <a:latin typeface="Effra"/>
              </a:rPr>
              <a:t>-Control </a:t>
            </a:r>
            <a:r>
              <a:rPr lang="nl-NL" sz="700" dirty="0" err="1">
                <a:latin typeface="Effra"/>
              </a:rPr>
              <a:t>Therapy</a:t>
            </a:r>
            <a:r>
              <a:rPr lang="nl-NL" sz="700" dirty="0">
                <a:latin typeface="Effra"/>
              </a:rPr>
              <a:t> in </a:t>
            </a:r>
            <a:r>
              <a:rPr lang="nl-NL" sz="700" dirty="0" err="1">
                <a:latin typeface="Effra"/>
              </a:rPr>
              <a:t>Patients</a:t>
            </a:r>
            <a:r>
              <a:rPr lang="nl-NL" sz="700" dirty="0">
                <a:latin typeface="Effra"/>
              </a:rPr>
              <a:t> </a:t>
            </a:r>
            <a:r>
              <a:rPr lang="nl-NL" sz="700" dirty="0" err="1">
                <a:latin typeface="Effra"/>
              </a:rPr>
              <a:t>with</a:t>
            </a:r>
            <a:r>
              <a:rPr lang="nl-NL" sz="700" dirty="0">
                <a:latin typeface="Effra"/>
              </a:rPr>
              <a:t> </a:t>
            </a:r>
            <a:r>
              <a:rPr lang="nl-NL" sz="700" dirty="0" err="1">
                <a:latin typeface="Effra"/>
              </a:rPr>
              <a:t>Atrial</a:t>
            </a:r>
            <a:r>
              <a:rPr lang="nl-NL" sz="700" dirty="0">
                <a:latin typeface="Effra"/>
              </a:rPr>
              <a:t> </a:t>
            </a:r>
            <a:r>
              <a:rPr lang="nl-NL" sz="700" dirty="0" err="1">
                <a:latin typeface="Effra"/>
              </a:rPr>
              <a:t>Fibrillation</a:t>
            </a:r>
            <a:r>
              <a:rPr lang="nl-NL" sz="700" dirty="0">
                <a:latin typeface="Effra"/>
              </a:rPr>
              <a:t>. NEJM 2020 </a:t>
            </a:r>
            <a:r>
              <a:rPr lang="nl-NL" sz="700" dirty="0" err="1">
                <a:latin typeface="Effra"/>
              </a:rPr>
              <a:t>doi</a:t>
            </a:r>
            <a:r>
              <a:rPr lang="nl-NL" sz="700" dirty="0">
                <a:latin typeface="Effra"/>
              </a:rPr>
              <a:t>: 10.1056/NEJMoa2019422 </a:t>
            </a:r>
            <a:r>
              <a:rPr lang="en-US" sz="700" baseline="30000" dirty="0"/>
              <a:t>9 </a:t>
            </a:r>
            <a:r>
              <a:rPr lang="en-US" sz="700" dirty="0" err="1"/>
              <a:t>Jongnarangsin</a:t>
            </a:r>
            <a:r>
              <a:rPr lang="en-US" sz="700" dirty="0"/>
              <a:t> </a:t>
            </a:r>
            <a:r>
              <a:rPr lang="en-US" sz="700" i="1" dirty="0"/>
              <a:t>et al</a:t>
            </a:r>
            <a:r>
              <a:rPr lang="en-US" sz="700" dirty="0"/>
              <a:t>. Effect of catheter ablation on progression of paroxysmal atrial fibrillation. </a:t>
            </a:r>
            <a:r>
              <a:rPr lang="en-US" sz="700" i="1" dirty="0"/>
              <a:t>J Cardiovasc </a:t>
            </a:r>
            <a:r>
              <a:rPr lang="en-US" sz="700" i="1" dirty="0" err="1"/>
              <a:t>Electrophysiol</a:t>
            </a:r>
            <a:r>
              <a:rPr lang="en-US" sz="700" dirty="0"/>
              <a:t>. 2012; 23(1): 9-14. </a:t>
            </a:r>
            <a:r>
              <a:rPr lang="en-US" sz="700" baseline="30000" dirty="0"/>
              <a:t>10 </a:t>
            </a:r>
            <a:r>
              <a:rPr lang="en-US" sz="700" dirty="0" err="1"/>
              <a:t>Kuck</a:t>
            </a:r>
            <a:r>
              <a:rPr lang="en-US" sz="700" dirty="0"/>
              <a:t> et al. Catheter ablation or medical therapy to delay progression of atrial fibrillation: the randomized controlled atrial fibrillation progression trial (ATTEST). </a:t>
            </a:r>
            <a:r>
              <a:rPr lang="en-US" sz="700" dirty="0" err="1"/>
              <a:t>Europace</a:t>
            </a:r>
            <a:r>
              <a:rPr lang="en-US" sz="700" dirty="0"/>
              <a:t> 2020; 00:1-8 </a:t>
            </a:r>
            <a:r>
              <a:rPr lang="en-US" sz="700" baseline="30000" dirty="0"/>
              <a:t>11</a:t>
            </a:r>
            <a:r>
              <a:rPr lang="en-US" sz="700" dirty="0"/>
              <a:t> Bunch </a:t>
            </a:r>
            <a:r>
              <a:rPr lang="en-US" sz="700" i="1" dirty="0"/>
              <a:t>et al. </a:t>
            </a:r>
            <a:r>
              <a:rPr lang="en-US" sz="700" dirty="0"/>
              <a:t>Increasing time between first diagnosis of atrial fibrillation and catheter ablation adversely affects long-term outcomes. </a:t>
            </a:r>
            <a:r>
              <a:rPr lang="en-US" sz="700" i="1" dirty="0"/>
              <a:t>Heart Rhythm</a:t>
            </a:r>
            <a:r>
              <a:rPr lang="en-US" sz="700" dirty="0"/>
              <a:t>. 2013; 10(9): 1257-62. </a:t>
            </a:r>
            <a:r>
              <a:rPr lang="en-US" sz="700" baseline="30000" dirty="0"/>
              <a:t>12</a:t>
            </a:r>
            <a:r>
              <a:rPr lang="en-US" sz="700" dirty="0"/>
              <a:t> </a:t>
            </a:r>
            <a:r>
              <a:rPr lang="en-US" sz="700" dirty="0" err="1"/>
              <a:t>Lunati</a:t>
            </a:r>
            <a:r>
              <a:rPr lang="en-US" sz="700" dirty="0"/>
              <a:t> </a:t>
            </a:r>
            <a:r>
              <a:rPr lang="en-US" sz="700" i="1" dirty="0"/>
              <a:t>et al</a:t>
            </a:r>
            <a:r>
              <a:rPr lang="en-US" sz="700" dirty="0"/>
              <a:t>. Is the time between first diagnosis of paroxysmal atrial fibrillation and cryoballoon ablation a predictor of efficacy? </a:t>
            </a:r>
            <a:r>
              <a:rPr lang="en-US" sz="700" i="1" dirty="0"/>
              <a:t>J Cardiovasc Med. </a:t>
            </a:r>
            <a:r>
              <a:rPr lang="en-US" sz="700" dirty="0"/>
              <a:t>2018; 19(8):446-452. </a:t>
            </a:r>
            <a:r>
              <a:rPr lang="en-US" sz="700" baseline="30000" dirty="0"/>
              <a:t>13</a:t>
            </a:r>
            <a:r>
              <a:rPr lang="en-US" sz="700" dirty="0"/>
              <a:t> </a:t>
            </a:r>
            <a:r>
              <a:rPr lang="en-US" sz="700" dirty="0">
                <a:cs typeface="Calibri Light" panose="020F0302020204030204" pitchFamily="34" charset="0"/>
              </a:rPr>
              <a:t>Chew DS, Black-Maier E, Loring Z, et al. Diagnosis-to-Ablation Time and Recurrence of Atrial Fibrillation Following Catheter Ablation: A Systematic Review and Meta-analysis of Observational Studies Circ </a:t>
            </a:r>
            <a:r>
              <a:rPr lang="en-US" sz="700" dirty="0" err="1">
                <a:cs typeface="Calibri Light" panose="020F0302020204030204" pitchFamily="34" charset="0"/>
              </a:rPr>
              <a:t>Arrhythm</a:t>
            </a:r>
            <a:r>
              <a:rPr lang="en-US" sz="700" dirty="0">
                <a:cs typeface="Calibri Light" panose="020F0302020204030204" pitchFamily="34" charset="0"/>
              </a:rPr>
              <a:t> </a:t>
            </a:r>
            <a:r>
              <a:rPr lang="en-US" sz="700" dirty="0" err="1">
                <a:cs typeface="Calibri Light" panose="020F0302020204030204" pitchFamily="34" charset="0"/>
              </a:rPr>
              <a:t>Electrophysiol</a:t>
            </a:r>
            <a:r>
              <a:rPr lang="en-US" sz="700" dirty="0">
                <a:cs typeface="Calibri Light" panose="020F0302020204030204" pitchFamily="34" charset="0"/>
              </a:rPr>
              <a:t>. 2020 Apr;13(4):e008128  doi:10.1161/CIRCEP.119.008128 </a:t>
            </a:r>
            <a:r>
              <a:rPr lang="en-US" sz="700" baseline="30000" dirty="0">
                <a:cs typeface="Calibri Light" panose="020F0302020204030204" pitchFamily="34" charset="0"/>
              </a:rPr>
              <a:t>14</a:t>
            </a:r>
            <a:r>
              <a:rPr lang="en-US" sz="700" dirty="0">
                <a:cs typeface="Calibri Light" panose="020F0302020204030204" pitchFamily="34" charset="0"/>
              </a:rPr>
              <a:t> </a:t>
            </a:r>
            <a:r>
              <a:rPr lang="en-US" sz="700" dirty="0" err="1">
                <a:cs typeface="Calibri Light" panose="020F0302020204030204" pitchFamily="34" charset="0"/>
              </a:rPr>
              <a:t>Pranata</a:t>
            </a:r>
            <a:r>
              <a:rPr lang="en-US" sz="700" dirty="0">
                <a:cs typeface="Calibri Light" panose="020F0302020204030204" pitchFamily="34" charset="0"/>
              </a:rPr>
              <a:t> et al. Longer diagnosis-to-ablation time is associated with recurrence of atrial fibrillation after catheter ablation—Systematic review and meta-analysis. J Arrhythmia 2019;36: 289-294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03092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81299DBB-A7E4-44EF-A416-AD355DDB4317}"/>
              </a:ext>
            </a:extLst>
          </p:cNvPr>
          <p:cNvSpPr txBox="1">
            <a:spLocks/>
          </p:cNvSpPr>
          <p:nvPr/>
        </p:nvSpPr>
        <p:spPr>
          <a:xfrm>
            <a:off x="467711" y="419484"/>
            <a:ext cx="8229600" cy="6397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sz="3400" b="1" kern="0" dirty="0">
                <a:solidFill>
                  <a:schemeClr val="tx1"/>
                </a:solidFill>
              </a:rPr>
              <a:t>Afib is a Progressive Disease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198F37E-2DC7-4CBC-AE94-1266E4AEAB9A}"/>
              </a:ext>
            </a:extLst>
          </p:cNvPr>
          <p:cNvSpPr txBox="1">
            <a:spLocks/>
          </p:cNvSpPr>
          <p:nvPr/>
        </p:nvSpPr>
        <p:spPr bwMode="auto">
          <a:xfrm>
            <a:off x="8532628" y="64770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latinLnBrk="0" hangingPunct="0">
              <a:lnSpc>
                <a:spcPct val="100000"/>
              </a:lnSpc>
              <a:spcBef>
                <a:spcPct val="0"/>
              </a:spcBef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971800" indent="-22860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429000" indent="-22860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886200" indent="-22860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1" hangingPunct="1"/>
            <a:fld id="{9B32AB8A-430B-46E5-9E8D-301339A18CB2}" type="slidenum">
              <a:rPr lang="en-US" altLang="en-US" sz="1400">
                <a:solidFill>
                  <a:srgbClr val="FFFFFF"/>
                </a:solidFill>
              </a:rPr>
              <a:pPr eaLnBrk="1" hangingPunct="1"/>
              <a:t>78</a:t>
            </a:fld>
            <a:endParaRPr lang="en-US" altLang="en-US" sz="1400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51ED47-9FB8-43E1-85C1-4A402C0B6279}"/>
              </a:ext>
            </a:extLst>
          </p:cNvPr>
          <p:cNvSpPr txBox="1"/>
          <p:nvPr/>
        </p:nvSpPr>
        <p:spPr>
          <a:xfrm>
            <a:off x="9923821" y="1980793"/>
            <a:ext cx="1779448" cy="6397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17475" indent="-117475">
              <a:buFontTx/>
              <a:buAutoNum type="arabicPeriod"/>
            </a:pPr>
            <a:r>
              <a:rPr lang="en-US" sz="850" dirty="0" err="1">
                <a:cs typeface="Arial" panose="020B0604020202020204" pitchFamily="34" charset="0"/>
              </a:rPr>
              <a:t>Kirchhof</a:t>
            </a:r>
            <a:r>
              <a:rPr lang="en-US" sz="850" dirty="0">
                <a:cs typeface="Arial" panose="020B0604020202020204" pitchFamily="34" charset="0"/>
              </a:rPr>
              <a:t> </a:t>
            </a:r>
            <a:r>
              <a:rPr lang="en-US" sz="850" i="1" dirty="0">
                <a:cs typeface="Arial" panose="020B0604020202020204" pitchFamily="34" charset="0"/>
              </a:rPr>
              <a:t>et al</a:t>
            </a:r>
            <a:r>
              <a:rPr lang="en-US" sz="850" dirty="0">
                <a:cs typeface="Arial" panose="020B0604020202020204" pitchFamily="34" charset="0"/>
              </a:rPr>
              <a:t>. 2016 Guidelines for the management of AF developed in collaboration with EACTS. </a:t>
            </a:r>
            <a:r>
              <a:rPr lang="en-US" sz="850" i="1" dirty="0">
                <a:cs typeface="Arial" panose="020B0604020202020204" pitchFamily="34" charset="0"/>
              </a:rPr>
              <a:t>Eur Heart J.</a:t>
            </a:r>
            <a:r>
              <a:rPr lang="en-US" sz="850" dirty="0">
                <a:cs typeface="Arial" panose="020B0604020202020204" pitchFamily="34" charset="0"/>
              </a:rPr>
              <a:t>  2016;37:2893-2962</a:t>
            </a:r>
            <a:endParaRPr lang="en-US" sz="850" dirty="0">
              <a:solidFill>
                <a:srgbClr val="001E46"/>
              </a:solidFill>
              <a:cs typeface="Arial" panose="020B0604020202020204" pitchFamily="34" charset="0"/>
            </a:endParaRPr>
          </a:p>
          <a:p>
            <a:pPr marL="117475" indent="-117475">
              <a:buFontTx/>
              <a:buAutoNum type="arabicPeriod"/>
            </a:pPr>
            <a:r>
              <a:rPr lang="en-US" sz="850" dirty="0" err="1"/>
              <a:t>Nattel</a:t>
            </a:r>
            <a:r>
              <a:rPr lang="en-US" sz="850" dirty="0"/>
              <a:t> </a:t>
            </a:r>
            <a:r>
              <a:rPr lang="en-US" sz="850" i="1" dirty="0"/>
              <a:t>et al</a:t>
            </a:r>
            <a:r>
              <a:rPr lang="en-US" sz="850" dirty="0"/>
              <a:t>. Early management of atrial fibrillation to prevent cardiovascular complications. </a:t>
            </a:r>
            <a:r>
              <a:rPr lang="en-US" sz="850" i="1" dirty="0"/>
              <a:t>Eur Heart J</a:t>
            </a:r>
            <a:r>
              <a:rPr lang="en-US" sz="850" dirty="0"/>
              <a:t>. 2014; 35(22):1448-56.</a:t>
            </a:r>
          </a:p>
          <a:p>
            <a:pPr marL="117475" indent="-117475">
              <a:buFontTx/>
              <a:buAutoNum type="arabicPeriod"/>
            </a:pPr>
            <a:r>
              <a:rPr lang="en-US" sz="850" dirty="0" err="1"/>
              <a:t>Schotten</a:t>
            </a:r>
            <a:r>
              <a:rPr lang="en-US" sz="850" dirty="0"/>
              <a:t> </a:t>
            </a:r>
            <a:r>
              <a:rPr lang="en-US" sz="850" i="1" dirty="0"/>
              <a:t>et al</a:t>
            </a:r>
            <a:r>
              <a:rPr lang="en-US" sz="850" dirty="0"/>
              <a:t>. Pathophysiological mechanisms of atrial fibrillation: a translational appraisal. </a:t>
            </a:r>
            <a:r>
              <a:rPr lang="en-US" sz="850" i="1" dirty="0" err="1"/>
              <a:t>Physiol</a:t>
            </a:r>
            <a:r>
              <a:rPr lang="en-US" sz="850" i="1" dirty="0"/>
              <a:t> Rev</a:t>
            </a:r>
            <a:r>
              <a:rPr lang="en-US" sz="850" dirty="0"/>
              <a:t>. 2011; 91:265-325.</a:t>
            </a:r>
          </a:p>
          <a:p>
            <a:pPr marL="117475" indent="-117475">
              <a:buAutoNum type="arabicPeriod"/>
            </a:pPr>
            <a:r>
              <a:rPr lang="en-US" sz="850" dirty="0">
                <a:latin typeface="+mj-lt"/>
                <a:cs typeface="Effra"/>
              </a:rPr>
              <a:t>Zhao </a:t>
            </a:r>
            <a:r>
              <a:rPr lang="en-US" sz="850" i="1" dirty="0">
                <a:latin typeface="+mj-lt"/>
                <a:cs typeface="Effra"/>
              </a:rPr>
              <a:t>et al</a:t>
            </a:r>
            <a:r>
              <a:rPr lang="en-US" sz="850" dirty="0">
                <a:latin typeface="+mj-lt"/>
                <a:cs typeface="Effra"/>
              </a:rPr>
              <a:t>. Observation of the efficacy of radiofrequency catheter ablation on patients with different forms of atrial fibrillation. </a:t>
            </a:r>
            <a:r>
              <a:rPr lang="en-US" sz="850" i="1" dirty="0">
                <a:cs typeface="Effra"/>
              </a:rPr>
              <a:t>Euro Rev Med </a:t>
            </a:r>
            <a:r>
              <a:rPr lang="en-US" sz="850" i="1" dirty="0" err="1">
                <a:cs typeface="Effra"/>
              </a:rPr>
              <a:t>Pharmacol</a:t>
            </a:r>
            <a:r>
              <a:rPr lang="en-US" sz="850" i="1" dirty="0">
                <a:cs typeface="Effra"/>
              </a:rPr>
              <a:t> Sci</a:t>
            </a:r>
            <a:r>
              <a:rPr lang="en-US" sz="850" dirty="0">
                <a:cs typeface="Effra"/>
              </a:rPr>
              <a:t>. 2016; 20:4141-47.</a:t>
            </a:r>
          </a:p>
          <a:p>
            <a:pPr marL="117475" indent="-117475">
              <a:buAutoNum type="arabicPeriod"/>
            </a:pPr>
            <a:r>
              <a:rPr lang="en-US" sz="850" dirty="0">
                <a:latin typeface="+mj-lt"/>
                <a:cs typeface="Effra"/>
              </a:rPr>
              <a:t>Quan </a:t>
            </a:r>
            <a:r>
              <a:rPr lang="en-US" sz="850" i="1" dirty="0">
                <a:latin typeface="+mj-lt"/>
                <a:cs typeface="Effra"/>
              </a:rPr>
              <a:t>et al</a:t>
            </a:r>
            <a:r>
              <a:rPr lang="en-US" sz="850" dirty="0">
                <a:latin typeface="+mj-lt"/>
                <a:cs typeface="Effra"/>
              </a:rPr>
              <a:t>. Predictors of late atrial fibrillation recurrence after cryoballoon-based pulmonary vein isolation: a meta-analysis. </a:t>
            </a:r>
            <a:r>
              <a:rPr lang="en-US" sz="850" i="1" dirty="0" err="1">
                <a:latin typeface="+mj-lt"/>
                <a:cs typeface="Effra"/>
              </a:rPr>
              <a:t>Kardiologia</a:t>
            </a:r>
            <a:r>
              <a:rPr lang="en-US" sz="850" i="1" dirty="0">
                <a:latin typeface="+mj-lt"/>
                <a:cs typeface="Effra"/>
              </a:rPr>
              <a:t> </a:t>
            </a:r>
            <a:r>
              <a:rPr lang="en-US" sz="850" i="1" dirty="0" err="1">
                <a:latin typeface="+mj-lt"/>
                <a:cs typeface="Effra"/>
              </a:rPr>
              <a:t>Polska</a:t>
            </a:r>
            <a:r>
              <a:rPr lang="en-US" sz="850" dirty="0">
                <a:latin typeface="+mj-lt"/>
                <a:cs typeface="Effra"/>
              </a:rPr>
              <a:t>. 2017; 75(4):376-85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F31032F-2F69-4D32-AFAC-CAB83226C9D6}"/>
              </a:ext>
            </a:extLst>
          </p:cNvPr>
          <p:cNvSpPr/>
          <p:nvPr/>
        </p:nvSpPr>
        <p:spPr>
          <a:xfrm>
            <a:off x="1210967" y="1438005"/>
            <a:ext cx="7863840" cy="731520"/>
          </a:xfrm>
          <a:prstGeom prst="rect">
            <a:avLst/>
          </a:prstGeom>
          <a:gradFill flip="none" rotWithShape="1">
            <a:gsLst>
              <a:gs pos="10000">
                <a:srgbClr val="E7E6E6"/>
              </a:gs>
              <a:gs pos="0">
                <a:srgbClr val="4472C4">
                  <a:lumMod val="0"/>
                  <a:lumOff val="100000"/>
                </a:srgbClr>
              </a:gs>
              <a:gs pos="85000">
                <a:srgbClr val="4472C4">
                  <a:lumMod val="80000"/>
                </a:srgbClr>
              </a:gs>
              <a:gs pos="50000">
                <a:srgbClr val="4472C4">
                  <a:lumMod val="10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gradFill flip="none" rotWithShape="1">
              <a:gsLst>
                <a:gs pos="0">
                  <a:sysClr val="window" lastClr="FFFFFF">
                    <a:lumMod val="90000"/>
                  </a:sysClr>
                </a:gs>
                <a:gs pos="57000">
                  <a:srgbClr val="4472C4">
                    <a:lumMod val="95000"/>
                  </a:srgbClr>
                </a:gs>
                <a:gs pos="100000">
                  <a:srgbClr val="5B9BD5">
                    <a:lumMod val="45000"/>
                  </a:srgbClr>
                </a:gs>
              </a:gsLst>
              <a:lin ang="0" scaled="1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98871A68-5852-448E-A7E5-EB4ADAF63A4D}"/>
              </a:ext>
            </a:extLst>
          </p:cNvPr>
          <p:cNvSpPr/>
          <p:nvPr/>
        </p:nvSpPr>
        <p:spPr>
          <a:xfrm>
            <a:off x="2856887" y="3984581"/>
            <a:ext cx="6217920" cy="1463040"/>
          </a:xfrm>
          <a:prstGeom prst="rtTriangle">
            <a:avLst/>
          </a:prstGeom>
          <a:gradFill flip="none" rotWithShape="1">
            <a:gsLst>
              <a:gs pos="5000">
                <a:sysClr val="window" lastClr="FFFFFF">
                  <a:lumMod val="95000"/>
                </a:sysClr>
              </a:gs>
              <a:gs pos="75000">
                <a:srgbClr val="ED7D31"/>
              </a:gs>
              <a:gs pos="30000">
                <a:srgbClr val="FFC000">
                  <a:lumMod val="70000"/>
                  <a:lumOff val="30000"/>
                </a:srgbClr>
              </a:gs>
            </a:gsLst>
            <a:lin ang="900000" scaled="0"/>
            <a:tileRect/>
          </a:gradFill>
          <a:ln w="12700" cap="flat" cmpd="sng" algn="ctr">
            <a:gradFill flip="none" rotWithShape="1">
              <a:gsLst>
                <a:gs pos="0">
                  <a:sysClr val="window" lastClr="FFFFFF">
                    <a:lumMod val="90000"/>
                  </a:sysClr>
                </a:gs>
                <a:gs pos="49000">
                  <a:srgbClr val="FFC000">
                    <a:lumMod val="45000"/>
                    <a:lumOff val="55000"/>
                  </a:srgbClr>
                </a:gs>
                <a:gs pos="83000">
                  <a:srgbClr val="ED7D31">
                    <a:lumMod val="95000"/>
                  </a:srgbClr>
                </a:gs>
              </a:gsLst>
              <a:lin ang="0" scaled="1"/>
              <a:tileRect/>
            </a:gra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75E68DBC-CB66-4C02-8F81-4994F1F60D76}"/>
              </a:ext>
            </a:extLst>
          </p:cNvPr>
          <p:cNvSpPr/>
          <p:nvPr/>
        </p:nvSpPr>
        <p:spPr>
          <a:xfrm flipH="1">
            <a:off x="1210967" y="2300674"/>
            <a:ext cx="7863840" cy="1554480"/>
          </a:xfrm>
          <a:prstGeom prst="rtTriangle">
            <a:avLst/>
          </a:prstGeom>
          <a:gradFill flip="none" rotWithShape="0">
            <a:gsLst>
              <a:gs pos="8000">
                <a:sysClr val="window" lastClr="FFFFFF">
                  <a:lumMod val="95000"/>
                </a:sysClr>
              </a:gs>
              <a:gs pos="75000">
                <a:srgbClr val="ED7D31"/>
              </a:gs>
              <a:gs pos="30000">
                <a:srgbClr val="FFC000">
                  <a:lumMod val="70000"/>
                  <a:lumOff val="3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gradFill>
              <a:gsLst>
                <a:gs pos="100000">
                  <a:sysClr val="window" lastClr="FFFFFF">
                    <a:lumMod val="90000"/>
                  </a:sysClr>
                </a:gs>
                <a:gs pos="51000">
                  <a:srgbClr val="FFC000">
                    <a:lumMod val="45000"/>
                    <a:lumOff val="55000"/>
                  </a:srgbClr>
                </a:gs>
                <a:gs pos="17000">
                  <a:srgbClr val="ED7D31">
                    <a:lumMod val="95000"/>
                  </a:srgbClr>
                </a:gs>
              </a:gsLst>
              <a:lin ang="21594000" scaled="0"/>
            </a:gra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5E234D-841F-4FDF-85BB-8CDC5AA2CE9C}"/>
              </a:ext>
            </a:extLst>
          </p:cNvPr>
          <p:cNvSpPr txBox="1"/>
          <p:nvPr/>
        </p:nvSpPr>
        <p:spPr>
          <a:xfrm>
            <a:off x="1266130" y="1634488"/>
            <a:ext cx="1371600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/>
            <a:r>
              <a:rPr lang="en-US" sz="1600" dirty="0">
                <a:solidFill>
                  <a:prstClr val="black"/>
                </a:solidFill>
                <a:latin typeface="Effra" panose="020B0603020203020204" pitchFamily="34" charset="0"/>
              </a:rPr>
              <a:t>Asymptomatic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1A96C4-11E3-489E-BF99-822E174E10C6}"/>
              </a:ext>
            </a:extLst>
          </p:cNvPr>
          <p:cNvSpPr txBox="1"/>
          <p:nvPr/>
        </p:nvSpPr>
        <p:spPr>
          <a:xfrm>
            <a:off x="2914817" y="1634488"/>
            <a:ext cx="1097280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/>
            <a:r>
              <a:rPr lang="en-US" sz="1600" dirty="0">
                <a:solidFill>
                  <a:prstClr val="black"/>
                </a:solidFill>
                <a:latin typeface="Effra" panose="020B0603020203020204" pitchFamily="34" charset="0"/>
              </a:rPr>
              <a:t>Paroxysmal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08D01E-A2AB-4BD6-B896-0BC202722600}"/>
              </a:ext>
            </a:extLst>
          </p:cNvPr>
          <p:cNvSpPr txBox="1"/>
          <p:nvPr/>
        </p:nvSpPr>
        <p:spPr>
          <a:xfrm>
            <a:off x="4277178" y="1634488"/>
            <a:ext cx="1005840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/>
            <a:r>
              <a:rPr lang="en-US" sz="1600" dirty="0">
                <a:solidFill>
                  <a:prstClr val="black"/>
                </a:solidFill>
                <a:latin typeface="Effra" panose="020B0603020203020204" pitchFamily="34" charset="0"/>
              </a:rPr>
              <a:t>Persistent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D737411-C7CD-4A59-8D9E-482685A10A3E}"/>
              </a:ext>
            </a:extLst>
          </p:cNvPr>
          <p:cNvSpPr txBox="1"/>
          <p:nvPr/>
        </p:nvSpPr>
        <p:spPr>
          <a:xfrm>
            <a:off x="5445582" y="1634488"/>
            <a:ext cx="2286000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/>
            <a:r>
              <a:rPr lang="en-US" sz="1600" dirty="0">
                <a:solidFill>
                  <a:prstClr val="black"/>
                </a:solidFill>
                <a:latin typeface="Effra" panose="020B0603020203020204" pitchFamily="34" charset="0"/>
              </a:rPr>
              <a:t>Long-Standing Persistent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994CBA3-0475-4794-934D-7725674893DF}"/>
              </a:ext>
            </a:extLst>
          </p:cNvPr>
          <p:cNvSpPr txBox="1"/>
          <p:nvPr/>
        </p:nvSpPr>
        <p:spPr>
          <a:xfrm>
            <a:off x="7976345" y="1634488"/>
            <a:ext cx="1097280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/>
            <a:r>
              <a:rPr lang="en-US" sz="1600" dirty="0">
                <a:solidFill>
                  <a:prstClr val="black"/>
                </a:solidFill>
                <a:latin typeface="Effra" panose="020B0603020203020204" pitchFamily="34" charset="0"/>
              </a:rPr>
              <a:t>Permanent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4F02BD-9F40-4BEE-AC92-1698B67547B2}"/>
              </a:ext>
            </a:extLst>
          </p:cNvPr>
          <p:cNvSpPr txBox="1"/>
          <p:nvPr/>
        </p:nvSpPr>
        <p:spPr>
          <a:xfrm>
            <a:off x="467711" y="1511379"/>
            <a:ext cx="73152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/>
            <a:r>
              <a:rPr lang="en-US" sz="1600" dirty="0">
                <a:latin typeface="Effra" panose="020B0603020203020204" pitchFamily="34" charset="0"/>
              </a:rPr>
              <a:t>At-risk </a:t>
            </a:r>
          </a:p>
          <a:p>
            <a:pPr defTabSz="457200"/>
            <a:r>
              <a:rPr lang="en-US" sz="1600" dirty="0">
                <a:latin typeface="Effra" panose="020B0603020203020204" pitchFamily="34" charset="0"/>
              </a:rPr>
              <a:t>for AF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1DD6B04-EE28-42BD-9085-D349D75731E3}"/>
              </a:ext>
            </a:extLst>
          </p:cNvPr>
          <p:cNvSpPr txBox="1"/>
          <p:nvPr/>
        </p:nvSpPr>
        <p:spPr>
          <a:xfrm>
            <a:off x="1210967" y="3531990"/>
            <a:ext cx="7863840" cy="323165"/>
          </a:xfrm>
          <a:prstGeom prst="rect">
            <a:avLst/>
          </a:prstGeom>
          <a:noFill/>
        </p:spPr>
        <p:txBody>
          <a:bodyPr wrap="square" lIns="0" rIns="91440" rtlCol="0">
            <a:spAutoFit/>
          </a:bodyPr>
          <a:lstStyle/>
          <a:p>
            <a:pPr algn="r" defTabSz="457200"/>
            <a:r>
              <a:rPr lang="en-US" sz="1500" dirty="0">
                <a:solidFill>
                  <a:prstClr val="black"/>
                </a:solidFill>
                <a:latin typeface="Effra" panose="020B0603020203020204" pitchFamily="34" charset="0"/>
              </a:rPr>
              <a:t>Atrial remodeling, AF progression, consequences and co-morbidities</a:t>
            </a:r>
            <a:r>
              <a:rPr lang="en-US" sz="1500" baseline="30000" dirty="0">
                <a:solidFill>
                  <a:prstClr val="black"/>
                </a:solidFill>
                <a:latin typeface="Effra" panose="020B0603020203020204" pitchFamily="34" charset="0"/>
              </a:rPr>
              <a:t>2,3</a:t>
            </a:r>
            <a:endParaRPr lang="en-US" sz="1500" dirty="0">
              <a:solidFill>
                <a:prstClr val="black"/>
              </a:solidFill>
              <a:latin typeface="Effra" panose="020B0603020203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2C6B9A1-6B4F-4D96-A50D-757F34D22B87}"/>
              </a:ext>
            </a:extLst>
          </p:cNvPr>
          <p:cNvSpPr txBox="1"/>
          <p:nvPr/>
        </p:nvSpPr>
        <p:spPr>
          <a:xfrm>
            <a:off x="4669769" y="5124457"/>
            <a:ext cx="2436557" cy="3231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/>
            <a:r>
              <a:rPr lang="en-US" sz="1500" dirty="0">
                <a:solidFill>
                  <a:prstClr val="black"/>
                </a:solidFill>
                <a:latin typeface="Effra" panose="020B0603020203020204" pitchFamily="34" charset="0"/>
              </a:rPr>
              <a:t>Ablation success rates</a:t>
            </a:r>
            <a:r>
              <a:rPr lang="en-US" sz="1500" baseline="30000" dirty="0">
                <a:solidFill>
                  <a:prstClr val="black"/>
                </a:solidFill>
                <a:latin typeface="Effra" panose="020B0603020203020204" pitchFamily="34" charset="0"/>
              </a:rPr>
              <a:t>4,5</a:t>
            </a:r>
            <a:endParaRPr lang="en-US" sz="1500" dirty="0">
              <a:solidFill>
                <a:prstClr val="black"/>
              </a:solidFill>
              <a:latin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455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T 2016 PPT Fina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91440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B5F5385-4754-EF45-8C2E-E2D583452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0454" y="4572000"/>
            <a:ext cx="7783629" cy="1450708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537988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58779" y="157212"/>
            <a:ext cx="7886700" cy="1325563"/>
          </a:xfrm>
          <a:ln w="28575" cmpd="sng"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en-US" sz="3300" b="1" dirty="0">
                <a:solidFill>
                  <a:srgbClr val="000000"/>
                </a:solidFill>
              </a:rPr>
              <a:t>AF Prevalence is Large and Growing</a:t>
            </a:r>
          </a:p>
        </p:txBody>
      </p:sp>
      <p:sp>
        <p:nvSpPr>
          <p:cNvPr id="18435" name="Content Placeholder 8"/>
          <p:cNvSpPr>
            <a:spLocks noGrp="1"/>
          </p:cNvSpPr>
          <p:nvPr>
            <p:ph idx="4294967295"/>
          </p:nvPr>
        </p:nvSpPr>
        <p:spPr>
          <a:xfrm>
            <a:off x="6919203" y="1327428"/>
            <a:ext cx="4608074" cy="4419600"/>
          </a:xfrm>
        </p:spPr>
        <p:txBody>
          <a:bodyPr/>
          <a:lstStyle/>
          <a:p>
            <a:pPr marL="173038" indent="-173038">
              <a:spcBef>
                <a:spcPct val="40000"/>
              </a:spcBef>
            </a:pPr>
            <a:r>
              <a:rPr lang="en-US" sz="1800" dirty="0"/>
              <a:t>US AF Prevalence </a:t>
            </a:r>
            <a:br>
              <a:rPr lang="en-US" sz="1800" dirty="0"/>
            </a:br>
            <a:r>
              <a:rPr lang="en-US" sz="1800" dirty="0"/>
              <a:t>is estimated at &gt; 3.3</a:t>
            </a:r>
            <a:r>
              <a:rPr lang="en-US" sz="1800" baseline="30000" dirty="0"/>
              <a:t>1</a:t>
            </a:r>
            <a:r>
              <a:rPr lang="en-US" sz="1800" dirty="0"/>
              <a:t> million people and is predicted to double by 2035</a:t>
            </a:r>
            <a:r>
              <a:rPr lang="en-US" sz="1800" baseline="30000" dirty="0"/>
              <a:t>1</a:t>
            </a:r>
          </a:p>
          <a:p>
            <a:pPr marL="173038" indent="-173038">
              <a:spcBef>
                <a:spcPct val="40000"/>
              </a:spcBef>
            </a:pPr>
            <a:r>
              <a:rPr lang="en-US" sz="1800" dirty="0"/>
              <a:t>Age-adjusted AF incidence is predicted to grow as a result of increased risk factors – obesity, hypertension, diabetes, and cardiovascular disease, ETOH, endurance sport training</a:t>
            </a:r>
            <a:r>
              <a:rPr lang="en-US" sz="1800" baseline="30000" dirty="0"/>
              <a:t>2</a:t>
            </a:r>
            <a:endParaRPr lang="en-US" sz="1800" dirty="0"/>
          </a:p>
          <a:p>
            <a:pPr marL="173038" indent="-173038"/>
            <a:endParaRPr lang="en-US" sz="1800" dirty="0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7451726" y="1712913"/>
            <a:ext cx="1844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125" name="Picture 26" descr="201103255_estimated US AF Prev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451" y="1014919"/>
            <a:ext cx="4749800" cy="45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6123" y="5480446"/>
            <a:ext cx="899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baseline="30000" dirty="0"/>
              <a:t>1</a:t>
            </a:r>
            <a:r>
              <a:rPr lang="en-US" sz="500" dirty="0"/>
              <a:t>Naccarelli GV, et al. </a:t>
            </a:r>
            <a:r>
              <a:rPr lang="en-US" sz="500" i="1" dirty="0"/>
              <a:t>Am J </a:t>
            </a:r>
            <a:r>
              <a:rPr lang="en-US" sz="500" i="1" dirty="0" err="1"/>
              <a:t>Cardiol</a:t>
            </a:r>
            <a:r>
              <a:rPr lang="en-US" sz="500" i="1" dirty="0"/>
              <a:t>. </a:t>
            </a:r>
            <a:r>
              <a:rPr lang="en-US" sz="500" dirty="0"/>
              <a:t>December 2009</a:t>
            </a:r>
            <a:r>
              <a:rPr lang="en-US" sz="500" i="1" dirty="0"/>
              <a:t>;</a:t>
            </a:r>
            <a:r>
              <a:rPr lang="en-US" sz="500" dirty="0"/>
              <a:t>104(11):1534-1539.  </a:t>
            </a:r>
          </a:p>
          <a:p>
            <a:r>
              <a:rPr lang="en-US" sz="500" baseline="30000" dirty="0"/>
              <a:t>2 </a:t>
            </a:r>
            <a:r>
              <a:rPr lang="en-US" sz="500" dirty="0" err="1"/>
              <a:t>Miyasaka</a:t>
            </a:r>
            <a:r>
              <a:rPr lang="en-US" sz="500" dirty="0"/>
              <a:t> Y, et al. </a:t>
            </a:r>
            <a:r>
              <a:rPr lang="en-US" sz="500" i="1" dirty="0"/>
              <a:t>Circulation. </a:t>
            </a:r>
            <a:r>
              <a:rPr lang="en-US" sz="500" dirty="0"/>
              <a:t>July</a:t>
            </a:r>
            <a:r>
              <a:rPr lang="en-US" sz="500" i="1" dirty="0"/>
              <a:t> </a:t>
            </a:r>
            <a:r>
              <a:rPr lang="en-US" sz="500" dirty="0"/>
              <a:t>2006;114(2):119-125.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17254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80BAB9-85F0-3947-AE86-A084B6EBA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952" y="68096"/>
            <a:ext cx="8939840" cy="671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94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Widescreen Template" id="{801A062B-43CE-1241-91A0-662FF485C5E5}" vid="{03D86D77-78FA-5844-9618-030EFCDBBB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</TotalTime>
  <Words>2713</Words>
  <Application>Microsoft Macintosh PowerPoint</Application>
  <PresentationFormat>Widescreen</PresentationFormat>
  <Paragraphs>309</Paragraphs>
  <Slides>79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92" baseType="lpstr">
      <vt:lpstr>MS PGothic</vt:lpstr>
      <vt:lpstr>MS PGothic</vt:lpstr>
      <vt:lpstr>ヒラギノ角ゴ Pro W3</vt:lpstr>
      <vt:lpstr>Al Bayan Plain</vt:lpstr>
      <vt:lpstr>Arial</vt:lpstr>
      <vt:lpstr>Calibri</vt:lpstr>
      <vt:lpstr>Calibri Light</vt:lpstr>
      <vt:lpstr>Effra</vt:lpstr>
      <vt:lpstr>Lucida Sans Unicode</vt:lpstr>
      <vt:lpstr>StarSymbol</vt:lpstr>
      <vt:lpstr>Symbol</vt:lpstr>
      <vt:lpstr>Wingdings 2</vt:lpstr>
      <vt:lpstr>Office Theme</vt:lpstr>
      <vt:lpstr>Atrial Fibrillation: From  Diagnosis to Control</vt:lpstr>
      <vt:lpstr>Disclosures</vt:lpstr>
      <vt:lpstr>PowerPoint Presentation</vt:lpstr>
      <vt:lpstr>PowerPoint Presentation</vt:lpstr>
      <vt:lpstr>Atrial Fibrillation – What is it?</vt:lpstr>
      <vt:lpstr>The AFib Burden</vt:lpstr>
      <vt:lpstr>Proportion of Arrhythmic Diagnoses</vt:lpstr>
      <vt:lpstr>AF Prevalence is Large and Growing</vt:lpstr>
      <vt:lpstr>PowerPoint Presentation</vt:lpstr>
      <vt:lpstr>PowerPoint Presentation</vt:lpstr>
      <vt:lpstr>Risk Factors  for Afib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AFib Continuum </vt:lpstr>
      <vt:lpstr>Prevalence of Atrial Fibrillation Progression ~1/3 of patients progress from paroxysmal to more advanced stages of AF</vt:lpstr>
      <vt:lpstr>PowerPoint Presentation</vt:lpstr>
      <vt:lpstr>PowerPoint Presentation</vt:lpstr>
      <vt:lpstr>PowerPoint Presentation</vt:lpstr>
      <vt:lpstr>  Atrial Fibrillation &amp; CVA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Afib Anticoagulant Agents: Cost</vt:lpstr>
      <vt:lpstr>Comparison of Anticoagulants</vt:lpstr>
      <vt:lpstr>Afib: Anticoagulation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Left Atrial Appendage Clip</vt:lpstr>
      <vt:lpstr>Left Atrial Appendage 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Afib Rate Controlling Agents: Cost</vt:lpstr>
      <vt:lpstr>PowerPoint Presentation</vt:lpstr>
      <vt:lpstr>PowerPoint Presentation</vt:lpstr>
      <vt:lpstr>PowerPoint Presentation</vt:lpstr>
      <vt:lpstr>PowerPoint Presentation</vt:lpstr>
      <vt:lpstr>Afib Rhythm Controlling Agents: Cost</vt:lpstr>
      <vt:lpstr>AFib Triggers</vt:lpstr>
      <vt:lpstr>PowerPoint Presentation</vt:lpstr>
      <vt:lpstr>PowerPoint Presentation</vt:lpstr>
      <vt:lpstr>PowerPoint Presentation</vt:lpstr>
      <vt:lpstr>PowerPoint Presentation</vt:lpstr>
      <vt:lpstr>Consequences of Afib Progression Increased mortality risk</vt:lpstr>
      <vt:lpstr>PowerPoint Presentation</vt:lpstr>
      <vt:lpstr>Consequences of Afib Progression Beyond mortality</vt:lpstr>
      <vt:lpstr>PowerPoint Presentation</vt:lpstr>
      <vt:lpstr>PowerPoint Presentation</vt:lpstr>
      <vt:lpstr>PowerPoint Presentation</vt:lpstr>
      <vt:lpstr>2020 ESC Guidelines for the Management of Atrial Fibrillation</vt:lpstr>
      <vt:lpstr>Pre-voltage Map</vt:lpstr>
      <vt:lpstr>Post-voltage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15</cp:revision>
  <dcterms:created xsi:type="dcterms:W3CDTF">2020-06-17T13:45:51Z</dcterms:created>
  <dcterms:modified xsi:type="dcterms:W3CDTF">2023-09-19T16:29:02Z</dcterms:modified>
</cp:coreProperties>
</file>