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0" r:id="rId1"/>
  </p:sldMasterIdLst>
  <p:notesMasterIdLst>
    <p:notesMasterId r:id="rId37"/>
  </p:notesMasterIdLst>
  <p:sldIdLst>
    <p:sldId id="286" r:id="rId2"/>
    <p:sldId id="287" r:id="rId3"/>
    <p:sldId id="291" r:id="rId4"/>
    <p:sldId id="261" r:id="rId5"/>
    <p:sldId id="265" r:id="rId6"/>
    <p:sldId id="295" r:id="rId7"/>
    <p:sldId id="302" r:id="rId8"/>
    <p:sldId id="292" r:id="rId9"/>
    <p:sldId id="262" r:id="rId10"/>
    <p:sldId id="266" r:id="rId11"/>
    <p:sldId id="259" r:id="rId12"/>
    <p:sldId id="260" r:id="rId13"/>
    <p:sldId id="297" r:id="rId14"/>
    <p:sldId id="283" r:id="rId15"/>
    <p:sldId id="277" r:id="rId16"/>
    <p:sldId id="258" r:id="rId17"/>
    <p:sldId id="278" r:id="rId18"/>
    <p:sldId id="284" r:id="rId19"/>
    <p:sldId id="264" r:id="rId20"/>
    <p:sldId id="303" r:id="rId21"/>
    <p:sldId id="305" r:id="rId22"/>
    <p:sldId id="299" r:id="rId23"/>
    <p:sldId id="275" r:id="rId24"/>
    <p:sldId id="263" r:id="rId25"/>
    <p:sldId id="288" r:id="rId26"/>
    <p:sldId id="285" r:id="rId27"/>
    <p:sldId id="267" r:id="rId28"/>
    <p:sldId id="268" r:id="rId29"/>
    <p:sldId id="269" r:id="rId30"/>
    <p:sldId id="270" r:id="rId31"/>
    <p:sldId id="271" r:id="rId32"/>
    <p:sldId id="298" r:id="rId33"/>
    <p:sldId id="293" r:id="rId34"/>
    <p:sldId id="281" r:id="rId35"/>
    <p:sldId id="282"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74" autoAdjust="0"/>
  </p:normalViewPr>
  <p:slideViewPr>
    <p:cSldViewPr snapToGrid="0">
      <p:cViewPr varScale="1">
        <p:scale>
          <a:sx n="124" d="100"/>
          <a:sy n="124"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C94D655-ABB0-41FA-9D87-C16C0F454EE1}" type="datetimeFigureOut">
              <a:rPr lang="en-US" smtClean="0"/>
              <a:t>9/19/23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CBBAA32-EAA1-4148-8F56-F7375DF3D389}" type="slidenum">
              <a:rPr lang="en-US" smtClean="0"/>
              <a:t>‹#›</a:t>
            </a:fld>
            <a:endParaRPr lang="en-US"/>
          </a:p>
        </p:txBody>
      </p:sp>
    </p:spTree>
    <p:extLst>
      <p:ext uri="{BB962C8B-B14F-4D97-AF65-F5344CB8AC3E}">
        <p14:creationId xmlns:p14="http://schemas.microsoft.com/office/powerpoint/2010/main" val="42920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BAA32-EAA1-4148-8F56-F7375DF3D389}" type="slidenum">
              <a:rPr lang="en-US" smtClean="0"/>
              <a:t>2</a:t>
            </a:fld>
            <a:endParaRPr lang="en-US"/>
          </a:p>
        </p:txBody>
      </p:sp>
    </p:spTree>
    <p:extLst>
      <p:ext uri="{BB962C8B-B14F-4D97-AF65-F5344CB8AC3E}">
        <p14:creationId xmlns:p14="http://schemas.microsoft.com/office/powerpoint/2010/main" val="50415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BAA32-EAA1-4148-8F56-F7375DF3D389}" type="slidenum">
              <a:rPr lang="en-US" smtClean="0"/>
              <a:t>17</a:t>
            </a:fld>
            <a:endParaRPr lang="en-US"/>
          </a:p>
        </p:txBody>
      </p:sp>
    </p:spTree>
    <p:extLst>
      <p:ext uri="{BB962C8B-B14F-4D97-AF65-F5344CB8AC3E}">
        <p14:creationId xmlns:p14="http://schemas.microsoft.com/office/powerpoint/2010/main" val="152111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204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7171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56345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34800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50733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72094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8989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196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431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916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507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20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212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296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853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9/19/23</a:t>
            </a:fld>
            <a:endParaRPr lang="en-US" dirty="0"/>
          </a:p>
        </p:txBody>
      </p:sp>
    </p:spTree>
    <p:extLst>
      <p:ext uri="{BB962C8B-B14F-4D97-AF65-F5344CB8AC3E}">
        <p14:creationId xmlns:p14="http://schemas.microsoft.com/office/powerpoint/2010/main" val="267763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9/19/23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907389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fsp.org/suicide-statistic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cbi.nlm.nih.gov/pmc/articles/PMC647661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svrc.org/sites/default/files/nsvrc-publications_sane-mobile-app_resources-vicarious-trauma.pdf" TargetMode="External"/><Relationship Id="rId2" Type="http://schemas.openxmlformats.org/officeDocument/2006/relationships/hyperlink" Target="http://www.compassionfatigue.org/" TargetMode="External"/><Relationship Id="rId1" Type="http://schemas.openxmlformats.org/officeDocument/2006/relationships/slideLayout" Target="../slideLayouts/slideLayout2.xml"/><Relationship Id="rId5" Type="http://schemas.openxmlformats.org/officeDocument/2006/relationships/hyperlink" Target="http://www.kevinhinesstory.com/" TargetMode="External"/><Relationship Id="rId4" Type="http://schemas.openxmlformats.org/officeDocument/2006/relationships/hyperlink" Target="https://www.workplacestrategiesformentalhealth.com/managing-workplace-issues/burnout-respons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nami.org/Home%20or%20mhanational.org" TargetMode="External"/><Relationship Id="rId2" Type="http://schemas.openxmlformats.org/officeDocument/2006/relationships/hyperlink" Target="https://suicidepreventionlifeline.org/" TargetMode="External"/><Relationship Id="rId1" Type="http://schemas.openxmlformats.org/officeDocument/2006/relationships/slideLayout" Target="../slideLayouts/slideLayout2.xml"/><Relationship Id="rId5" Type="http://schemas.openxmlformats.org/officeDocument/2006/relationships/hyperlink" Target="https://www.cdc.gov/sleep/about_sleep/sleep_hygiene.html" TargetMode="External"/><Relationship Id="rId4" Type="http://schemas.openxmlformats.org/officeDocument/2006/relationships/hyperlink" Target="https://www.psychologytoday.com/us/blog/click-here-happiness/201812/self-care-12-ways-take-better-care-yoursel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B24A-FC3E-4F3C-8627-083EDF7E16A4}"/>
              </a:ext>
            </a:extLst>
          </p:cNvPr>
          <p:cNvSpPr>
            <a:spLocks noGrp="1"/>
          </p:cNvSpPr>
          <p:nvPr>
            <p:ph type="ctrTitle"/>
          </p:nvPr>
        </p:nvSpPr>
        <p:spPr>
          <a:xfrm>
            <a:off x="1069848" y="180305"/>
            <a:ext cx="6068070" cy="3425780"/>
          </a:xfrm>
        </p:spPr>
        <p:txBody>
          <a:bodyPr>
            <a:normAutofit/>
          </a:bodyPr>
          <a:lstStyle/>
          <a:p>
            <a:r>
              <a:rPr lang="en-US" sz="4800" dirty="0"/>
              <a:t>Mental Health Matters: Supporting Our Healthcare Heroes</a:t>
            </a:r>
          </a:p>
        </p:txBody>
      </p:sp>
      <p:sp>
        <p:nvSpPr>
          <p:cNvPr id="3" name="Subtitle 2">
            <a:extLst>
              <a:ext uri="{FF2B5EF4-FFF2-40B4-BE49-F238E27FC236}">
                <a16:creationId xmlns:a16="http://schemas.microsoft.com/office/drawing/2014/main" id="{92F28055-54F9-47C5-86AB-DABC5E836752}"/>
              </a:ext>
            </a:extLst>
          </p:cNvPr>
          <p:cNvSpPr>
            <a:spLocks noGrp="1"/>
          </p:cNvSpPr>
          <p:nvPr>
            <p:ph type="subTitle" idx="1"/>
          </p:nvPr>
        </p:nvSpPr>
        <p:spPr>
          <a:xfrm>
            <a:off x="515155" y="3953812"/>
            <a:ext cx="7522419" cy="2633801"/>
          </a:xfrm>
        </p:spPr>
        <p:txBody>
          <a:bodyPr>
            <a:normAutofit/>
          </a:bodyPr>
          <a:lstStyle/>
          <a:p>
            <a:pPr algn="l"/>
            <a:r>
              <a:rPr lang="en-US" sz="2400" b="1" dirty="0">
                <a:solidFill>
                  <a:schemeClr val="tx1"/>
                </a:solidFill>
              </a:rPr>
              <a:t>Understanding Mental Health, Burnout, Compassion Fatigue, and Risk Factors for Suicide</a:t>
            </a:r>
          </a:p>
          <a:p>
            <a:endParaRPr lang="en-US" sz="2000" b="1" dirty="0">
              <a:solidFill>
                <a:schemeClr val="tx1"/>
              </a:solidFill>
            </a:endParaRPr>
          </a:p>
          <a:p>
            <a:endParaRPr lang="en-US" sz="2000" b="1" dirty="0">
              <a:solidFill>
                <a:schemeClr val="tx1"/>
              </a:solidFill>
            </a:endParaRPr>
          </a:p>
          <a:p>
            <a:pPr algn="l"/>
            <a:r>
              <a:rPr lang="en-US" b="1" dirty="0">
                <a:solidFill>
                  <a:schemeClr val="tx1"/>
                </a:solidFill>
              </a:rPr>
              <a:t>Kimberly Kohli, Ph.D., Psychologist, Certified Bariatric Counselor</a:t>
            </a:r>
          </a:p>
          <a:p>
            <a:pPr algn="l"/>
            <a:r>
              <a:rPr lang="en-US" b="1" dirty="0">
                <a:solidFill>
                  <a:schemeClr val="tx1"/>
                </a:solidFill>
              </a:rPr>
              <a:t>Fairfield Healthcare Professionals Psychiatry</a:t>
            </a:r>
          </a:p>
        </p:txBody>
      </p:sp>
      <p:pic>
        <p:nvPicPr>
          <p:cNvPr id="1026" name="Picture 2" descr="Mental Illness Ribbon Magnet - Magnet America">
            <a:extLst>
              <a:ext uri="{FF2B5EF4-FFF2-40B4-BE49-F238E27FC236}">
                <a16:creationId xmlns:a16="http://schemas.microsoft.com/office/drawing/2014/main" id="{8B365199-FD3F-477B-B802-06B148D81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85" r="17342" b="3"/>
          <a:stretch/>
        </p:blipFill>
        <p:spPr bwMode="auto">
          <a:xfrm>
            <a:off x="8037574" y="759599"/>
            <a:ext cx="3695080"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700"/>
                                        <p:tgtEl>
                                          <p:spTgt spid="3">
                                            <p:txEl>
                                              <p:pRg st="4" end="4"/>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5806"/>
            <a:ext cx="8596668" cy="786581"/>
          </a:xfrm>
        </p:spPr>
        <p:txBody>
          <a:bodyPr>
            <a:normAutofit fontScale="90000"/>
          </a:bodyPr>
          <a:lstStyle/>
          <a:p>
            <a:r>
              <a:rPr lang="en-US" sz="3100" dirty="0"/>
              <a:t>Warning Signs and Symptoms of Mental Health Conditions cont.</a:t>
            </a:r>
            <a:br>
              <a:rPr lang="en-US" dirty="0"/>
            </a:br>
            <a:endParaRPr lang="en-US" dirty="0"/>
          </a:p>
        </p:txBody>
      </p:sp>
      <p:sp>
        <p:nvSpPr>
          <p:cNvPr id="3" name="Content Placeholder 2"/>
          <p:cNvSpPr>
            <a:spLocks noGrp="1"/>
          </p:cNvSpPr>
          <p:nvPr>
            <p:ph idx="1"/>
          </p:nvPr>
        </p:nvSpPr>
        <p:spPr>
          <a:xfrm>
            <a:off x="677334" y="1337186"/>
            <a:ext cx="8596668" cy="5447071"/>
          </a:xfrm>
        </p:spPr>
        <p:txBody>
          <a:bodyPr>
            <a:normAutofit fontScale="92500" lnSpcReduction="20000"/>
          </a:bodyPr>
          <a:lstStyle/>
          <a:p>
            <a:r>
              <a:rPr lang="en-US" sz="2400" dirty="0"/>
              <a:t>Fatigue, low energy or motivation</a:t>
            </a:r>
          </a:p>
          <a:p>
            <a:pPr marL="0" indent="0">
              <a:buNone/>
            </a:pPr>
            <a:endParaRPr lang="en-US" sz="2400" dirty="0"/>
          </a:p>
          <a:p>
            <a:r>
              <a:rPr lang="en-US" sz="2400" dirty="0"/>
              <a:t>Changes in sleep patterns and eating habits (eating too little or eating too much)</a:t>
            </a:r>
          </a:p>
          <a:p>
            <a:pPr marL="0" indent="0">
              <a:buNone/>
            </a:pPr>
            <a:endParaRPr lang="en-US" sz="2400" dirty="0"/>
          </a:p>
          <a:p>
            <a:r>
              <a:rPr lang="en-US" sz="2400" dirty="0"/>
              <a:t>Difficulty perceiving reality (delusions or hallucinations in which a person experiences or senses things that don’t exist in objective reality)</a:t>
            </a:r>
          </a:p>
          <a:p>
            <a:pPr marL="0" indent="0">
              <a:buNone/>
            </a:pPr>
            <a:endParaRPr lang="en-US" sz="2400" dirty="0"/>
          </a:p>
          <a:p>
            <a:r>
              <a:rPr lang="en-US" sz="2400" dirty="0"/>
              <a:t>Overuse of substances</a:t>
            </a:r>
          </a:p>
          <a:p>
            <a:pPr marL="0" indent="0">
              <a:buNone/>
            </a:pPr>
            <a:endParaRPr lang="en-US" sz="2400" dirty="0"/>
          </a:p>
          <a:p>
            <a:r>
              <a:rPr lang="en-US" sz="2400" dirty="0"/>
              <a:t>Multiple physical symptoms without obvious medical causes such as, headaches &amp; gastrointestinal symptoms</a:t>
            </a:r>
          </a:p>
          <a:p>
            <a:r>
              <a:rPr lang="en-US" sz="2400" dirty="0"/>
              <a:t>Inability to perform daily activities</a:t>
            </a:r>
            <a:endParaRPr lang="en-US" dirty="0"/>
          </a:p>
        </p:txBody>
      </p:sp>
    </p:spTree>
    <p:extLst>
      <p:ext uri="{BB962C8B-B14F-4D97-AF65-F5344CB8AC3E}">
        <p14:creationId xmlns:p14="http://schemas.microsoft.com/office/powerpoint/2010/main" val="342083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753"/>
            <a:ext cx="8596668" cy="829340"/>
          </a:xfrm>
        </p:spPr>
        <p:txBody>
          <a:bodyPr>
            <a:noAutofit/>
          </a:bodyPr>
          <a:lstStyle/>
          <a:p>
            <a:r>
              <a:rPr lang="en-US" sz="2800" dirty="0"/>
              <a:t>Aspects that Negatively Impact Healthcare Professionals</a:t>
            </a:r>
          </a:p>
        </p:txBody>
      </p:sp>
      <p:sp>
        <p:nvSpPr>
          <p:cNvPr id="3" name="Content Placeholder 2"/>
          <p:cNvSpPr>
            <a:spLocks noGrp="1"/>
          </p:cNvSpPr>
          <p:nvPr>
            <p:ph idx="1"/>
          </p:nvPr>
        </p:nvSpPr>
        <p:spPr>
          <a:xfrm>
            <a:off x="677334" y="1010093"/>
            <a:ext cx="8998294" cy="5847907"/>
          </a:xfrm>
        </p:spPr>
        <p:txBody>
          <a:bodyPr>
            <a:normAutofit fontScale="25000" lnSpcReduction="20000"/>
          </a:bodyPr>
          <a:lstStyle/>
          <a:p>
            <a:endParaRPr lang="en-US" sz="2400" dirty="0"/>
          </a:p>
          <a:p>
            <a:pPr marL="0" indent="0">
              <a:buNone/>
            </a:pPr>
            <a:r>
              <a:rPr lang="en-US" sz="3800" dirty="0"/>
              <a:t>								</a:t>
            </a:r>
            <a:r>
              <a:rPr lang="en-US" sz="9600" b="1" dirty="0"/>
              <a:t>Burnout</a:t>
            </a:r>
          </a:p>
          <a:p>
            <a:r>
              <a:rPr lang="en-US" sz="9600" dirty="0"/>
              <a:t>A term that has been used since the early 1970s to describe the </a:t>
            </a:r>
            <a:r>
              <a:rPr lang="en-US" sz="9600" u="sng" dirty="0"/>
              <a:t>physical and emotional exhaustion </a:t>
            </a:r>
            <a:r>
              <a:rPr lang="en-US" sz="9600" dirty="0"/>
              <a:t>that workers can experience when they have low job satisfaction and feel powerless and overwhelmed at work</a:t>
            </a:r>
          </a:p>
          <a:p>
            <a:pPr marL="0" indent="0">
              <a:buNone/>
            </a:pPr>
            <a:endParaRPr lang="en-US" sz="9600" dirty="0"/>
          </a:p>
          <a:p>
            <a:r>
              <a:rPr lang="en-US" sz="9600" dirty="0"/>
              <a:t>Cumulative process marked by emotional exhaustion and withdrawal associated with increased workload and institutional stress, NOT trauma-related </a:t>
            </a:r>
          </a:p>
          <a:p>
            <a:pPr marL="0" indent="0">
              <a:buNone/>
            </a:pPr>
            <a:endParaRPr lang="en-US" sz="9600" dirty="0"/>
          </a:p>
          <a:p>
            <a:r>
              <a:rPr lang="en-US" sz="9600" dirty="0"/>
              <a:t>“A syndrome of emotional exhaustion, depersonalization and lack of feelings of personal accomplishment”</a:t>
            </a:r>
          </a:p>
          <a:p>
            <a:endParaRPr lang="en-US" sz="9600" dirty="0"/>
          </a:p>
          <a:p>
            <a:endParaRPr lang="en-US" sz="9600" dirty="0"/>
          </a:p>
          <a:p>
            <a:endParaRPr lang="en-US" sz="6400" dirty="0"/>
          </a:p>
          <a:p>
            <a:pPr marL="0" indent="0">
              <a:buNone/>
            </a:pPr>
            <a:endParaRPr lang="en-US" sz="6400" dirty="0"/>
          </a:p>
          <a:p>
            <a:pPr marL="0" indent="0">
              <a:buNone/>
            </a:pPr>
            <a:r>
              <a:rPr lang="en-US" sz="6400" dirty="0"/>
              <a:t>Lee &amp; </a:t>
            </a:r>
            <a:r>
              <a:rPr lang="en-US" sz="6400" dirty="0" err="1"/>
              <a:t>Ashforth</a:t>
            </a:r>
            <a:r>
              <a:rPr lang="en-US" sz="6400" dirty="0"/>
              <a:t>, 1996</a:t>
            </a:r>
          </a:p>
        </p:txBody>
      </p:sp>
    </p:spTree>
    <p:extLst>
      <p:ext uri="{BB962C8B-B14F-4D97-AF65-F5344CB8AC3E}">
        <p14:creationId xmlns:p14="http://schemas.microsoft.com/office/powerpoint/2010/main" val="76414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819"/>
            <a:ext cx="8596668" cy="648929"/>
          </a:xfrm>
        </p:spPr>
        <p:txBody>
          <a:bodyPr>
            <a:normAutofit/>
          </a:bodyPr>
          <a:lstStyle/>
          <a:p>
            <a:r>
              <a:rPr lang="en-US" sz="3200" dirty="0"/>
              <a:t>Maslach’s 6 Areas of Burnout</a:t>
            </a:r>
          </a:p>
        </p:txBody>
      </p:sp>
      <p:sp>
        <p:nvSpPr>
          <p:cNvPr id="3" name="Content Placeholder 2"/>
          <p:cNvSpPr>
            <a:spLocks noGrp="1"/>
          </p:cNvSpPr>
          <p:nvPr>
            <p:ph idx="1"/>
          </p:nvPr>
        </p:nvSpPr>
        <p:spPr>
          <a:xfrm>
            <a:off x="677334" y="940159"/>
            <a:ext cx="8596668" cy="5801932"/>
          </a:xfrm>
        </p:spPr>
        <p:txBody>
          <a:bodyPr>
            <a:normAutofit fontScale="55000" lnSpcReduction="20000"/>
          </a:bodyPr>
          <a:lstStyle/>
          <a:p>
            <a:pPr marL="502920" lvl="1" indent="0">
              <a:buNone/>
            </a:pPr>
            <a:endParaRPr lang="en-US" sz="3000" dirty="0"/>
          </a:p>
          <a:p>
            <a:pPr marL="502920" lvl="1" indent="0">
              <a:buNone/>
            </a:pPr>
            <a:r>
              <a:rPr lang="en-US" sz="4400" dirty="0"/>
              <a:t>Healthcare has been the primary occupation for research on burnout for several decades</a:t>
            </a:r>
          </a:p>
          <a:p>
            <a:pPr marL="502920" lvl="1" indent="0">
              <a:buNone/>
            </a:pPr>
            <a:r>
              <a:rPr lang="en-US" sz="4400" dirty="0"/>
              <a:t>		</a:t>
            </a:r>
          </a:p>
          <a:p>
            <a:pPr marL="502920" lvl="1" indent="0">
              <a:buNone/>
            </a:pPr>
            <a:r>
              <a:rPr lang="en-US" sz="4400" dirty="0"/>
              <a:t>			</a:t>
            </a:r>
            <a:r>
              <a:rPr lang="en-US" sz="4400" dirty="0" err="1"/>
              <a:t>Maslach</a:t>
            </a:r>
            <a:r>
              <a:rPr lang="en-US" sz="4400" dirty="0"/>
              <a:t> Burnout Inventory (MBI)</a:t>
            </a:r>
          </a:p>
          <a:p>
            <a:pPr marL="502920" lvl="1" indent="0">
              <a:buNone/>
            </a:pPr>
            <a:r>
              <a:rPr lang="en-US" sz="4400" dirty="0"/>
              <a:t>		MBI-HSS (MP)- for medical personnel</a:t>
            </a:r>
          </a:p>
          <a:p>
            <a:pPr marL="502920" lvl="1" indent="0">
              <a:buNone/>
            </a:pPr>
            <a:endParaRPr lang="en-US" sz="4000" dirty="0"/>
          </a:p>
          <a:p>
            <a:r>
              <a:rPr lang="en-US" sz="4400" u="sng" dirty="0"/>
              <a:t>Workload</a:t>
            </a:r>
            <a:r>
              <a:rPr lang="en-US" sz="4400" dirty="0"/>
              <a:t>- too much, not enough resources</a:t>
            </a:r>
          </a:p>
          <a:p>
            <a:r>
              <a:rPr lang="en-US" sz="4400" u="sng" dirty="0"/>
              <a:t>Control</a:t>
            </a:r>
            <a:r>
              <a:rPr lang="en-US" sz="4400" dirty="0"/>
              <a:t>- Micromanagement, accountability without power </a:t>
            </a:r>
          </a:p>
          <a:p>
            <a:r>
              <a:rPr lang="en-US" sz="4400" u="sng" dirty="0"/>
              <a:t>Reward </a:t>
            </a:r>
            <a:r>
              <a:rPr lang="en-US" sz="4400" dirty="0"/>
              <a:t>– Insufficient pay, acknowledgement, satisfaction </a:t>
            </a:r>
          </a:p>
          <a:p>
            <a:r>
              <a:rPr lang="en-US" sz="4400" u="sng" dirty="0"/>
              <a:t>Community</a:t>
            </a:r>
            <a:r>
              <a:rPr lang="en-US" sz="4400" dirty="0"/>
              <a:t>- Isolation, conflict, disrespect </a:t>
            </a:r>
          </a:p>
          <a:p>
            <a:r>
              <a:rPr lang="en-US" sz="4400" u="sng" dirty="0"/>
              <a:t>Fairness</a:t>
            </a:r>
            <a:r>
              <a:rPr lang="en-US" sz="4400" dirty="0"/>
              <a:t> -Discrimination, favoritism </a:t>
            </a:r>
          </a:p>
          <a:p>
            <a:r>
              <a:rPr lang="en-US" sz="4400" u="sng" dirty="0"/>
              <a:t>Values</a:t>
            </a:r>
            <a:r>
              <a:rPr lang="en-US" sz="4400" dirty="0"/>
              <a:t> -Ethical conflicts, meaningless tasks</a:t>
            </a:r>
          </a:p>
          <a:p>
            <a:pPr marL="0" indent="0">
              <a:buNone/>
            </a:pPr>
            <a:endParaRPr lang="en-US" sz="2400" dirty="0"/>
          </a:p>
        </p:txBody>
      </p:sp>
    </p:spTree>
    <p:extLst>
      <p:ext uri="{BB962C8B-B14F-4D97-AF65-F5344CB8AC3E}">
        <p14:creationId xmlns:p14="http://schemas.microsoft.com/office/powerpoint/2010/main" val="369738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B754-D2A6-49AB-81D0-F1D7EC3D9390}"/>
              </a:ext>
            </a:extLst>
          </p:cNvPr>
          <p:cNvSpPr>
            <a:spLocks noGrp="1"/>
          </p:cNvSpPr>
          <p:nvPr>
            <p:ph type="title"/>
          </p:nvPr>
        </p:nvSpPr>
        <p:spPr>
          <a:xfrm>
            <a:off x="677334" y="-88490"/>
            <a:ext cx="8596668" cy="894735"/>
          </a:xfrm>
        </p:spPr>
        <p:txBody>
          <a:bodyPr>
            <a:normAutofit fontScale="90000"/>
          </a:bodyPr>
          <a:lstStyle/>
          <a:p>
            <a:r>
              <a:rPr lang="en-US" dirty="0"/>
              <a:t>Research on Burnout among Healthcare Professionals</a:t>
            </a:r>
          </a:p>
        </p:txBody>
      </p:sp>
      <p:sp>
        <p:nvSpPr>
          <p:cNvPr id="3" name="Content Placeholder 2">
            <a:extLst>
              <a:ext uri="{FF2B5EF4-FFF2-40B4-BE49-F238E27FC236}">
                <a16:creationId xmlns:a16="http://schemas.microsoft.com/office/drawing/2014/main" id="{9418F16D-C3A3-4FD7-BCFF-7CA00766A2C3}"/>
              </a:ext>
            </a:extLst>
          </p:cNvPr>
          <p:cNvSpPr>
            <a:spLocks noGrp="1"/>
          </p:cNvSpPr>
          <p:nvPr>
            <p:ph idx="1"/>
          </p:nvPr>
        </p:nvSpPr>
        <p:spPr>
          <a:xfrm>
            <a:off x="677334" y="1091381"/>
            <a:ext cx="8596668" cy="5766619"/>
          </a:xfrm>
        </p:spPr>
        <p:txBody>
          <a:bodyPr>
            <a:normAutofit fontScale="92500" lnSpcReduction="20000"/>
          </a:bodyPr>
          <a:lstStyle/>
          <a:p>
            <a:pPr marL="0" indent="0">
              <a:buNone/>
            </a:pPr>
            <a:r>
              <a:rPr lang="en-US" sz="2800" dirty="0"/>
              <a:t>Study by Shaikh et al. (2019) examined burnout among 71 internal medicine physicians, interns, and post-graduate trainees using abbreviated Maslach Burnout Inventory (MBI)</a:t>
            </a:r>
          </a:p>
          <a:p>
            <a:pPr marL="457200" lvl="1" indent="0">
              <a:buNone/>
            </a:pPr>
            <a:r>
              <a:rPr lang="en-US" sz="2800" dirty="0"/>
              <a:t>						</a:t>
            </a:r>
            <a:r>
              <a:rPr lang="en-US" sz="2800" b="1" u="sng" dirty="0"/>
              <a:t>Results: </a:t>
            </a:r>
          </a:p>
          <a:p>
            <a:pPr lvl="1"/>
            <a:r>
              <a:rPr lang="en-US" sz="2800" dirty="0"/>
              <a:t>More than 25% have moderate to high burnout</a:t>
            </a:r>
          </a:p>
          <a:p>
            <a:pPr lvl="1"/>
            <a:r>
              <a:rPr lang="en-US" sz="2800" dirty="0"/>
              <a:t>High degree of burnout among internal medicine physicians</a:t>
            </a:r>
          </a:p>
          <a:p>
            <a:pPr lvl="1"/>
            <a:r>
              <a:rPr lang="en-US" sz="2800" dirty="0"/>
              <a:t>Interns reported highest frequency of burnout</a:t>
            </a:r>
          </a:p>
          <a:p>
            <a:pPr lvl="1"/>
            <a:r>
              <a:rPr lang="en-US" sz="2800" dirty="0"/>
              <a:t>Working hours and number of on-call days significant correlating factors </a:t>
            </a:r>
          </a:p>
          <a:p>
            <a:pPr lvl="1"/>
            <a:r>
              <a:rPr lang="en-US" sz="2800" dirty="0"/>
              <a:t>Most significant findings: the perception that burnout is an inevitable side effect of the profession, glamorization of survival of the fittest, and self-denial</a:t>
            </a:r>
          </a:p>
          <a:p>
            <a:pPr marL="457200" lvl="1" indent="0">
              <a:buNone/>
            </a:pPr>
            <a:endParaRPr lang="en-US" sz="2800" dirty="0"/>
          </a:p>
        </p:txBody>
      </p:sp>
    </p:spTree>
    <p:extLst>
      <p:ext uri="{BB962C8B-B14F-4D97-AF65-F5344CB8AC3E}">
        <p14:creationId xmlns:p14="http://schemas.microsoft.com/office/powerpoint/2010/main" val="162811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7316"/>
            <a:ext cx="8596668" cy="796413"/>
          </a:xfrm>
        </p:spPr>
        <p:txBody>
          <a:bodyPr/>
          <a:lstStyle/>
          <a:p>
            <a:r>
              <a:rPr lang="en-US" dirty="0"/>
              <a:t>Burnout </a:t>
            </a:r>
            <a:r>
              <a:rPr lang="en-US" sz="3200" dirty="0"/>
              <a:t>Among</a:t>
            </a:r>
            <a:r>
              <a:rPr lang="en-US" dirty="0"/>
              <a:t> Healthcare Professionals</a:t>
            </a:r>
          </a:p>
        </p:txBody>
      </p:sp>
      <p:sp>
        <p:nvSpPr>
          <p:cNvPr id="3" name="Content Placeholder 2"/>
          <p:cNvSpPr>
            <a:spLocks noGrp="1"/>
          </p:cNvSpPr>
          <p:nvPr>
            <p:ph idx="1"/>
          </p:nvPr>
        </p:nvSpPr>
        <p:spPr>
          <a:xfrm>
            <a:off x="677334" y="1190847"/>
            <a:ext cx="8596668" cy="5518297"/>
          </a:xfrm>
        </p:spPr>
        <p:txBody>
          <a:bodyPr>
            <a:normAutofit fontScale="85000" lnSpcReduction="10000"/>
          </a:bodyPr>
          <a:lstStyle/>
          <a:p>
            <a:pPr marL="1417320" lvl="3" indent="0">
              <a:buNone/>
            </a:pPr>
            <a:r>
              <a:rPr lang="en-US" sz="2400" dirty="0"/>
              <a:t>              </a:t>
            </a:r>
            <a:r>
              <a:rPr lang="en-US" sz="2800" b="1" dirty="0"/>
              <a:t>Burnout is linked to:  </a:t>
            </a:r>
            <a:endParaRPr lang="en-US" sz="2400" dirty="0"/>
          </a:p>
          <a:p>
            <a:pPr lvl="1"/>
            <a:r>
              <a:rPr lang="en-US" sz="2800" dirty="0"/>
              <a:t>Poor quality of patient care  </a:t>
            </a:r>
          </a:p>
          <a:p>
            <a:pPr marL="457200" lvl="1" indent="0">
              <a:buNone/>
            </a:pPr>
            <a:endParaRPr lang="en-US" sz="2800" dirty="0"/>
          </a:p>
          <a:p>
            <a:pPr lvl="1"/>
            <a:r>
              <a:rPr lang="en-US" sz="2800" dirty="0"/>
              <a:t>Decreased safety- increased medical errors</a:t>
            </a:r>
          </a:p>
          <a:p>
            <a:pPr marL="457200" lvl="1" indent="0">
              <a:buNone/>
            </a:pPr>
            <a:endParaRPr lang="en-US" sz="2800" dirty="0"/>
          </a:p>
          <a:p>
            <a:pPr lvl="1"/>
            <a:r>
              <a:rPr lang="en-US" sz="2800" dirty="0"/>
              <a:t>Poor relationships with colleagues </a:t>
            </a:r>
          </a:p>
          <a:p>
            <a:pPr marL="457200" lvl="1" indent="0">
              <a:buNone/>
            </a:pPr>
            <a:endParaRPr lang="en-US" sz="2800" dirty="0"/>
          </a:p>
          <a:p>
            <a:pPr lvl="1"/>
            <a:r>
              <a:rPr lang="en-US" sz="2800" dirty="0"/>
              <a:t>Greater risk of substance abuse </a:t>
            </a:r>
          </a:p>
          <a:p>
            <a:pPr lvl="1"/>
            <a:endParaRPr lang="en-US" sz="2800" dirty="0"/>
          </a:p>
          <a:p>
            <a:pPr lvl="1"/>
            <a:r>
              <a:rPr lang="en-US" sz="2800" dirty="0"/>
              <a:t>Greater risk of depression and suicidal ideation </a:t>
            </a:r>
          </a:p>
          <a:p>
            <a:pPr marL="457200" lvl="1" indent="0">
              <a:buNone/>
            </a:pPr>
            <a:endParaRPr lang="en-US" sz="2800" dirty="0"/>
          </a:p>
          <a:p>
            <a:pPr lvl="1"/>
            <a:r>
              <a:rPr lang="en-US" sz="2800" dirty="0"/>
              <a:t>Greater likelihood of leaving the healthcare profession </a:t>
            </a:r>
          </a:p>
        </p:txBody>
      </p:sp>
    </p:spTree>
    <p:extLst>
      <p:ext uri="{BB962C8B-B14F-4D97-AF65-F5344CB8AC3E}">
        <p14:creationId xmlns:p14="http://schemas.microsoft.com/office/powerpoint/2010/main" val="189231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6813"/>
            <a:ext cx="8596668" cy="540774"/>
          </a:xfrm>
        </p:spPr>
        <p:txBody>
          <a:bodyPr>
            <a:normAutofit fontScale="90000"/>
          </a:bodyPr>
          <a:lstStyle/>
          <a:p>
            <a:r>
              <a:rPr lang="en-US" dirty="0"/>
              <a:t>Signs of Burnout</a:t>
            </a:r>
            <a:br>
              <a:rPr lang="en-US" dirty="0"/>
            </a:br>
            <a:endParaRPr lang="en-US" dirty="0"/>
          </a:p>
        </p:txBody>
      </p:sp>
      <p:sp>
        <p:nvSpPr>
          <p:cNvPr id="3" name="Content Placeholder 2"/>
          <p:cNvSpPr>
            <a:spLocks noGrp="1"/>
          </p:cNvSpPr>
          <p:nvPr>
            <p:ph idx="1"/>
          </p:nvPr>
        </p:nvSpPr>
        <p:spPr>
          <a:xfrm>
            <a:off x="776177" y="727587"/>
            <a:ext cx="8910083" cy="5992190"/>
          </a:xfrm>
        </p:spPr>
        <p:txBody>
          <a:bodyPr>
            <a:normAutofit fontScale="40000" lnSpcReduction="20000"/>
          </a:bodyPr>
          <a:lstStyle/>
          <a:p>
            <a:pPr marL="0" indent="0">
              <a:buNone/>
            </a:pPr>
            <a:endParaRPr lang="en-US" dirty="0"/>
          </a:p>
          <a:p>
            <a:r>
              <a:rPr lang="en-US" sz="5000" dirty="0"/>
              <a:t>Dreading work and trouble getting started on frequent basis</a:t>
            </a:r>
          </a:p>
          <a:p>
            <a:pPr marL="0" indent="0">
              <a:buNone/>
            </a:pPr>
            <a:endParaRPr lang="en-US" sz="5000" dirty="0"/>
          </a:p>
          <a:p>
            <a:r>
              <a:rPr lang="en-US" sz="5000" dirty="0"/>
              <a:t>Becoming irritable or impatient with co-workers, patients, or others</a:t>
            </a:r>
          </a:p>
          <a:p>
            <a:pPr marL="0" indent="0">
              <a:buNone/>
            </a:pPr>
            <a:endParaRPr lang="en-US" sz="5000" dirty="0"/>
          </a:p>
          <a:p>
            <a:r>
              <a:rPr lang="en-US" sz="5000" dirty="0"/>
              <a:t>Lack energy to be consistently productive</a:t>
            </a:r>
          </a:p>
          <a:p>
            <a:pPr marL="0" indent="0">
              <a:buNone/>
            </a:pPr>
            <a:endParaRPr lang="en-US" sz="5000" dirty="0"/>
          </a:p>
          <a:p>
            <a:r>
              <a:rPr lang="en-US" sz="5000" dirty="0"/>
              <a:t>Difficulty with concentration</a:t>
            </a:r>
          </a:p>
          <a:p>
            <a:pPr marL="0" indent="0">
              <a:buNone/>
            </a:pPr>
            <a:endParaRPr lang="en-US" sz="5000" dirty="0"/>
          </a:p>
          <a:p>
            <a:r>
              <a:rPr lang="en-US" sz="5000" dirty="0"/>
              <a:t>Lack satisfaction from achievements</a:t>
            </a:r>
          </a:p>
          <a:p>
            <a:endParaRPr lang="en-US" sz="5000" dirty="0"/>
          </a:p>
          <a:p>
            <a:r>
              <a:rPr lang="en-US" sz="5000" dirty="0"/>
              <a:t>Feeling disillusioned about your job</a:t>
            </a:r>
          </a:p>
          <a:p>
            <a:endParaRPr lang="en-US" sz="5000" dirty="0"/>
          </a:p>
          <a:p>
            <a:r>
              <a:rPr lang="en-US" sz="5000" dirty="0"/>
              <a:t>Using food, alcohol, or illicit substances to feel better or to numb emotions</a:t>
            </a:r>
          </a:p>
          <a:p>
            <a:pPr marL="0" indent="0">
              <a:buNone/>
            </a:pPr>
            <a:endParaRPr lang="en-US" sz="5000" dirty="0"/>
          </a:p>
          <a:p>
            <a:r>
              <a:rPr lang="en-US" sz="5000" dirty="0"/>
              <a:t>Change in sleep habits (sleeping too much or too little)</a:t>
            </a:r>
          </a:p>
        </p:txBody>
      </p:sp>
    </p:spTree>
    <p:extLst>
      <p:ext uri="{BB962C8B-B14F-4D97-AF65-F5344CB8AC3E}">
        <p14:creationId xmlns:p14="http://schemas.microsoft.com/office/powerpoint/2010/main" val="420464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2020"/>
            <a:ext cx="8596668" cy="614057"/>
          </a:xfrm>
        </p:spPr>
        <p:txBody>
          <a:bodyPr>
            <a:normAutofit fontScale="90000"/>
          </a:bodyPr>
          <a:lstStyle/>
          <a:p>
            <a:r>
              <a:rPr lang="en-US" dirty="0"/>
              <a:t>Compassion Fatigue</a:t>
            </a:r>
          </a:p>
        </p:txBody>
      </p:sp>
      <p:sp>
        <p:nvSpPr>
          <p:cNvPr id="3" name="Content Placeholder 2"/>
          <p:cNvSpPr>
            <a:spLocks noGrp="1"/>
          </p:cNvSpPr>
          <p:nvPr>
            <p:ph idx="1"/>
          </p:nvPr>
        </p:nvSpPr>
        <p:spPr>
          <a:xfrm>
            <a:off x="677334" y="943897"/>
            <a:ext cx="8596668" cy="5712084"/>
          </a:xfrm>
        </p:spPr>
        <p:txBody>
          <a:bodyPr>
            <a:normAutofit/>
          </a:bodyPr>
          <a:lstStyle/>
          <a:p>
            <a:pPr marL="0" indent="0">
              <a:buNone/>
            </a:pPr>
            <a:r>
              <a:rPr lang="en-US" sz="2200" dirty="0"/>
              <a:t>					</a:t>
            </a:r>
            <a:r>
              <a:rPr lang="en-US" sz="2400" b="1" dirty="0"/>
              <a:t>What is Compassion Fatigue?</a:t>
            </a:r>
          </a:p>
          <a:p>
            <a:pPr marL="0" indent="0">
              <a:buNone/>
            </a:pPr>
            <a:endParaRPr lang="en-US" sz="2200" dirty="0"/>
          </a:p>
          <a:p>
            <a:pPr marL="0" indent="0">
              <a:buNone/>
            </a:pPr>
            <a:r>
              <a:rPr lang="en-US" sz="2400" dirty="0"/>
              <a:t>The emotional residue or strain of exposure to working with those suffering from the consequences of traumatic events. It differs from burn-out but can co-exist. Can occur due to exposure to one case or can be due to a “cumulative” level of trauma</a:t>
            </a:r>
          </a:p>
          <a:p>
            <a:pPr marL="0" indent="0">
              <a:buNone/>
            </a:pPr>
            <a:endParaRPr lang="en-US" sz="2400" dirty="0"/>
          </a:p>
          <a:p>
            <a:pPr marL="0" indent="0">
              <a:buNone/>
            </a:pPr>
            <a:r>
              <a:rPr lang="en-US" sz="2400" dirty="0"/>
              <a:t>Compassion Fatigue (Figley, 1982) refers to the profound emotional and physical erosion that takes place when helpers are unable to refuel and regenerate</a:t>
            </a:r>
          </a:p>
        </p:txBody>
      </p:sp>
    </p:spTree>
    <p:extLst>
      <p:ext uri="{BB962C8B-B14F-4D97-AF65-F5344CB8AC3E}">
        <p14:creationId xmlns:p14="http://schemas.microsoft.com/office/powerpoint/2010/main" val="201297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8658"/>
            <a:ext cx="8596668" cy="511277"/>
          </a:xfrm>
        </p:spPr>
        <p:txBody>
          <a:bodyPr>
            <a:normAutofit fontScale="90000"/>
          </a:bodyPr>
          <a:lstStyle/>
          <a:p>
            <a:r>
              <a:rPr lang="en-US" dirty="0"/>
              <a:t>Signs of Compassion Fatigue</a:t>
            </a:r>
          </a:p>
        </p:txBody>
      </p:sp>
      <p:sp>
        <p:nvSpPr>
          <p:cNvPr id="3" name="Content Placeholder 2"/>
          <p:cNvSpPr>
            <a:spLocks noGrp="1"/>
          </p:cNvSpPr>
          <p:nvPr>
            <p:ph idx="1"/>
          </p:nvPr>
        </p:nvSpPr>
        <p:spPr>
          <a:xfrm>
            <a:off x="677334" y="658762"/>
            <a:ext cx="8596668" cy="6199238"/>
          </a:xfrm>
        </p:spPr>
        <p:txBody>
          <a:bodyPr>
            <a:normAutofit fontScale="32500" lnSpcReduction="20000"/>
          </a:bodyPr>
          <a:lstStyle/>
          <a:p>
            <a:pPr marL="0" indent="0">
              <a:buNone/>
            </a:pPr>
            <a:r>
              <a:rPr lang="en-US" sz="8000" b="1" dirty="0"/>
              <a:t>Can experience the same symptoms as burnout but other symptoms may include:</a:t>
            </a:r>
          </a:p>
          <a:p>
            <a:endParaRPr lang="en-US" dirty="0"/>
          </a:p>
          <a:p>
            <a:r>
              <a:rPr lang="en-US" sz="8000" dirty="0"/>
              <a:t>Feeling burdened by the suffering of others or blaming others for their suffering</a:t>
            </a:r>
          </a:p>
          <a:p>
            <a:pPr marL="0" indent="0">
              <a:buNone/>
            </a:pPr>
            <a:endParaRPr lang="en-US" sz="8000" dirty="0"/>
          </a:p>
          <a:p>
            <a:r>
              <a:rPr lang="en-US" sz="8000" dirty="0"/>
              <a:t>Isolation from others</a:t>
            </a:r>
          </a:p>
          <a:p>
            <a:pPr marL="0" indent="0">
              <a:buNone/>
            </a:pPr>
            <a:endParaRPr lang="en-US" sz="7200" dirty="0"/>
          </a:p>
          <a:p>
            <a:r>
              <a:rPr lang="en-US" sz="8000" dirty="0"/>
              <a:t>Loss of pleasure in life</a:t>
            </a:r>
          </a:p>
          <a:p>
            <a:pPr marL="0" indent="0">
              <a:buNone/>
            </a:pPr>
            <a:endParaRPr lang="en-US" sz="8000" dirty="0"/>
          </a:p>
          <a:p>
            <a:r>
              <a:rPr lang="en-US" sz="8000" dirty="0"/>
              <a:t>Physical and mental fatigue</a:t>
            </a:r>
          </a:p>
          <a:p>
            <a:pPr marL="0" indent="0">
              <a:buNone/>
            </a:pPr>
            <a:endParaRPr lang="en-US" sz="8000" dirty="0"/>
          </a:p>
          <a:p>
            <a:r>
              <a:rPr lang="en-US" sz="8000" dirty="0"/>
              <a:t>Increased nightmares/intrusive images</a:t>
            </a:r>
          </a:p>
          <a:p>
            <a:endParaRPr lang="en-US" sz="8000" dirty="0"/>
          </a:p>
          <a:p>
            <a:r>
              <a:rPr lang="en-US" sz="8000" dirty="0"/>
              <a:t>Feelings of hopelessness or powerlessness</a:t>
            </a:r>
          </a:p>
          <a:p>
            <a:pPr marL="0" indent="0">
              <a:buNone/>
            </a:pPr>
            <a:endParaRPr lang="en-US" dirty="0"/>
          </a:p>
          <a:p>
            <a:endParaRPr lang="en-US" dirty="0"/>
          </a:p>
        </p:txBody>
      </p:sp>
    </p:spTree>
    <p:extLst>
      <p:ext uri="{BB962C8B-B14F-4D97-AF65-F5344CB8AC3E}">
        <p14:creationId xmlns:p14="http://schemas.microsoft.com/office/powerpoint/2010/main" val="145761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7653"/>
            <a:ext cx="8596668" cy="776748"/>
          </a:xfrm>
        </p:spPr>
        <p:txBody>
          <a:bodyPr>
            <a:normAutofit fontScale="90000"/>
          </a:bodyPr>
          <a:lstStyle/>
          <a:p>
            <a:r>
              <a:rPr lang="en-US" dirty="0"/>
              <a:t>Signs of Compassion Fatigue</a:t>
            </a:r>
            <a:br>
              <a:rPr lang="en-US" dirty="0"/>
            </a:br>
            <a:r>
              <a:rPr lang="en-US" dirty="0"/>
              <a:t>cont.</a:t>
            </a:r>
          </a:p>
        </p:txBody>
      </p:sp>
      <p:sp>
        <p:nvSpPr>
          <p:cNvPr id="3" name="Content Placeholder 2"/>
          <p:cNvSpPr>
            <a:spLocks noGrp="1"/>
          </p:cNvSpPr>
          <p:nvPr>
            <p:ph idx="1"/>
          </p:nvPr>
        </p:nvSpPr>
        <p:spPr>
          <a:xfrm>
            <a:off x="677334" y="914401"/>
            <a:ext cx="8596668" cy="5943599"/>
          </a:xfrm>
        </p:spPr>
        <p:txBody>
          <a:bodyPr>
            <a:normAutofit fontScale="92500" lnSpcReduction="10000"/>
          </a:bodyPr>
          <a:lstStyle/>
          <a:p>
            <a:pPr>
              <a:buFont typeface="Wingdings" panose="05000000000000000000" pitchFamily="2" charset="2"/>
              <a:buChar char="Ø"/>
            </a:pPr>
            <a:endParaRPr lang="en-US" sz="2400" dirty="0"/>
          </a:p>
          <a:p>
            <a:pPr>
              <a:buFont typeface="Wingdings" panose="05000000000000000000" pitchFamily="2" charset="2"/>
              <a:buChar char="Ø"/>
            </a:pPr>
            <a:r>
              <a:rPr lang="en-US" sz="2400" dirty="0"/>
              <a:t>Receiving a lot of complaints about work or having a negative attitude</a:t>
            </a:r>
          </a:p>
          <a:p>
            <a:pPr marL="0" indent="0">
              <a:buNone/>
            </a:pPr>
            <a:endParaRPr lang="en-US" sz="2400" dirty="0"/>
          </a:p>
          <a:p>
            <a:pPr>
              <a:buFont typeface="Wingdings" panose="05000000000000000000" pitchFamily="2" charset="2"/>
              <a:buChar char="Ø"/>
            </a:pPr>
            <a:r>
              <a:rPr lang="en-US" sz="2400" dirty="0"/>
              <a:t>Anger, irritability, decreased ability to feel sympathy and empathy</a:t>
            </a:r>
          </a:p>
          <a:p>
            <a:pPr marL="0" indent="0">
              <a:buNone/>
            </a:pPr>
            <a:endParaRPr lang="en-US" sz="2400" dirty="0"/>
          </a:p>
          <a:p>
            <a:pPr>
              <a:buFont typeface="Wingdings" panose="05000000000000000000" pitchFamily="2" charset="2"/>
              <a:buChar char="Ø"/>
            </a:pPr>
            <a:r>
              <a:rPr lang="en-US" sz="2400" dirty="0"/>
              <a:t>Dread working with certain patient populations</a:t>
            </a:r>
          </a:p>
          <a:p>
            <a:pPr marL="0" indent="0">
              <a:buNone/>
            </a:pPr>
            <a:endParaRPr lang="en-US" sz="2400" dirty="0"/>
          </a:p>
          <a:p>
            <a:pPr>
              <a:buFont typeface="Wingdings" panose="05000000000000000000" pitchFamily="2" charset="2"/>
              <a:buChar char="Ø"/>
            </a:pPr>
            <a:r>
              <a:rPr lang="en-US" sz="2400" dirty="0"/>
              <a:t>Decreased sense of satisfaction/enjoyment at work</a:t>
            </a:r>
          </a:p>
          <a:p>
            <a:pPr marL="0" indent="0">
              <a:buNone/>
            </a:pPr>
            <a:endParaRPr lang="en-US" sz="2400" dirty="0"/>
          </a:p>
          <a:p>
            <a:pPr>
              <a:buFont typeface="Wingdings" panose="05000000000000000000" pitchFamily="2" charset="2"/>
              <a:buChar char="Ø"/>
            </a:pPr>
            <a:r>
              <a:rPr lang="en-US" sz="2400" dirty="0"/>
              <a:t>Decreased problem-solving ability at work</a:t>
            </a:r>
          </a:p>
          <a:p>
            <a:pPr marL="0" indent="0">
              <a:buNone/>
            </a:pPr>
            <a:endParaRPr lang="en-US" sz="2400" dirty="0"/>
          </a:p>
          <a:p>
            <a:pPr>
              <a:buFont typeface="Wingdings" panose="05000000000000000000" pitchFamily="2" charset="2"/>
              <a:buChar char="Ø"/>
            </a:pPr>
            <a:r>
              <a:rPr lang="en-US" sz="2400" dirty="0"/>
              <a:t>Increased anxiety/irrational fears</a:t>
            </a:r>
          </a:p>
          <a:p>
            <a:pPr marL="0" indent="0">
              <a:buNone/>
            </a:pPr>
            <a:endParaRPr lang="en-US" dirty="0"/>
          </a:p>
        </p:txBody>
      </p:sp>
    </p:spTree>
    <p:extLst>
      <p:ext uri="{BB962C8B-B14F-4D97-AF65-F5344CB8AC3E}">
        <p14:creationId xmlns:p14="http://schemas.microsoft.com/office/powerpoint/2010/main" val="97229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5060"/>
            <a:ext cx="8596668" cy="937495"/>
          </a:xfrm>
        </p:spPr>
        <p:txBody>
          <a:bodyPr>
            <a:normAutofit fontScale="90000"/>
          </a:bodyPr>
          <a:lstStyle/>
          <a:p>
            <a:r>
              <a:rPr lang="en-US" sz="3200" dirty="0"/>
              <a:t>Strategies to prevent and manage burnout and vicarious trauma</a:t>
            </a:r>
          </a:p>
        </p:txBody>
      </p:sp>
      <p:sp>
        <p:nvSpPr>
          <p:cNvPr id="3" name="Content Placeholder 2"/>
          <p:cNvSpPr>
            <a:spLocks noGrp="1"/>
          </p:cNvSpPr>
          <p:nvPr>
            <p:ph idx="1"/>
          </p:nvPr>
        </p:nvSpPr>
        <p:spPr>
          <a:xfrm>
            <a:off x="677334" y="1229032"/>
            <a:ext cx="8596668" cy="5448215"/>
          </a:xfrm>
        </p:spPr>
        <p:txBody>
          <a:bodyPr>
            <a:noAutofit/>
          </a:bodyPr>
          <a:lstStyle/>
          <a:p>
            <a:r>
              <a:rPr lang="en-US" sz="2400" dirty="0"/>
              <a:t>Develop and maintain strong social support both at home and at work</a:t>
            </a:r>
          </a:p>
          <a:p>
            <a:r>
              <a:rPr lang="en-US" sz="2400" dirty="0"/>
              <a:t>Increase self-awareness through mindfulness such as, journaling, meditation, and grounding techniques</a:t>
            </a:r>
          </a:p>
          <a:p>
            <a:r>
              <a:rPr lang="en-US" sz="2400" dirty="0"/>
              <a:t>Self-Regulation- Take stock of what’s on your plate and prioritize. Look at your list carefully; What stands out?  What factors contribute to feeling overwhelmed?</a:t>
            </a:r>
          </a:p>
          <a:p>
            <a:r>
              <a:rPr lang="en-US" sz="2400" dirty="0"/>
              <a:t> Set healthy boundaries with others</a:t>
            </a:r>
          </a:p>
          <a:p>
            <a:r>
              <a:rPr lang="en-US" sz="2400" dirty="0"/>
              <a:t>Balance, self-care, and positive activities</a:t>
            </a:r>
          </a:p>
          <a:p>
            <a:r>
              <a:rPr lang="en-US" sz="2400" dirty="0"/>
              <a:t>Talk about your feelings</a:t>
            </a:r>
          </a:p>
          <a:p>
            <a:r>
              <a:rPr lang="en-US" sz="2400" dirty="0"/>
              <a:t>Seek professional help such as, EAP, wellness programs, counseling/psychotherapy, or support groups</a:t>
            </a:r>
          </a:p>
        </p:txBody>
      </p:sp>
    </p:spTree>
    <p:extLst>
      <p:ext uri="{BB962C8B-B14F-4D97-AF65-F5344CB8AC3E}">
        <p14:creationId xmlns:p14="http://schemas.microsoft.com/office/powerpoint/2010/main" val="255611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BA3FD8-AC0F-F444-8BD2-C0C8F3785B48}"/>
              </a:ext>
            </a:extLst>
          </p:cNvPr>
          <p:cNvPicPr>
            <a:picLocks noChangeAspect="1"/>
          </p:cNvPicPr>
          <p:nvPr/>
        </p:nvPicPr>
        <p:blipFill rotWithShape="1">
          <a:blip r:embed="rId3"/>
          <a:srcRect l="3706" b="1453"/>
          <a:stretch/>
        </p:blipFill>
        <p:spPr>
          <a:xfrm>
            <a:off x="1561670" y="0"/>
            <a:ext cx="7080821" cy="6032500"/>
          </a:xfrm>
          <a:prstGeom prst="rect">
            <a:avLst/>
          </a:prstGeom>
        </p:spPr>
      </p:pic>
    </p:spTree>
    <p:extLst>
      <p:ext uri="{BB962C8B-B14F-4D97-AF65-F5344CB8AC3E}">
        <p14:creationId xmlns:p14="http://schemas.microsoft.com/office/powerpoint/2010/main" val="82654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rry washington self car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2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37CD6-A6FB-4A8E-BCD7-0595436504E8}"/>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9984" y="62753"/>
            <a:ext cx="6489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8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93B8-0C40-49B1-AE81-0FE43CCDD803}"/>
              </a:ext>
            </a:extLst>
          </p:cNvPr>
          <p:cNvSpPr>
            <a:spLocks noGrp="1"/>
          </p:cNvSpPr>
          <p:nvPr>
            <p:ph type="title"/>
          </p:nvPr>
        </p:nvSpPr>
        <p:spPr>
          <a:xfrm>
            <a:off x="677334" y="167148"/>
            <a:ext cx="8596668" cy="619433"/>
          </a:xfrm>
        </p:spPr>
        <p:txBody>
          <a:bodyPr>
            <a:normAutofit fontScale="90000"/>
          </a:bodyPr>
          <a:lstStyle/>
          <a:p>
            <a:r>
              <a:rPr lang="en-US" dirty="0"/>
              <a:t>Self-Care cont.</a:t>
            </a:r>
          </a:p>
        </p:txBody>
      </p:sp>
      <p:sp>
        <p:nvSpPr>
          <p:cNvPr id="3" name="Content Placeholder 2">
            <a:extLst>
              <a:ext uri="{FF2B5EF4-FFF2-40B4-BE49-F238E27FC236}">
                <a16:creationId xmlns:a16="http://schemas.microsoft.com/office/drawing/2014/main" id="{966E29BB-9A7E-4022-B30E-B1729D86AD5E}"/>
              </a:ext>
            </a:extLst>
          </p:cNvPr>
          <p:cNvSpPr>
            <a:spLocks noGrp="1"/>
          </p:cNvSpPr>
          <p:nvPr>
            <p:ph idx="1"/>
          </p:nvPr>
        </p:nvSpPr>
        <p:spPr>
          <a:xfrm>
            <a:off x="677334" y="865239"/>
            <a:ext cx="8596668" cy="5793138"/>
          </a:xfrm>
        </p:spPr>
        <p:txBody>
          <a:bodyPr>
            <a:normAutofit lnSpcReduction="10000"/>
          </a:bodyPr>
          <a:lstStyle/>
          <a:p>
            <a:pPr marL="1417320" lvl="3" indent="0">
              <a:buNone/>
            </a:pPr>
            <a:r>
              <a:rPr lang="en-US" sz="2600" b="1" dirty="0"/>
              <a:t>	Self-Care Strategies:</a:t>
            </a:r>
          </a:p>
          <a:p>
            <a:pPr marL="1417320" lvl="3" indent="0">
              <a:buNone/>
            </a:pPr>
            <a:endParaRPr lang="en-US" sz="2600" b="1" dirty="0"/>
          </a:p>
          <a:p>
            <a:r>
              <a:rPr lang="en-US" sz="2600" dirty="0"/>
              <a:t>1. Make sleep a priority- If you have difficulty with falling asleep/staying asleep, examine your nightly routine (for more information, look for sleep hygiene strategies)</a:t>
            </a:r>
          </a:p>
          <a:p>
            <a:pPr marL="0" indent="0">
              <a:buNone/>
            </a:pPr>
            <a:endParaRPr lang="en-US" sz="2600" dirty="0"/>
          </a:p>
          <a:p>
            <a:r>
              <a:rPr lang="en-US" sz="2600" dirty="0"/>
              <a:t>2. Physical Activity/Exercise-3. Engage in positive activities that you enjoy</a:t>
            </a:r>
          </a:p>
          <a:p>
            <a:pPr marL="0" indent="0">
              <a:buNone/>
            </a:pPr>
            <a:endParaRPr lang="en-US" sz="2600" dirty="0"/>
          </a:p>
          <a:p>
            <a:r>
              <a:rPr lang="en-US" sz="2600" dirty="0"/>
              <a:t>4. Learn to say no to others, yes to your self-care</a:t>
            </a:r>
          </a:p>
          <a:p>
            <a:pPr marL="0" indent="0">
              <a:buNone/>
            </a:pPr>
            <a:r>
              <a:rPr lang="en-US" sz="2600" dirty="0"/>
              <a:t>	Set healthy boundaries with others. Schedule your 	self-care time</a:t>
            </a:r>
            <a:endParaRPr lang="en-US" dirty="0"/>
          </a:p>
        </p:txBody>
      </p:sp>
    </p:spTree>
    <p:extLst>
      <p:ext uri="{BB962C8B-B14F-4D97-AF65-F5344CB8AC3E}">
        <p14:creationId xmlns:p14="http://schemas.microsoft.com/office/powerpoint/2010/main" val="419327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6959"/>
            <a:ext cx="8596668" cy="584790"/>
          </a:xfrm>
        </p:spPr>
        <p:txBody>
          <a:bodyPr>
            <a:normAutofit fontScale="90000"/>
          </a:bodyPr>
          <a:lstStyle/>
          <a:p>
            <a:r>
              <a:rPr lang="en-US" dirty="0"/>
              <a:t>Self-Care cont.	</a:t>
            </a:r>
          </a:p>
        </p:txBody>
      </p:sp>
      <p:sp>
        <p:nvSpPr>
          <p:cNvPr id="3" name="Content Placeholder 2"/>
          <p:cNvSpPr>
            <a:spLocks noGrp="1"/>
          </p:cNvSpPr>
          <p:nvPr>
            <p:ph idx="1"/>
          </p:nvPr>
        </p:nvSpPr>
        <p:spPr>
          <a:xfrm>
            <a:off x="677334" y="884903"/>
            <a:ext cx="8596668" cy="5856138"/>
          </a:xfrm>
        </p:spPr>
        <p:txBody>
          <a:bodyPr>
            <a:normAutofit fontScale="25000" lnSpcReduction="20000"/>
          </a:bodyPr>
          <a:lstStyle/>
          <a:p>
            <a:r>
              <a:rPr lang="en-US" sz="8000" dirty="0"/>
              <a:t>5. Spend time outside (walking, hiking, and gardening). </a:t>
            </a:r>
          </a:p>
          <a:p>
            <a:pPr marL="0" indent="0">
              <a:buNone/>
            </a:pPr>
            <a:r>
              <a:rPr lang="en-US" sz="8000" dirty="0"/>
              <a:t>	Studies have shown that getting outside can help reduce fatigue and 	depression. </a:t>
            </a:r>
          </a:p>
          <a:p>
            <a:r>
              <a:rPr lang="en-US" sz="8000" dirty="0"/>
              <a:t>6. Get organized (keep a planner/calendar)</a:t>
            </a:r>
          </a:p>
          <a:p>
            <a:r>
              <a:rPr lang="en-US" sz="8000" dirty="0"/>
              <a:t>7. Take 5 minutes each day to decompress</a:t>
            </a:r>
          </a:p>
          <a:p>
            <a:r>
              <a:rPr lang="en-US" sz="8000" dirty="0"/>
              <a:t>8. Strive to maintain work/life balance (take time off when possible)</a:t>
            </a:r>
          </a:p>
          <a:p>
            <a:r>
              <a:rPr lang="en-US" sz="8000" dirty="0"/>
              <a:t>9. Start your day with something positive (such as, daily affirmations) Practice gratitude</a:t>
            </a:r>
          </a:p>
          <a:p>
            <a:r>
              <a:rPr lang="en-US" sz="8000" dirty="0"/>
              <a:t>10. Take a break from technology</a:t>
            </a:r>
          </a:p>
          <a:p>
            <a:r>
              <a:rPr lang="en-US" sz="8000" dirty="0"/>
              <a:t>11. Focus on your accomplishments/not failures- Practice self-compassion and use positive self-talk. Reward yourself for accomplishments</a:t>
            </a:r>
          </a:p>
          <a:p>
            <a:r>
              <a:rPr lang="en-US" sz="8000" dirty="0"/>
              <a:t>12. Try to focus on the moment and each day (not on your past or worrying about future (“what ifs” and “should”/”could”). This hold us back from accomplishing our goals and moving forward</a:t>
            </a:r>
          </a:p>
          <a:p>
            <a:r>
              <a:rPr lang="en-US" sz="8000" dirty="0"/>
              <a:t>13. Use Humor</a:t>
            </a:r>
          </a:p>
          <a:p>
            <a:endParaRPr lang="en-US" sz="8000" dirty="0"/>
          </a:p>
          <a:p>
            <a:pPr marL="0" indent="0">
              <a:buNone/>
            </a:pPr>
            <a:endParaRPr lang="en-US" sz="2000" dirty="0"/>
          </a:p>
        </p:txBody>
      </p:sp>
    </p:spTree>
    <p:extLst>
      <p:ext uri="{BB962C8B-B14F-4D97-AF65-F5344CB8AC3E}">
        <p14:creationId xmlns:p14="http://schemas.microsoft.com/office/powerpoint/2010/main" val="415605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2020"/>
            <a:ext cx="8596668" cy="637952"/>
          </a:xfrm>
        </p:spPr>
        <p:txBody>
          <a:bodyPr>
            <a:normAutofit fontScale="90000"/>
          </a:bodyPr>
          <a:lstStyle/>
          <a:p>
            <a:r>
              <a:rPr lang="en-US" dirty="0"/>
              <a:t>Facts about Suicide</a:t>
            </a:r>
          </a:p>
        </p:txBody>
      </p:sp>
      <p:sp>
        <p:nvSpPr>
          <p:cNvPr id="3" name="Content Placeholder 2"/>
          <p:cNvSpPr>
            <a:spLocks noGrp="1"/>
          </p:cNvSpPr>
          <p:nvPr>
            <p:ph idx="1"/>
          </p:nvPr>
        </p:nvSpPr>
        <p:spPr>
          <a:xfrm>
            <a:off x="677334" y="665018"/>
            <a:ext cx="8596668" cy="5990963"/>
          </a:xfrm>
        </p:spPr>
        <p:txBody>
          <a:bodyPr>
            <a:normAutofit fontScale="25000" lnSpcReduction="20000"/>
          </a:bodyPr>
          <a:lstStyle/>
          <a:p>
            <a:endParaRPr lang="en-US" sz="9600" dirty="0"/>
          </a:p>
          <a:p>
            <a:r>
              <a:rPr lang="en-US" sz="9600" dirty="0"/>
              <a:t>Suicide is a serious public health problem</a:t>
            </a:r>
          </a:p>
          <a:p>
            <a:endParaRPr lang="en-US" sz="9600" dirty="0"/>
          </a:p>
          <a:p>
            <a:r>
              <a:rPr lang="en-US" sz="9600" dirty="0"/>
              <a:t>Rates of Suicide have increased by 36% from 2000-2021</a:t>
            </a:r>
          </a:p>
          <a:p>
            <a:pPr marL="0" indent="0">
              <a:buNone/>
            </a:pPr>
            <a:endParaRPr lang="en-US" sz="9600" dirty="0"/>
          </a:p>
          <a:p>
            <a:r>
              <a:rPr lang="en-US" sz="9600" dirty="0"/>
              <a:t>Suicide was responsible for more than 48,000 deaths in 2021</a:t>
            </a:r>
          </a:p>
          <a:p>
            <a:pPr marL="0" indent="0">
              <a:buNone/>
            </a:pPr>
            <a:endParaRPr lang="en-US" sz="9600" dirty="0"/>
          </a:p>
          <a:p>
            <a:r>
              <a:rPr lang="en-US" sz="9600" dirty="0"/>
              <a:t>One person dies every 11 minutes and each day from suicide</a:t>
            </a:r>
          </a:p>
          <a:p>
            <a:pPr marL="0" indent="0">
              <a:buNone/>
            </a:pPr>
            <a:endParaRPr lang="en-US" sz="9600" dirty="0"/>
          </a:p>
          <a:p>
            <a:r>
              <a:rPr lang="en-US" sz="9600" dirty="0"/>
              <a:t>Suicide is the 9th leading cause of death in the U.S.</a:t>
            </a:r>
          </a:p>
          <a:p>
            <a:pPr marL="0" indent="0">
              <a:buNone/>
            </a:pPr>
            <a:endParaRPr lang="en-US" sz="9600" dirty="0"/>
          </a:p>
          <a:p>
            <a:r>
              <a:rPr lang="en-US" sz="9600" dirty="0"/>
              <a:t>Suicide was the 2</a:t>
            </a:r>
            <a:r>
              <a:rPr lang="en-US" sz="9600" baseline="30000" dirty="0"/>
              <a:t>nd</a:t>
            </a:r>
            <a:r>
              <a:rPr lang="en-US" sz="9600" dirty="0"/>
              <a:t> leading cause of death for those 10-14 and 20-34</a:t>
            </a:r>
          </a:p>
          <a:p>
            <a:pPr marL="0" indent="0">
              <a:buNone/>
            </a:pPr>
            <a:endParaRPr lang="en-US" sz="8000" dirty="0"/>
          </a:p>
          <a:p>
            <a:pPr marL="0" indent="0">
              <a:buNone/>
            </a:pPr>
            <a:endParaRPr lang="en-US" sz="6400" dirty="0"/>
          </a:p>
          <a:p>
            <a:pPr marL="0" indent="0">
              <a:buNone/>
            </a:pPr>
            <a:endParaRPr lang="en-US" sz="6400" dirty="0"/>
          </a:p>
          <a:p>
            <a:pPr marL="0" indent="0">
              <a:buNone/>
            </a:pPr>
            <a:r>
              <a:rPr lang="en-US" sz="6400" dirty="0"/>
              <a:t>Obtained from CDC (2023)</a:t>
            </a:r>
          </a:p>
          <a:p>
            <a:pPr marL="0" indent="0">
              <a:buNone/>
            </a:pPr>
            <a:endParaRPr lang="en-US" sz="8000" dirty="0"/>
          </a:p>
          <a:p>
            <a:pPr marL="0" indent="0">
              <a:buNone/>
            </a:pPr>
            <a:endParaRPr lang="en-US" sz="8000" dirty="0"/>
          </a:p>
          <a:p>
            <a:pPr marL="0" indent="0">
              <a:buNone/>
            </a:pPr>
            <a:endParaRPr lang="en-US" sz="8000" dirty="0"/>
          </a:p>
          <a:p>
            <a:pPr marL="0" indent="0">
              <a:buNone/>
            </a:pPr>
            <a:endParaRPr lang="en-US" sz="8000" dirty="0"/>
          </a:p>
          <a:p>
            <a:pPr marL="0" indent="0">
              <a:buNone/>
            </a:pPr>
            <a:endParaRPr lang="en-US" sz="8000" dirty="0"/>
          </a:p>
          <a:p>
            <a:pPr marL="0" indent="0">
              <a:buNone/>
            </a:pPr>
            <a:endParaRPr lang="en-US" sz="4800" dirty="0"/>
          </a:p>
          <a:p>
            <a:pPr marL="0" indent="0">
              <a:buNone/>
            </a:pPr>
            <a:r>
              <a:rPr lang="en-US" sz="4800" dirty="0"/>
              <a:t>Information based upon Centers for Disease Control Fatal Injury Report for 2018 (obtained from American Foundation for Suicide Prevention website: </a:t>
            </a:r>
            <a:r>
              <a:rPr lang="en-US" sz="4800" dirty="0">
                <a:hlinkClick r:id="rId2"/>
              </a:rPr>
              <a:t>https://afsp.org/suicide-statistics/</a:t>
            </a:r>
            <a:r>
              <a:rPr lang="en-US" sz="4800" dirty="0"/>
              <a:t>). </a:t>
            </a:r>
          </a:p>
          <a:p>
            <a:pPr marL="0" indent="0">
              <a:buNone/>
            </a:pPr>
            <a:endParaRPr lang="en-US" sz="8000" dirty="0"/>
          </a:p>
          <a:p>
            <a:endParaRPr lang="en-US" dirty="0"/>
          </a:p>
        </p:txBody>
      </p:sp>
    </p:spTree>
    <p:extLst>
      <p:ext uri="{BB962C8B-B14F-4D97-AF65-F5344CB8AC3E}">
        <p14:creationId xmlns:p14="http://schemas.microsoft.com/office/powerpoint/2010/main" val="210285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B1A6-EF28-49F1-BC85-E51370AEF3C9}"/>
              </a:ext>
            </a:extLst>
          </p:cNvPr>
          <p:cNvSpPr>
            <a:spLocks noGrp="1"/>
          </p:cNvSpPr>
          <p:nvPr>
            <p:ph type="title"/>
          </p:nvPr>
        </p:nvSpPr>
        <p:spPr>
          <a:xfrm>
            <a:off x="677334" y="244549"/>
            <a:ext cx="8596668" cy="733646"/>
          </a:xfrm>
        </p:spPr>
        <p:txBody>
          <a:bodyPr>
            <a:normAutofit/>
          </a:bodyPr>
          <a:lstStyle/>
          <a:p>
            <a:r>
              <a:rPr lang="en-US" sz="2800" dirty="0"/>
              <a:t>Facts about Suicide cont.</a:t>
            </a:r>
          </a:p>
        </p:txBody>
      </p:sp>
      <p:sp>
        <p:nvSpPr>
          <p:cNvPr id="3" name="Content Placeholder 2">
            <a:extLst>
              <a:ext uri="{FF2B5EF4-FFF2-40B4-BE49-F238E27FC236}">
                <a16:creationId xmlns:a16="http://schemas.microsoft.com/office/drawing/2014/main" id="{4B442B23-8DDC-4F33-B6D6-6D042F912BDA}"/>
              </a:ext>
            </a:extLst>
          </p:cNvPr>
          <p:cNvSpPr>
            <a:spLocks noGrp="1"/>
          </p:cNvSpPr>
          <p:nvPr>
            <p:ph idx="1"/>
          </p:nvPr>
        </p:nvSpPr>
        <p:spPr>
          <a:xfrm>
            <a:off x="677334" y="825910"/>
            <a:ext cx="8596668" cy="5830529"/>
          </a:xfrm>
        </p:spPr>
        <p:txBody>
          <a:bodyPr>
            <a:noAutofit/>
          </a:bodyPr>
          <a:lstStyle/>
          <a:p>
            <a:r>
              <a:rPr lang="en-US" sz="2400" dirty="0"/>
              <a:t>Caucasian males accounted for 69.67% of suicide deaths</a:t>
            </a:r>
          </a:p>
          <a:p>
            <a:pPr marL="0" indent="0">
              <a:buNone/>
            </a:pPr>
            <a:endParaRPr lang="en-US" sz="2400" dirty="0"/>
          </a:p>
          <a:p>
            <a:r>
              <a:rPr lang="en-US" sz="2400" dirty="0"/>
              <a:t>Veterans, those who live in rural areas, and certain industries (such as, physicians, mining and construction) have higher than avg. rates</a:t>
            </a:r>
          </a:p>
          <a:p>
            <a:pPr marL="0" indent="0">
              <a:buNone/>
            </a:pPr>
            <a:endParaRPr lang="en-US" sz="2400" dirty="0"/>
          </a:p>
          <a:p>
            <a:r>
              <a:rPr lang="en-US" sz="2400" dirty="0"/>
              <a:t> LGBTQ+ adolescents have higher rates of suicidal thoughts as compared to their peers</a:t>
            </a:r>
          </a:p>
          <a:p>
            <a:pPr marL="0" indent="0">
              <a:buNone/>
            </a:pPr>
            <a:endParaRPr lang="en-US" sz="2400" dirty="0"/>
          </a:p>
          <a:p>
            <a:r>
              <a:rPr lang="en-US" sz="2400" dirty="0"/>
              <a:t>Males died from suicide 3.56 times more often than females</a:t>
            </a:r>
          </a:p>
          <a:p>
            <a:pPr marL="0" indent="0">
              <a:buNone/>
            </a:pPr>
            <a:endParaRPr lang="en-US" sz="2400" dirty="0"/>
          </a:p>
          <a:p>
            <a:r>
              <a:rPr lang="en-US" sz="2400" dirty="0"/>
              <a:t>Firearms accounted for 50.57% of suicide deaths</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pPr marL="0" indent="0">
              <a:buNone/>
            </a:pPr>
            <a:r>
              <a:rPr lang="en-US" sz="2400" dirty="0"/>
              <a:t>Obtained from CDC (2023)</a:t>
            </a:r>
          </a:p>
        </p:txBody>
      </p:sp>
    </p:spTree>
    <p:extLst>
      <p:ext uri="{BB962C8B-B14F-4D97-AF65-F5344CB8AC3E}">
        <p14:creationId xmlns:p14="http://schemas.microsoft.com/office/powerpoint/2010/main" val="164896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610"/>
            <a:ext cx="8596668" cy="531627"/>
          </a:xfrm>
        </p:spPr>
        <p:txBody>
          <a:bodyPr>
            <a:normAutofit fontScale="90000"/>
          </a:bodyPr>
          <a:lstStyle/>
          <a:p>
            <a:r>
              <a:rPr lang="en-US" dirty="0"/>
              <a:t>Suicide Among Healthcare Professionals</a:t>
            </a:r>
          </a:p>
        </p:txBody>
      </p:sp>
      <p:sp>
        <p:nvSpPr>
          <p:cNvPr id="3" name="Content Placeholder 2"/>
          <p:cNvSpPr>
            <a:spLocks noGrp="1"/>
          </p:cNvSpPr>
          <p:nvPr>
            <p:ph idx="1"/>
          </p:nvPr>
        </p:nvSpPr>
        <p:spPr>
          <a:xfrm>
            <a:off x="677334" y="999460"/>
            <a:ext cx="8596668" cy="5613991"/>
          </a:xfrm>
        </p:spPr>
        <p:txBody>
          <a:bodyPr>
            <a:noAutofit/>
          </a:bodyPr>
          <a:lstStyle/>
          <a:p>
            <a:pPr marL="0" indent="0">
              <a:buNone/>
            </a:pPr>
            <a:r>
              <a:rPr lang="en-US" sz="2400" b="1" dirty="0"/>
              <a:t>Results from study conducted by APA in 2018 among physicians in the U.S.:</a:t>
            </a:r>
          </a:p>
          <a:p>
            <a:r>
              <a:rPr lang="en-US" sz="2400" dirty="0"/>
              <a:t>Physicians have highest suicide rate of any profession</a:t>
            </a:r>
          </a:p>
          <a:p>
            <a:r>
              <a:rPr lang="en-US" sz="2400" dirty="0"/>
              <a:t>One physician dies from suicide each day (rate is twice that of general population)</a:t>
            </a:r>
          </a:p>
          <a:p>
            <a:r>
              <a:rPr lang="en-US" sz="2400" dirty="0"/>
              <a:t>Suicide rate is higher among physicians than those in military</a:t>
            </a:r>
          </a:p>
          <a:p>
            <a:r>
              <a:rPr lang="en-US" sz="2400" dirty="0"/>
              <a:t>15-30% of medical students experience depression</a:t>
            </a:r>
          </a:p>
          <a:p>
            <a:r>
              <a:rPr lang="en-US" sz="2400" dirty="0"/>
              <a:t>12% of male physicians experience depression </a:t>
            </a:r>
          </a:p>
          <a:p>
            <a:r>
              <a:rPr lang="en-US" sz="2400" dirty="0"/>
              <a:t>19.5% of female physicians experience depression</a:t>
            </a:r>
          </a:p>
          <a:p>
            <a:r>
              <a:rPr lang="en-US" sz="2400" dirty="0"/>
              <a:t>50% of female physicians admitted to not seeking mental health treatment due to the fear of stigma</a:t>
            </a:r>
          </a:p>
          <a:p>
            <a:pPr marL="0" indent="0">
              <a:buNone/>
            </a:pPr>
            <a:endParaRPr lang="en-US" sz="2400" dirty="0"/>
          </a:p>
        </p:txBody>
      </p:sp>
    </p:spTree>
    <p:extLst>
      <p:ext uri="{BB962C8B-B14F-4D97-AF65-F5344CB8AC3E}">
        <p14:creationId xmlns:p14="http://schemas.microsoft.com/office/powerpoint/2010/main" val="3734739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489"/>
            <a:ext cx="8596668" cy="723014"/>
          </a:xfrm>
        </p:spPr>
        <p:txBody>
          <a:bodyPr/>
          <a:lstStyle/>
          <a:p>
            <a:r>
              <a:rPr lang="en-US" dirty="0"/>
              <a:t>Warning Signs of Suicide</a:t>
            </a:r>
          </a:p>
        </p:txBody>
      </p:sp>
      <p:sp>
        <p:nvSpPr>
          <p:cNvPr id="3" name="Content Placeholder 2"/>
          <p:cNvSpPr>
            <a:spLocks noGrp="1"/>
          </p:cNvSpPr>
          <p:nvPr>
            <p:ph idx="1"/>
          </p:nvPr>
        </p:nvSpPr>
        <p:spPr>
          <a:xfrm>
            <a:off x="520995" y="978195"/>
            <a:ext cx="9409813" cy="5879805"/>
          </a:xfrm>
        </p:spPr>
        <p:txBody>
          <a:bodyPr>
            <a:normAutofit fontScale="25000" lnSpcReduction="20000"/>
          </a:bodyPr>
          <a:lstStyle/>
          <a:p>
            <a:pPr fontAlgn="base"/>
            <a:endParaRPr lang="en-US" sz="3800" dirty="0"/>
          </a:p>
          <a:p>
            <a:pPr fontAlgn="base"/>
            <a:r>
              <a:rPr lang="en-US" sz="9600" dirty="0"/>
              <a:t>Talking about wanting to die/wishing to be dead</a:t>
            </a:r>
          </a:p>
          <a:p>
            <a:pPr fontAlgn="base"/>
            <a:r>
              <a:rPr lang="en-US" sz="9600" dirty="0"/>
              <a:t>Talking about feeling hopeless or having no purpose</a:t>
            </a:r>
          </a:p>
          <a:p>
            <a:pPr fontAlgn="base"/>
            <a:r>
              <a:rPr lang="en-US" sz="9600" dirty="0"/>
              <a:t>Talking about feeling trapped or being in unbearable pain</a:t>
            </a:r>
          </a:p>
          <a:p>
            <a:pPr fontAlgn="base"/>
            <a:r>
              <a:rPr lang="en-US" sz="9600" dirty="0"/>
              <a:t>Talking about being a burden to others or being better of dead</a:t>
            </a:r>
          </a:p>
          <a:p>
            <a:pPr fontAlgn="base"/>
            <a:r>
              <a:rPr lang="en-US" sz="9600" dirty="0"/>
              <a:t>Increasing the use of alcohol or drugs</a:t>
            </a:r>
          </a:p>
          <a:p>
            <a:pPr fontAlgn="base"/>
            <a:r>
              <a:rPr lang="en-US" sz="9600" dirty="0"/>
              <a:t>Agitated, or reckless behavior</a:t>
            </a:r>
          </a:p>
          <a:p>
            <a:pPr fontAlgn="base"/>
            <a:r>
              <a:rPr lang="en-US" sz="9600" dirty="0"/>
              <a:t>Sleeping too little or too much</a:t>
            </a:r>
          </a:p>
          <a:p>
            <a:pPr fontAlgn="base"/>
            <a:r>
              <a:rPr lang="en-US" sz="9600" dirty="0"/>
              <a:t>Showing rage or talking about seeking revenge </a:t>
            </a:r>
          </a:p>
          <a:p>
            <a:pPr fontAlgn="base"/>
            <a:r>
              <a:rPr lang="en-US" sz="9600" dirty="0"/>
              <a:t>Displaying extreme mood swings</a:t>
            </a:r>
          </a:p>
          <a:p>
            <a:pPr fontAlgn="base"/>
            <a:r>
              <a:rPr lang="en-US" sz="9600" dirty="0"/>
              <a:t>Pre-occupation with death, dying, or violence</a:t>
            </a:r>
          </a:p>
          <a:p>
            <a:pPr fontAlgn="base"/>
            <a:r>
              <a:rPr lang="en-US" sz="9600" dirty="0"/>
              <a:t>Giving personal belongings away</a:t>
            </a:r>
          </a:p>
          <a:p>
            <a:endParaRPr lang="en-US" dirty="0"/>
          </a:p>
        </p:txBody>
      </p:sp>
    </p:spTree>
    <p:extLst>
      <p:ext uri="{BB962C8B-B14F-4D97-AF65-F5344CB8AC3E}">
        <p14:creationId xmlns:p14="http://schemas.microsoft.com/office/powerpoint/2010/main" val="2912425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7079"/>
            <a:ext cx="8596668" cy="581601"/>
          </a:xfrm>
        </p:spPr>
        <p:txBody>
          <a:bodyPr>
            <a:normAutofit/>
          </a:bodyPr>
          <a:lstStyle/>
          <a:p>
            <a:r>
              <a:rPr lang="en-US" sz="2000" dirty="0"/>
              <a:t>Risk Factors for Suicide</a:t>
            </a:r>
          </a:p>
        </p:txBody>
      </p:sp>
      <p:sp>
        <p:nvSpPr>
          <p:cNvPr id="3" name="Content Placeholder 2"/>
          <p:cNvSpPr>
            <a:spLocks noGrp="1"/>
          </p:cNvSpPr>
          <p:nvPr>
            <p:ph sz="half" idx="1"/>
          </p:nvPr>
        </p:nvSpPr>
        <p:spPr>
          <a:xfrm>
            <a:off x="677334" y="1022555"/>
            <a:ext cx="3868936" cy="5729226"/>
          </a:xfrm>
        </p:spPr>
        <p:txBody>
          <a:bodyPr>
            <a:normAutofit fontScale="70000" lnSpcReduction="20000"/>
          </a:bodyPr>
          <a:lstStyle/>
          <a:p>
            <a:pPr fontAlgn="base"/>
            <a:r>
              <a:rPr lang="en-US" sz="2900" b="1" dirty="0"/>
              <a:t>Mental health condition, particularly mood disorders, schizophrenia, anxiety disorders and certain personality disorders</a:t>
            </a:r>
            <a:endParaRPr lang="en-US" sz="2900" dirty="0"/>
          </a:p>
          <a:p>
            <a:pPr fontAlgn="base"/>
            <a:r>
              <a:rPr lang="en-US" sz="2900" b="1" dirty="0"/>
              <a:t>Alcohol and other substance use disorders</a:t>
            </a:r>
            <a:endParaRPr lang="en-US" sz="2900" dirty="0"/>
          </a:p>
          <a:p>
            <a:pPr fontAlgn="base"/>
            <a:r>
              <a:rPr lang="en-US" sz="2900" b="1" dirty="0"/>
              <a:t>Hopelessness</a:t>
            </a:r>
            <a:endParaRPr lang="en-US" sz="2900" dirty="0"/>
          </a:p>
          <a:p>
            <a:pPr fontAlgn="base"/>
            <a:r>
              <a:rPr lang="en-US" sz="2900" b="1" dirty="0"/>
              <a:t>Impulsive and/or aggressive tendencies</a:t>
            </a:r>
            <a:endParaRPr lang="en-US" sz="2900" dirty="0"/>
          </a:p>
          <a:p>
            <a:pPr fontAlgn="base"/>
            <a:r>
              <a:rPr lang="en-US" sz="2900" b="1" dirty="0"/>
              <a:t>History of trauma or abuse</a:t>
            </a:r>
            <a:endParaRPr lang="en-US" sz="2900" dirty="0"/>
          </a:p>
          <a:p>
            <a:pPr fontAlgn="base"/>
            <a:r>
              <a:rPr lang="en-US" sz="2900" b="1" dirty="0"/>
              <a:t>Major physical or chronic illnesses</a:t>
            </a:r>
            <a:endParaRPr lang="en-US" sz="2900" dirty="0"/>
          </a:p>
          <a:p>
            <a:pPr fontAlgn="base"/>
            <a:r>
              <a:rPr lang="en-US" sz="2900" b="1" dirty="0"/>
              <a:t>Previous suicide attempt(s)</a:t>
            </a:r>
            <a:endParaRPr lang="en-US" sz="2900" dirty="0"/>
          </a:p>
          <a:p>
            <a:pPr fontAlgn="base"/>
            <a:r>
              <a:rPr lang="en-US" sz="2900" b="1" dirty="0"/>
              <a:t>Family history of suicide</a:t>
            </a:r>
            <a:endParaRPr lang="en-US" sz="2900" dirty="0"/>
          </a:p>
          <a:p>
            <a:pPr fontAlgn="base"/>
            <a:r>
              <a:rPr lang="en-US" sz="2900" b="1" dirty="0"/>
              <a:t>Recent job or financial loss</a:t>
            </a:r>
          </a:p>
          <a:p>
            <a:pPr fontAlgn="base"/>
            <a:r>
              <a:rPr lang="en-US" sz="2900" b="1" dirty="0"/>
              <a:t>Recent loss of relationship</a:t>
            </a:r>
            <a:endParaRPr lang="en-US" sz="2900" dirty="0"/>
          </a:p>
          <a:p>
            <a:pPr fontAlgn="base"/>
            <a:endParaRPr lang="en-US" sz="1800" dirty="0"/>
          </a:p>
        </p:txBody>
      </p:sp>
      <p:sp>
        <p:nvSpPr>
          <p:cNvPr id="4" name="Content Placeholder 3"/>
          <p:cNvSpPr>
            <a:spLocks noGrp="1"/>
          </p:cNvSpPr>
          <p:nvPr>
            <p:ph sz="half" idx="2"/>
          </p:nvPr>
        </p:nvSpPr>
        <p:spPr>
          <a:xfrm>
            <a:off x="5124893" y="1022556"/>
            <a:ext cx="4040371" cy="5729226"/>
          </a:xfrm>
        </p:spPr>
        <p:txBody>
          <a:bodyPr>
            <a:normAutofit fontScale="70000" lnSpcReduction="20000"/>
          </a:bodyPr>
          <a:lstStyle/>
          <a:p>
            <a:pPr fontAlgn="base"/>
            <a:r>
              <a:rPr lang="en-US" sz="3200" b="1" dirty="0"/>
              <a:t>Easy access to lethal means</a:t>
            </a:r>
            <a:endParaRPr lang="en-US" sz="3200" dirty="0"/>
          </a:p>
          <a:p>
            <a:pPr fontAlgn="base"/>
            <a:r>
              <a:rPr lang="en-US" sz="3200" b="1" dirty="0"/>
              <a:t>Lack of social support and sense of isolation</a:t>
            </a:r>
            <a:endParaRPr lang="en-US" sz="3200" dirty="0"/>
          </a:p>
          <a:p>
            <a:pPr fontAlgn="base"/>
            <a:r>
              <a:rPr lang="en-US" sz="3200" b="1" dirty="0"/>
              <a:t>Stigma associated with asking for help</a:t>
            </a:r>
            <a:endParaRPr lang="en-US" sz="3200" dirty="0"/>
          </a:p>
          <a:p>
            <a:pPr fontAlgn="base"/>
            <a:r>
              <a:rPr lang="en-US" sz="3200" b="1" dirty="0"/>
              <a:t>Lack of health care, especially mental health and substance abuse treatment</a:t>
            </a:r>
            <a:endParaRPr lang="en-US" sz="3200" dirty="0"/>
          </a:p>
          <a:p>
            <a:pPr fontAlgn="base"/>
            <a:r>
              <a:rPr lang="en-US" sz="3200" b="1" dirty="0"/>
              <a:t>Cultural and religious beliefs, such as the belief that suicide is a noble resolution of a personal dilemma</a:t>
            </a:r>
            <a:endParaRPr lang="en-US" sz="3200" dirty="0"/>
          </a:p>
          <a:p>
            <a:pPr fontAlgn="base"/>
            <a:r>
              <a:rPr lang="en-US" sz="3200" b="1" dirty="0"/>
              <a:t>Exposure to others who have died by suicide (in real life or via media)</a:t>
            </a:r>
            <a:endParaRPr lang="en-US" sz="3200" dirty="0"/>
          </a:p>
          <a:p>
            <a:endParaRPr lang="en-US" dirty="0"/>
          </a:p>
        </p:txBody>
      </p:sp>
    </p:spTree>
    <p:extLst>
      <p:ext uri="{BB962C8B-B14F-4D97-AF65-F5344CB8AC3E}">
        <p14:creationId xmlns:p14="http://schemas.microsoft.com/office/powerpoint/2010/main" val="190852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2651"/>
            <a:ext cx="8596668" cy="595423"/>
          </a:xfrm>
        </p:spPr>
        <p:txBody>
          <a:bodyPr>
            <a:normAutofit fontScale="90000"/>
          </a:bodyPr>
          <a:lstStyle/>
          <a:p>
            <a:r>
              <a:rPr lang="en-US" dirty="0"/>
              <a:t>Protective Factors for Suicide</a:t>
            </a:r>
          </a:p>
        </p:txBody>
      </p:sp>
      <p:sp>
        <p:nvSpPr>
          <p:cNvPr id="3" name="Content Placeholder 2"/>
          <p:cNvSpPr>
            <a:spLocks noGrp="1"/>
          </p:cNvSpPr>
          <p:nvPr>
            <p:ph idx="1"/>
          </p:nvPr>
        </p:nvSpPr>
        <p:spPr>
          <a:xfrm>
            <a:off x="677334" y="737419"/>
            <a:ext cx="8596668" cy="6120581"/>
          </a:xfrm>
        </p:spPr>
        <p:txBody>
          <a:bodyPr>
            <a:normAutofit fontScale="85000" lnSpcReduction="20000"/>
          </a:bodyPr>
          <a:lstStyle/>
          <a:p>
            <a:pPr marL="0" indent="0" fontAlgn="base">
              <a:buNone/>
            </a:pPr>
            <a:endParaRPr lang="en-US" dirty="0"/>
          </a:p>
          <a:p>
            <a:pPr marL="0" indent="0" fontAlgn="base">
              <a:buNone/>
            </a:pPr>
            <a:r>
              <a:rPr lang="en-US" sz="2600" dirty="0"/>
              <a:t>Protective factors are characteristics that make a person less likely to engage in suicidal behavior.</a:t>
            </a:r>
          </a:p>
          <a:p>
            <a:pPr marL="0" indent="0" fontAlgn="base">
              <a:buNone/>
            </a:pPr>
            <a:r>
              <a:rPr lang="en-US" sz="2600" dirty="0"/>
              <a:t>Promote resilience and ensure connectedness with others during difficult times.</a:t>
            </a:r>
            <a:endParaRPr lang="en-US" sz="2200" dirty="0"/>
          </a:p>
          <a:p>
            <a:pPr fontAlgn="base"/>
            <a:r>
              <a:rPr lang="en-US" sz="2600" b="1" dirty="0"/>
              <a:t>Effective clinical care for mental and physical health and substance use disorders</a:t>
            </a:r>
            <a:endParaRPr lang="en-US" sz="2600" dirty="0"/>
          </a:p>
          <a:p>
            <a:pPr fontAlgn="base"/>
            <a:r>
              <a:rPr lang="en-US" sz="2600" b="1" dirty="0"/>
              <a:t>Easy access to a variety of clinical interventions</a:t>
            </a:r>
            <a:endParaRPr lang="en-US" sz="2600" dirty="0"/>
          </a:p>
          <a:p>
            <a:pPr fontAlgn="base"/>
            <a:r>
              <a:rPr lang="en-US" sz="2600" b="1" dirty="0"/>
              <a:t>Restricted access to highly lethal means of suicide (such as, guns)</a:t>
            </a:r>
            <a:endParaRPr lang="en-US" sz="2600" dirty="0"/>
          </a:p>
          <a:p>
            <a:pPr fontAlgn="base"/>
            <a:r>
              <a:rPr lang="en-US" sz="2600" b="1" dirty="0"/>
              <a:t>Strong connections to family and community support</a:t>
            </a:r>
            <a:endParaRPr lang="en-US" sz="2600" dirty="0"/>
          </a:p>
          <a:p>
            <a:pPr fontAlgn="base"/>
            <a:r>
              <a:rPr lang="en-US" sz="2600" b="1" dirty="0"/>
              <a:t>Support through ongoing medical and behavioral health relationships</a:t>
            </a:r>
            <a:endParaRPr lang="en-US" sz="2600" dirty="0"/>
          </a:p>
          <a:p>
            <a:pPr fontAlgn="base"/>
            <a:r>
              <a:rPr lang="en-US" sz="2600" b="1" dirty="0"/>
              <a:t>Skills in problem solving, conflict resolution, and handling problems in a non-violent way</a:t>
            </a:r>
            <a:endParaRPr lang="en-US" sz="2600" dirty="0"/>
          </a:p>
          <a:p>
            <a:pPr fontAlgn="base"/>
            <a:r>
              <a:rPr lang="en-US" sz="2600" b="1" dirty="0"/>
              <a:t>Cultural and religious beliefs that discourage suicide and support self-preservation</a:t>
            </a:r>
            <a:endParaRPr lang="en-US" sz="2600" dirty="0"/>
          </a:p>
          <a:p>
            <a:pPr marL="0" indent="0" fontAlgn="base">
              <a:buNone/>
            </a:pPr>
            <a:endParaRPr lang="en-US" dirty="0"/>
          </a:p>
          <a:p>
            <a:endParaRPr lang="en-US" dirty="0"/>
          </a:p>
        </p:txBody>
      </p:sp>
    </p:spTree>
    <p:extLst>
      <p:ext uri="{BB962C8B-B14F-4D97-AF65-F5344CB8AC3E}">
        <p14:creationId xmlns:p14="http://schemas.microsoft.com/office/powerpoint/2010/main" val="400986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244C-7B3D-4A90-87EB-97BE7F8C6423}"/>
              </a:ext>
            </a:extLst>
          </p:cNvPr>
          <p:cNvSpPr>
            <a:spLocks noGrp="1"/>
          </p:cNvSpPr>
          <p:nvPr>
            <p:ph type="title"/>
          </p:nvPr>
        </p:nvSpPr>
        <p:spPr>
          <a:xfrm>
            <a:off x="677334" y="167148"/>
            <a:ext cx="8596668" cy="766917"/>
          </a:xfrm>
        </p:spPr>
        <p:txBody>
          <a:bodyPr>
            <a:normAutofit/>
          </a:bodyPr>
          <a:lstStyle/>
          <a:p>
            <a:r>
              <a:rPr lang="en-US" sz="3200" dirty="0"/>
              <a:t>What is Mental Health?</a:t>
            </a:r>
          </a:p>
        </p:txBody>
      </p:sp>
      <p:sp>
        <p:nvSpPr>
          <p:cNvPr id="3" name="Content Placeholder 2">
            <a:extLst>
              <a:ext uri="{FF2B5EF4-FFF2-40B4-BE49-F238E27FC236}">
                <a16:creationId xmlns:a16="http://schemas.microsoft.com/office/drawing/2014/main" id="{E9A65FF5-B13D-45E9-A19F-13385861D59D}"/>
              </a:ext>
            </a:extLst>
          </p:cNvPr>
          <p:cNvSpPr>
            <a:spLocks noGrp="1"/>
          </p:cNvSpPr>
          <p:nvPr>
            <p:ph idx="1"/>
          </p:nvPr>
        </p:nvSpPr>
        <p:spPr>
          <a:xfrm>
            <a:off x="677334" y="1063256"/>
            <a:ext cx="8596668" cy="5794743"/>
          </a:xfrm>
        </p:spPr>
        <p:txBody>
          <a:bodyPr>
            <a:normAutofit fontScale="47500" lnSpcReduction="20000"/>
          </a:bodyPr>
          <a:lstStyle/>
          <a:p>
            <a:pPr algn="l" fontAlgn="t"/>
            <a:r>
              <a:rPr lang="en-US" sz="3800" i="0" dirty="0">
                <a:solidFill>
                  <a:srgbClr val="000000"/>
                </a:solidFill>
                <a:effectLst/>
                <a:latin typeface="+mj-lt"/>
              </a:rPr>
              <a:t>Mental health includes our emotional, psychological, and social well-being. </a:t>
            </a:r>
          </a:p>
          <a:p>
            <a:pPr marL="0" indent="0" algn="l" fontAlgn="t">
              <a:buNone/>
            </a:pPr>
            <a:r>
              <a:rPr lang="en-US" sz="3800" dirty="0">
                <a:solidFill>
                  <a:srgbClr val="000000"/>
                </a:solidFill>
                <a:latin typeface="+mj-lt"/>
              </a:rPr>
              <a:t>	Impacts </a:t>
            </a:r>
            <a:r>
              <a:rPr lang="en-US" sz="3800" i="0" dirty="0">
                <a:solidFill>
                  <a:srgbClr val="000000"/>
                </a:solidFill>
                <a:effectLst/>
                <a:latin typeface="+mj-lt"/>
              </a:rPr>
              <a:t>how we think, feel, and act. </a:t>
            </a:r>
            <a:endParaRPr lang="en-US" sz="3800" dirty="0">
              <a:solidFill>
                <a:srgbClr val="000000"/>
              </a:solidFill>
              <a:latin typeface="+mj-lt"/>
            </a:endParaRPr>
          </a:p>
          <a:p>
            <a:pPr marL="0" indent="0" algn="l" fontAlgn="t">
              <a:buNone/>
            </a:pPr>
            <a:r>
              <a:rPr lang="en-US" sz="3800" dirty="0">
                <a:solidFill>
                  <a:srgbClr val="000000"/>
                </a:solidFill>
                <a:latin typeface="+mj-lt"/>
              </a:rPr>
              <a:t>	Plays a role with </a:t>
            </a:r>
            <a:r>
              <a:rPr lang="en-US" sz="3800" i="0" dirty="0">
                <a:solidFill>
                  <a:srgbClr val="000000"/>
                </a:solidFill>
                <a:effectLst/>
                <a:latin typeface="+mj-lt"/>
              </a:rPr>
              <a:t>how we handle stress, relate to others, and make choices. 	Mental health is important at every stage of life, from childhood and 	adolescence 	through adulthood</a:t>
            </a:r>
            <a:endParaRPr lang="en-US" sz="3800" dirty="0">
              <a:solidFill>
                <a:srgbClr val="353535"/>
              </a:solidFill>
              <a:latin typeface="+mj-lt"/>
            </a:endParaRPr>
          </a:p>
          <a:p>
            <a:pPr marL="0" indent="0" algn="l" fontAlgn="t">
              <a:buNone/>
            </a:pPr>
            <a:endParaRPr lang="en-US" sz="3800" dirty="0">
              <a:solidFill>
                <a:srgbClr val="353535"/>
              </a:solidFill>
              <a:latin typeface="+mj-lt"/>
            </a:endParaRPr>
          </a:p>
          <a:p>
            <a:pPr algn="l" fontAlgn="t"/>
            <a:r>
              <a:rPr lang="en-US" sz="3800" dirty="0">
                <a:solidFill>
                  <a:srgbClr val="353535"/>
                </a:solidFill>
                <a:latin typeface="+mj-lt"/>
              </a:rPr>
              <a:t>M</a:t>
            </a:r>
            <a:r>
              <a:rPr lang="en-US" sz="3800" i="0" u="none" strike="noStrike" dirty="0">
                <a:solidFill>
                  <a:srgbClr val="353535"/>
                </a:solidFill>
                <a:effectLst/>
                <a:latin typeface="+mj-lt"/>
              </a:rPr>
              <a:t>ental illness is a condition that affects a person's thinking, feeling, behavior or mood. These conditions deeply impact day-to-day living and may also affect the ability to relate to others</a:t>
            </a:r>
          </a:p>
          <a:p>
            <a:pPr algn="l" fontAlgn="t"/>
            <a:endParaRPr lang="en-US" sz="3800" dirty="0">
              <a:solidFill>
                <a:srgbClr val="353535"/>
              </a:solidFill>
              <a:latin typeface="+mj-lt"/>
            </a:endParaRPr>
          </a:p>
          <a:p>
            <a:pPr algn="l" fontAlgn="t"/>
            <a:r>
              <a:rPr lang="en-US" sz="3800" i="0" u="none" strike="noStrike" dirty="0">
                <a:solidFill>
                  <a:srgbClr val="353535"/>
                </a:solidFill>
                <a:effectLst/>
                <a:latin typeface="+mj-lt"/>
              </a:rPr>
              <a:t>A mental health condition is NOT the result of one event </a:t>
            </a:r>
          </a:p>
          <a:p>
            <a:pPr algn="l" fontAlgn="t"/>
            <a:endParaRPr lang="en-US" sz="3800" i="0" u="none" strike="noStrike" dirty="0">
              <a:solidFill>
                <a:srgbClr val="353535"/>
              </a:solidFill>
              <a:effectLst/>
              <a:latin typeface="+mj-lt"/>
            </a:endParaRPr>
          </a:p>
          <a:p>
            <a:pPr algn="l" fontAlgn="t"/>
            <a:r>
              <a:rPr lang="en-US" sz="3800" i="0" u="none" strike="noStrike" dirty="0">
                <a:solidFill>
                  <a:srgbClr val="353535"/>
                </a:solidFill>
                <a:effectLst/>
                <a:latin typeface="+mj-lt"/>
              </a:rPr>
              <a:t>Research suggests multiple, linking causes. </a:t>
            </a:r>
          </a:p>
          <a:p>
            <a:pPr marL="0" indent="0" algn="l" fontAlgn="t">
              <a:buNone/>
            </a:pPr>
            <a:r>
              <a:rPr lang="en-US" sz="3800" i="0" u="none" strike="noStrike" dirty="0">
                <a:solidFill>
                  <a:srgbClr val="353535"/>
                </a:solidFill>
                <a:effectLst/>
                <a:latin typeface="+mj-lt"/>
              </a:rPr>
              <a:t>Genetics, environment and lifestyle influence whether someone develops a mental health condition. A stressful job or home life makes some people more susceptible, as do traumatic life events. </a:t>
            </a:r>
          </a:p>
          <a:p>
            <a:pPr marL="0" indent="0" algn="l" fontAlgn="t">
              <a:buNone/>
            </a:pPr>
            <a:r>
              <a:rPr lang="en-US" sz="3800" i="0" u="none" strike="noStrike" dirty="0">
                <a:solidFill>
                  <a:srgbClr val="353535"/>
                </a:solidFill>
                <a:effectLst/>
                <a:latin typeface="+mj-lt"/>
              </a:rPr>
              <a:t>Biochemical processes and circuits and basic brain structure may play a role too</a:t>
            </a:r>
          </a:p>
          <a:p>
            <a:endParaRPr lang="en-US" dirty="0"/>
          </a:p>
          <a:p>
            <a:pPr marL="0" indent="0">
              <a:buNone/>
            </a:pPr>
            <a:r>
              <a:rPr lang="en-US" sz="3400" dirty="0"/>
              <a:t>Obtained from NAMI</a:t>
            </a:r>
          </a:p>
        </p:txBody>
      </p:sp>
    </p:spTree>
    <p:extLst>
      <p:ext uri="{BB962C8B-B14F-4D97-AF65-F5344CB8AC3E}">
        <p14:creationId xmlns:p14="http://schemas.microsoft.com/office/powerpoint/2010/main" val="4161769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8156"/>
            <a:ext cx="8596668" cy="825910"/>
          </a:xfrm>
        </p:spPr>
        <p:txBody>
          <a:bodyPr>
            <a:normAutofit fontScale="90000"/>
          </a:bodyPr>
          <a:lstStyle/>
          <a:p>
            <a:r>
              <a:rPr lang="en-US" dirty="0"/>
              <a:t>How to help someone who is in crisis/feeling suicidal</a:t>
            </a:r>
          </a:p>
        </p:txBody>
      </p:sp>
      <p:sp>
        <p:nvSpPr>
          <p:cNvPr id="3" name="Content Placeholder 2"/>
          <p:cNvSpPr>
            <a:spLocks noGrp="1"/>
          </p:cNvSpPr>
          <p:nvPr>
            <p:ph idx="1"/>
          </p:nvPr>
        </p:nvSpPr>
        <p:spPr>
          <a:xfrm>
            <a:off x="677334" y="1081548"/>
            <a:ext cx="8596668" cy="5776451"/>
          </a:xfrm>
        </p:spPr>
        <p:txBody>
          <a:bodyPr>
            <a:normAutofit fontScale="25000" lnSpcReduction="20000"/>
          </a:bodyPr>
          <a:lstStyle/>
          <a:p>
            <a:pPr marL="0" indent="0">
              <a:buNone/>
            </a:pPr>
            <a:endParaRPr lang="en-US" sz="5100" dirty="0"/>
          </a:p>
          <a:p>
            <a:pPr marL="0" indent="0">
              <a:buNone/>
            </a:pPr>
            <a:r>
              <a:rPr lang="en-US" sz="5100" dirty="0"/>
              <a:t>			</a:t>
            </a:r>
            <a:r>
              <a:rPr lang="en-US" sz="9600" b="1" dirty="0"/>
              <a:t>Strategies that can be helpful:</a:t>
            </a:r>
          </a:p>
          <a:p>
            <a:r>
              <a:rPr lang="en-US" sz="8000" dirty="0"/>
              <a:t>Stay calm (even if you don’t feel calm)</a:t>
            </a:r>
          </a:p>
          <a:p>
            <a:pPr marL="0" indent="0">
              <a:buNone/>
            </a:pPr>
            <a:endParaRPr lang="en-US" sz="8000" dirty="0"/>
          </a:p>
          <a:p>
            <a:r>
              <a:rPr lang="en-US" sz="8000" dirty="0"/>
              <a:t>Be sensitive and remember this person is going through a very difficult time</a:t>
            </a:r>
          </a:p>
          <a:p>
            <a:pPr marL="0" indent="0">
              <a:buNone/>
            </a:pPr>
            <a:endParaRPr lang="en-US" sz="8000" dirty="0"/>
          </a:p>
          <a:p>
            <a:r>
              <a:rPr lang="en-US" sz="8000" dirty="0"/>
              <a:t>Ask questions (asking about suicidal thoughts Will NOT encourage them to do something self-destructive- it may save their life)</a:t>
            </a:r>
          </a:p>
          <a:p>
            <a:pPr marL="0" indent="0">
              <a:buNone/>
            </a:pPr>
            <a:endParaRPr lang="en-US" sz="8000" dirty="0"/>
          </a:p>
          <a:p>
            <a:r>
              <a:rPr lang="en-US" sz="8000" dirty="0"/>
              <a:t>Examples of questions: How are you doing? Are you thinking about giving up or dying? Are you thinking about hurting yourself? Do you have access to guns or other objects that could be used to harm yourself? </a:t>
            </a:r>
          </a:p>
          <a:p>
            <a:pPr marL="0" indent="0">
              <a:buNone/>
            </a:pPr>
            <a:endParaRPr lang="en-US" sz="8000" dirty="0"/>
          </a:p>
          <a:p>
            <a:r>
              <a:rPr lang="en-US" sz="8000" dirty="0"/>
              <a:t> Listening and offering opportunity to talk about their feelings can reduce the risk of self-harm/suicide. Shows concern and that they are not alone</a:t>
            </a:r>
          </a:p>
          <a:p>
            <a:endParaRPr lang="en-US" dirty="0"/>
          </a:p>
          <a:p>
            <a:endParaRPr lang="en-US" dirty="0"/>
          </a:p>
          <a:p>
            <a:endParaRPr lang="en-US" dirty="0"/>
          </a:p>
        </p:txBody>
      </p:sp>
    </p:spTree>
    <p:extLst>
      <p:ext uri="{BB962C8B-B14F-4D97-AF65-F5344CB8AC3E}">
        <p14:creationId xmlns:p14="http://schemas.microsoft.com/office/powerpoint/2010/main" val="184981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8323"/>
            <a:ext cx="8596668" cy="816078"/>
          </a:xfrm>
        </p:spPr>
        <p:txBody>
          <a:bodyPr>
            <a:normAutofit fontScale="90000"/>
          </a:bodyPr>
          <a:lstStyle/>
          <a:p>
            <a:r>
              <a:rPr lang="en-US" dirty="0"/>
              <a:t>Resources to help individuals in crisis/having suicidal thoughts</a:t>
            </a:r>
            <a:br>
              <a:rPr lang="en-US" dirty="0"/>
            </a:br>
            <a:endParaRPr lang="en-US" dirty="0"/>
          </a:p>
        </p:txBody>
      </p:sp>
      <p:sp>
        <p:nvSpPr>
          <p:cNvPr id="3" name="Content Placeholder 2"/>
          <p:cNvSpPr>
            <a:spLocks noGrp="1"/>
          </p:cNvSpPr>
          <p:nvPr>
            <p:ph idx="1"/>
          </p:nvPr>
        </p:nvSpPr>
        <p:spPr>
          <a:xfrm>
            <a:off x="677334" y="1317522"/>
            <a:ext cx="8596668" cy="5540477"/>
          </a:xfrm>
        </p:spPr>
        <p:txBody>
          <a:bodyPr>
            <a:normAutofit fontScale="25000" lnSpcReduction="20000"/>
          </a:bodyPr>
          <a:lstStyle/>
          <a:p>
            <a:pPr marL="0" indent="0">
              <a:buNone/>
            </a:pPr>
            <a:r>
              <a:rPr lang="en-US" sz="8000" b="1" dirty="0"/>
              <a:t>For immediate help</a:t>
            </a:r>
          </a:p>
          <a:p>
            <a:pPr marL="0" indent="0">
              <a:buNone/>
            </a:pPr>
            <a:r>
              <a:rPr lang="en-US" sz="9600" dirty="0"/>
              <a:t>If someone has attempted suicide or you are concerned about their imminent safety and/or the safety of others:</a:t>
            </a:r>
          </a:p>
          <a:p>
            <a:pPr marL="0" indent="0">
              <a:buNone/>
            </a:pPr>
            <a:endParaRPr lang="en-US" sz="9600" dirty="0"/>
          </a:p>
          <a:p>
            <a:r>
              <a:rPr lang="en-US" sz="9600" dirty="0"/>
              <a:t>Do Not leave the person alone</a:t>
            </a:r>
          </a:p>
          <a:p>
            <a:pPr marL="0" indent="0">
              <a:buNone/>
            </a:pPr>
            <a:endParaRPr lang="en-US" sz="9600" dirty="0"/>
          </a:p>
          <a:p>
            <a:r>
              <a:rPr lang="en-US" sz="9600" dirty="0"/>
              <a:t>Remove weapons/anything that can be used for self-harm</a:t>
            </a:r>
          </a:p>
          <a:p>
            <a:pPr marL="0" indent="0">
              <a:buNone/>
            </a:pPr>
            <a:endParaRPr lang="en-US" sz="9600" dirty="0"/>
          </a:p>
          <a:p>
            <a:r>
              <a:rPr lang="en-US" sz="9600" dirty="0"/>
              <a:t>If at FMC (contact Emergency Services). Call 911 or your local emergency number right away. Or, if you think you can do so safely, take the person to the nearest hospital emergency room yourself</a:t>
            </a:r>
          </a:p>
        </p:txBody>
      </p:sp>
    </p:spTree>
    <p:extLst>
      <p:ext uri="{BB962C8B-B14F-4D97-AF65-F5344CB8AC3E}">
        <p14:creationId xmlns:p14="http://schemas.microsoft.com/office/powerpoint/2010/main" val="2253335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B909-1228-4CDC-B806-3F22F49748AF}"/>
              </a:ext>
            </a:extLst>
          </p:cNvPr>
          <p:cNvSpPr>
            <a:spLocks noGrp="1"/>
          </p:cNvSpPr>
          <p:nvPr>
            <p:ph type="title"/>
          </p:nvPr>
        </p:nvSpPr>
        <p:spPr>
          <a:xfrm>
            <a:off x="677334" y="245807"/>
            <a:ext cx="8596668" cy="60960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16A2990F-9CAB-4558-9CE8-51F6EC06C88A}"/>
              </a:ext>
            </a:extLst>
          </p:cNvPr>
          <p:cNvSpPr>
            <a:spLocks noGrp="1"/>
          </p:cNvSpPr>
          <p:nvPr>
            <p:ph idx="1"/>
          </p:nvPr>
        </p:nvSpPr>
        <p:spPr bwMode="auto">
          <a:xfrm>
            <a:off x="677334" y="1339273"/>
            <a:ext cx="8596668" cy="5237017"/>
          </a:xfrm>
        </p:spPr>
        <p:txBody>
          <a:bodyPr>
            <a:normAutofit/>
          </a:bodyPr>
          <a:lstStyle/>
          <a:p>
            <a:pPr marL="0" indent="0" algn="l">
              <a:buNone/>
            </a:pPr>
            <a:r>
              <a:rPr lang="en-US" sz="2000" dirty="0" err="1">
                <a:solidFill>
                  <a:schemeClr val="tx1"/>
                </a:solidFill>
                <a:latin typeface="Arial" panose="020B0604020202020204" pitchFamily="34" charset="0"/>
                <a:cs typeface="Arial" panose="020B0604020202020204" pitchFamily="34" charset="0"/>
              </a:rPr>
              <a:t>Deepika</a:t>
            </a:r>
            <a:r>
              <a:rPr lang="en-US" sz="2000" dirty="0">
                <a:solidFill>
                  <a:schemeClr val="tx1"/>
                </a:solidFill>
                <a:latin typeface="Arial" panose="020B0604020202020204" pitchFamily="34" charset="0"/>
                <a:cs typeface="Arial" panose="020B0604020202020204" pitchFamily="34" charset="0"/>
              </a:rPr>
              <a:t>, T., &amp; Brodsky, B. (2018). American Psychiatric Association. Doctors’ suicide rate highest of any profession.</a:t>
            </a:r>
          </a:p>
          <a:p>
            <a:pPr marL="0" indent="0" algn="l">
              <a:buNone/>
            </a:pPr>
            <a:endParaRPr lang="en-US" sz="2000" dirty="0">
              <a:solidFill>
                <a:schemeClr val="tx1"/>
              </a:solidFill>
              <a:latin typeface="Arial" panose="020B0604020202020204" pitchFamily="34" charset="0"/>
              <a:cs typeface="Arial" panose="020B0604020202020204" pitchFamily="34" charset="0"/>
            </a:endParaRPr>
          </a:p>
          <a:p>
            <a:pPr marL="0" indent="0">
              <a:buNone/>
            </a:pPr>
            <a:r>
              <a:rPr lang="en-US" sz="2000" dirty="0"/>
              <a:t>Lee, R. T., &amp; </a:t>
            </a:r>
            <a:r>
              <a:rPr lang="en-US" sz="2000" dirty="0" err="1"/>
              <a:t>Ashforth</a:t>
            </a:r>
            <a:r>
              <a:rPr lang="en-US" sz="2000" dirty="0"/>
              <a:t>, B. E. (1996). A meta-analytic examination of the correlates of the three dimensions of job burnout. </a:t>
            </a:r>
            <a:r>
              <a:rPr lang="en-US" sz="2000" i="1" dirty="0"/>
              <a:t>Journal of Applied Psychology, 81</a:t>
            </a:r>
            <a:r>
              <a:rPr lang="en-US" sz="2000" dirty="0"/>
              <a:t>(2), 123–133. http://doi.org/10.1037/0021-9010.81.2.12</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marL="0" indent="0" algn="l">
              <a:buNone/>
            </a:pPr>
            <a:r>
              <a:rPr lang="en-US" sz="2000" b="0" i="0" dirty="0">
                <a:solidFill>
                  <a:schemeClr val="tx1"/>
                </a:solidFill>
                <a:effectLst/>
                <a:latin typeface="Arial" panose="020B0604020202020204" pitchFamily="34" charset="0"/>
                <a:cs typeface="Arial" panose="020B0604020202020204" pitchFamily="34" charset="0"/>
              </a:rPr>
              <a:t>Self-care wheel. Olga Phoenix Project Healing for Social Change. 2013. olgaphoenix.com. </a:t>
            </a:r>
          </a:p>
          <a:p>
            <a:pPr marL="0" indent="0" algn="l">
              <a:buNone/>
            </a:pPr>
            <a:endParaRPr lang="en-US" sz="2000" b="0" i="0" dirty="0">
              <a:solidFill>
                <a:schemeClr val="tx1"/>
              </a:solidFill>
              <a:effectLst/>
              <a:latin typeface="Arial" panose="020B0604020202020204" pitchFamily="34" charset="0"/>
              <a:cs typeface="Arial" panose="020B0604020202020204" pitchFamily="34" charset="0"/>
            </a:endParaRPr>
          </a:p>
          <a:p>
            <a:pPr marL="0" indent="0">
              <a:buNone/>
            </a:pPr>
            <a:r>
              <a:rPr lang="en-US" sz="2000" dirty="0"/>
              <a:t>Shaikh, A. A., Shaikh, A., Kumar, R., &amp; Tahir, A. (2019). Assessment of Burnout and its Factors Among Doctors Using the Abbreviated </a:t>
            </a:r>
            <a:r>
              <a:rPr lang="en-US" sz="2000" dirty="0" err="1"/>
              <a:t>Maslach</a:t>
            </a:r>
            <a:r>
              <a:rPr lang="en-US" sz="2000" dirty="0"/>
              <a:t> Burnout Inventory. </a:t>
            </a:r>
            <a:r>
              <a:rPr lang="en-US" sz="2000" i="1" dirty="0" err="1"/>
              <a:t>Cureus</a:t>
            </a:r>
            <a:r>
              <a:rPr lang="en-US" sz="2000" dirty="0"/>
              <a:t>, </a:t>
            </a:r>
            <a:r>
              <a:rPr lang="en-US" sz="2000" i="1" dirty="0"/>
              <a:t>11</a:t>
            </a:r>
            <a:r>
              <a:rPr lang="en-US" sz="2000" dirty="0"/>
              <a:t>. https://doi.org/10.7759/cureus.4101</a:t>
            </a:r>
            <a:endParaRPr lang="en-US" sz="2000" b="0" i="0" u="sng"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224093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8864-0B99-4C6E-94F1-0044E9167EEA}"/>
              </a:ext>
            </a:extLst>
          </p:cNvPr>
          <p:cNvSpPr>
            <a:spLocks noGrp="1"/>
          </p:cNvSpPr>
          <p:nvPr>
            <p:ph type="title"/>
          </p:nvPr>
        </p:nvSpPr>
        <p:spPr>
          <a:xfrm>
            <a:off x="677334" y="308344"/>
            <a:ext cx="8596668" cy="1041991"/>
          </a:xfrm>
        </p:spPr>
        <p:txBody>
          <a:bodyPr>
            <a:normAutofit fontScale="90000"/>
          </a:bodyPr>
          <a:lstStyle/>
          <a:p>
            <a:r>
              <a:rPr lang="en-US" dirty="0"/>
              <a:t>Resources to help individuals in crisis/having suicidal thoughts</a:t>
            </a:r>
          </a:p>
        </p:txBody>
      </p:sp>
      <p:sp>
        <p:nvSpPr>
          <p:cNvPr id="3" name="Content Placeholder 2">
            <a:extLst>
              <a:ext uri="{FF2B5EF4-FFF2-40B4-BE49-F238E27FC236}">
                <a16:creationId xmlns:a16="http://schemas.microsoft.com/office/drawing/2014/main" id="{BFC2890C-7179-4B39-95AF-5E77589FED3C}"/>
              </a:ext>
            </a:extLst>
          </p:cNvPr>
          <p:cNvSpPr>
            <a:spLocks noGrp="1"/>
          </p:cNvSpPr>
          <p:nvPr>
            <p:ph idx="1"/>
          </p:nvPr>
        </p:nvSpPr>
        <p:spPr>
          <a:xfrm>
            <a:off x="677334" y="1648047"/>
            <a:ext cx="8596668" cy="4593265"/>
          </a:xfrm>
        </p:spPr>
        <p:txBody>
          <a:bodyPr>
            <a:normAutofit/>
          </a:bodyPr>
          <a:lstStyle/>
          <a:p>
            <a:pPr marL="0" indent="0">
              <a:buNone/>
            </a:pPr>
            <a:r>
              <a:rPr lang="en-US" sz="2400" dirty="0"/>
              <a:t>	</a:t>
            </a:r>
            <a:r>
              <a:rPr lang="en-US" sz="2400" b="1" dirty="0"/>
              <a:t>Other Resources:</a:t>
            </a:r>
          </a:p>
          <a:p>
            <a:r>
              <a:rPr lang="en-US" sz="2400" dirty="0"/>
              <a:t>Crisis Text line- 741741 (free, 24-hour support from trained crisis counselors). Text “HOME” to 741741 </a:t>
            </a:r>
            <a:endParaRPr lang="en-US" sz="2400" b="1" dirty="0"/>
          </a:p>
          <a:p>
            <a:r>
              <a:rPr lang="en-US" sz="2400" b="1" dirty="0"/>
              <a:t>Encourage the person to call a suicide hotline number.</a:t>
            </a:r>
            <a:r>
              <a:rPr lang="en-US" sz="2400" dirty="0"/>
              <a:t> In the U.S., call the National Suicide Prevention Lifeline at 988 to reach a trained counselor. Use that same number and press "1" to reach the Veterans Crisis Line</a:t>
            </a:r>
          </a:p>
          <a:p>
            <a:endParaRPr lang="en-US" dirty="0"/>
          </a:p>
        </p:txBody>
      </p:sp>
    </p:spTree>
    <p:extLst>
      <p:ext uri="{BB962C8B-B14F-4D97-AF65-F5344CB8AC3E}">
        <p14:creationId xmlns:p14="http://schemas.microsoft.com/office/powerpoint/2010/main" val="22454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037"/>
            <a:ext cx="8596668" cy="850605"/>
          </a:xfrm>
        </p:spPr>
        <p:txBody>
          <a:bodyPr/>
          <a:lstStyle/>
          <a:p>
            <a:r>
              <a:rPr lang="en-US" dirty="0"/>
              <a:t>Resources</a:t>
            </a:r>
          </a:p>
        </p:txBody>
      </p:sp>
      <p:sp>
        <p:nvSpPr>
          <p:cNvPr id="3" name="Content Placeholder 2"/>
          <p:cNvSpPr>
            <a:spLocks noGrp="1"/>
          </p:cNvSpPr>
          <p:nvPr>
            <p:ph idx="1"/>
          </p:nvPr>
        </p:nvSpPr>
        <p:spPr>
          <a:xfrm>
            <a:off x="677334" y="1084521"/>
            <a:ext cx="8596668" cy="5454823"/>
          </a:xfrm>
        </p:spPr>
        <p:txBody>
          <a:bodyPr>
            <a:noAutofit/>
          </a:bodyPr>
          <a:lstStyle/>
          <a:p>
            <a:pPr marL="0" indent="0">
              <a:buNone/>
            </a:pPr>
            <a:r>
              <a:rPr lang="en-US" sz="2000" dirty="0"/>
              <a:t>Burnout/Compassion Fatigue</a:t>
            </a:r>
          </a:p>
          <a:p>
            <a:r>
              <a:rPr lang="en-US" sz="2000" dirty="0">
                <a:solidFill>
                  <a:schemeClr val="tx1"/>
                </a:solidFill>
                <a:hlinkClick r:id="rId2"/>
              </a:rPr>
              <a:t>http://www.compassionfatigue.org/</a:t>
            </a:r>
            <a:endParaRPr lang="en-US" sz="2000" dirty="0">
              <a:solidFill>
                <a:schemeClr val="tx1"/>
              </a:solidFill>
            </a:endParaRPr>
          </a:p>
          <a:p>
            <a:r>
              <a:rPr lang="en-US" sz="2000" dirty="0">
                <a:solidFill>
                  <a:schemeClr val="tx1"/>
                </a:solidFill>
                <a:hlinkClick r:id="rId3"/>
              </a:rPr>
              <a:t>https://www.nsvrc.org/sites/default/files/nsvrc-publications_sane-mobile-app_resources-vicarious-trauma.pdf</a:t>
            </a:r>
            <a:endParaRPr lang="en-US" sz="2000" dirty="0">
              <a:solidFill>
                <a:schemeClr val="tx1"/>
              </a:solidFill>
            </a:endParaRPr>
          </a:p>
          <a:p>
            <a:r>
              <a:rPr lang="en-US" sz="2000" dirty="0">
                <a:solidFill>
                  <a:schemeClr val="tx1"/>
                </a:solidFill>
                <a:hlinkClick r:id="rId4"/>
              </a:rPr>
              <a:t>https://www.workplacestrategiesformentalhealth.com/managing-workplace-issues/burnout-response</a:t>
            </a: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Recommended- </a:t>
            </a:r>
            <a:r>
              <a:rPr lang="en-US" sz="2000" dirty="0"/>
              <a:t>Documentary Film “Suicide: The Ripple Effect”</a:t>
            </a:r>
          </a:p>
          <a:p>
            <a:pPr marL="0" indent="0">
              <a:buNone/>
            </a:pPr>
            <a:r>
              <a:rPr lang="en-US" sz="2000" b="1" dirty="0"/>
              <a:t>Kevin Hines #</a:t>
            </a:r>
            <a:r>
              <a:rPr lang="en-US" sz="2000" b="1" dirty="0" err="1"/>
              <a:t>BeHereTomorrow</a:t>
            </a:r>
            <a:endParaRPr lang="en-US" sz="2000" b="1" dirty="0"/>
          </a:p>
          <a:p>
            <a:pPr marL="0" indent="0">
              <a:buNone/>
            </a:pPr>
            <a:r>
              <a:rPr lang="en-US" sz="2000" dirty="0">
                <a:hlinkClick r:id="rId5"/>
              </a:rPr>
              <a:t>http://www.kevinhinesstory.com/</a:t>
            </a:r>
            <a:endParaRPr lang="en-US" sz="2000" dirty="0"/>
          </a:p>
          <a:p>
            <a:r>
              <a:rPr lang="en-US" sz="2000" dirty="0"/>
              <a:t>Suicide Prevention Activist</a:t>
            </a:r>
          </a:p>
          <a:p>
            <a:r>
              <a:rPr lang="en-US" dirty="0"/>
              <a:t>Diagnosed with Bipolar Disorder at 17 and struggled with substance use</a:t>
            </a:r>
          </a:p>
          <a:p>
            <a:r>
              <a:rPr lang="en-US" dirty="0"/>
              <a:t>In 2000, Kevin jumped off the Golden Gate Bridge (he was 19)</a:t>
            </a:r>
          </a:p>
          <a:p>
            <a:pPr marL="0" indent="0">
              <a:buNone/>
            </a:pPr>
            <a:endParaRPr lang="en-US" sz="2000" dirty="0">
              <a:solidFill>
                <a:schemeClr val="tx1"/>
              </a:solidFill>
            </a:endParaRPr>
          </a:p>
          <a:p>
            <a:pPr marL="0" indent="0">
              <a:buNone/>
            </a:pPr>
            <a:endParaRPr lang="en-US" sz="2000" dirty="0"/>
          </a:p>
        </p:txBody>
      </p:sp>
    </p:spTree>
    <p:extLst>
      <p:ext uri="{BB962C8B-B14F-4D97-AF65-F5344CB8AC3E}">
        <p14:creationId xmlns:p14="http://schemas.microsoft.com/office/powerpoint/2010/main" val="163298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243"/>
            <a:ext cx="8596668" cy="495500"/>
          </a:xfrm>
        </p:spPr>
        <p:txBody>
          <a:bodyPr>
            <a:normAutofit fontScale="90000"/>
          </a:bodyPr>
          <a:lstStyle/>
          <a:p>
            <a:r>
              <a:rPr lang="en-US" dirty="0"/>
              <a:t>Resources cont.</a:t>
            </a:r>
          </a:p>
        </p:txBody>
      </p:sp>
      <p:sp>
        <p:nvSpPr>
          <p:cNvPr id="3" name="Content Placeholder 2"/>
          <p:cNvSpPr>
            <a:spLocks noGrp="1"/>
          </p:cNvSpPr>
          <p:nvPr>
            <p:ph idx="1"/>
          </p:nvPr>
        </p:nvSpPr>
        <p:spPr>
          <a:xfrm>
            <a:off x="677334" y="1190847"/>
            <a:ext cx="8596668" cy="5326911"/>
          </a:xfrm>
        </p:spPr>
        <p:txBody>
          <a:bodyPr>
            <a:normAutofit fontScale="92500" lnSpcReduction="20000"/>
          </a:bodyPr>
          <a:lstStyle/>
          <a:p>
            <a:pPr marL="0" indent="0">
              <a:buNone/>
            </a:pPr>
            <a:r>
              <a:rPr lang="en-US" sz="2000" dirty="0"/>
              <a:t>Text “HOME” to 741741 to speak with a crisis trained counselors (free, anonymous, and available 24 hrs. per day) </a:t>
            </a:r>
          </a:p>
          <a:p>
            <a:pPr marL="0" indent="0">
              <a:buNone/>
            </a:pPr>
            <a:r>
              <a:rPr lang="en-US" sz="2000" b="1" dirty="0"/>
              <a:t>Kevin Hines #</a:t>
            </a:r>
            <a:r>
              <a:rPr lang="en-US" sz="2000" b="1" dirty="0" err="1"/>
              <a:t>BeHereTomorrow</a:t>
            </a:r>
            <a:endParaRPr lang="en-US" sz="2000" b="1" dirty="0"/>
          </a:p>
          <a:p>
            <a:pPr marL="0" indent="0">
              <a:buNone/>
            </a:pPr>
            <a:r>
              <a:rPr lang="en-US" sz="2000" dirty="0"/>
              <a:t>http://www.kevinhinesstory.com.</a:t>
            </a:r>
          </a:p>
          <a:p>
            <a:pPr marL="0" indent="0">
              <a:buNone/>
            </a:pPr>
            <a:r>
              <a:rPr lang="en-US" sz="2000" b="1" dirty="0"/>
              <a:t>Suicide </a:t>
            </a:r>
          </a:p>
          <a:p>
            <a:pPr marL="0" indent="0">
              <a:buNone/>
            </a:pPr>
            <a:r>
              <a:rPr lang="en-US" sz="2000" dirty="0">
                <a:hlinkClick r:id="rId2"/>
              </a:rPr>
              <a:t>https://www.suicidepreventionlifeline.org/</a:t>
            </a:r>
            <a:endParaRPr lang="en-US" sz="2000" dirty="0"/>
          </a:p>
          <a:p>
            <a:pPr marL="0" indent="0">
              <a:buNone/>
            </a:pPr>
            <a:r>
              <a:rPr lang="en-US" sz="2000" b="1" dirty="0"/>
              <a:t>Mental Health </a:t>
            </a:r>
          </a:p>
          <a:p>
            <a:pPr marL="0" indent="0">
              <a:buNone/>
            </a:pPr>
            <a:r>
              <a:rPr lang="en-US" sz="2000" dirty="0">
                <a:hlinkClick r:id="rId3"/>
              </a:rPr>
              <a:t>National Alliance on Mental Illness (nami.org)</a:t>
            </a:r>
          </a:p>
          <a:p>
            <a:pPr marL="0" indent="0">
              <a:buNone/>
            </a:pPr>
            <a:r>
              <a:rPr lang="en-US" sz="2000" dirty="0">
                <a:hlinkClick r:id="rId3"/>
              </a:rPr>
              <a:t>Mental Health America (mhanational.org</a:t>
            </a:r>
            <a:r>
              <a:rPr lang="en-US" sz="2000" dirty="0"/>
              <a:t>) </a:t>
            </a:r>
          </a:p>
          <a:p>
            <a:pPr marL="0" indent="0">
              <a:buNone/>
            </a:pPr>
            <a:r>
              <a:rPr lang="en-US" sz="2000" dirty="0"/>
              <a:t>National Suicide Prevention Lifeline 988</a:t>
            </a:r>
          </a:p>
          <a:p>
            <a:pPr marL="0" indent="0">
              <a:buNone/>
            </a:pPr>
            <a:r>
              <a:rPr lang="en-US" sz="2000" b="1" dirty="0"/>
              <a:t>Self-Care</a:t>
            </a:r>
          </a:p>
          <a:p>
            <a:pPr marL="0" indent="0">
              <a:buNone/>
            </a:pPr>
            <a:r>
              <a:rPr lang="en-US" sz="2000" dirty="0"/>
              <a:t>Bbrfoundation.org </a:t>
            </a:r>
            <a:r>
              <a:rPr lang="en-US" sz="2000" dirty="0">
                <a:hlinkClick r:id="rId4"/>
              </a:rPr>
              <a:t>https://www.psychologytoday.com/us/blog/click-here-  happiness/201812/self-care-12-ways-take-better-care-yourself</a:t>
            </a:r>
            <a:endParaRPr lang="en-US" sz="2000" dirty="0"/>
          </a:p>
          <a:p>
            <a:pPr marL="0" indent="0">
              <a:buNone/>
            </a:pPr>
            <a:r>
              <a:rPr lang="en-US" sz="2000" b="1" dirty="0"/>
              <a:t>Sleep Hygiene Tips</a:t>
            </a:r>
          </a:p>
          <a:p>
            <a:pPr marL="0" indent="0">
              <a:buNone/>
            </a:pPr>
            <a:r>
              <a:rPr lang="en-US" sz="2000" dirty="0">
                <a:hlinkClick r:id="rId5"/>
              </a:rPr>
              <a:t>https://www.cdc.gov/sleep/about_sleep/sleep_hygiene.html</a:t>
            </a: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405917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8658"/>
            <a:ext cx="8596668" cy="727587"/>
          </a:xfrm>
        </p:spPr>
        <p:txBody>
          <a:bodyPr>
            <a:noAutofit/>
          </a:bodyPr>
          <a:lstStyle/>
          <a:p>
            <a:r>
              <a:rPr lang="en-US" sz="3200" dirty="0"/>
              <a:t>Prevalence of Mental Health Conditions in the U.S.</a:t>
            </a:r>
          </a:p>
        </p:txBody>
      </p:sp>
      <p:sp>
        <p:nvSpPr>
          <p:cNvPr id="3" name="Content Placeholder 2"/>
          <p:cNvSpPr>
            <a:spLocks noGrp="1"/>
          </p:cNvSpPr>
          <p:nvPr>
            <p:ph idx="1"/>
          </p:nvPr>
        </p:nvSpPr>
        <p:spPr>
          <a:xfrm>
            <a:off x="677334" y="806245"/>
            <a:ext cx="8596668" cy="6158082"/>
          </a:xfrm>
        </p:spPr>
        <p:txBody>
          <a:bodyPr>
            <a:normAutofit fontScale="85000" lnSpcReduction="20000"/>
          </a:bodyPr>
          <a:lstStyle/>
          <a:p>
            <a:pPr marL="0" indent="0">
              <a:buNone/>
            </a:pPr>
            <a:endParaRPr lang="en-US" sz="2800" dirty="0"/>
          </a:p>
          <a:p>
            <a:r>
              <a:rPr lang="en-US" sz="2800" dirty="0"/>
              <a:t>43.8 million people or 1 in 5 adults are affected by mental illness</a:t>
            </a:r>
          </a:p>
          <a:p>
            <a:pPr marL="0" indent="0">
              <a:buNone/>
            </a:pPr>
            <a:endParaRPr lang="en-US" sz="2800" dirty="0"/>
          </a:p>
          <a:p>
            <a:r>
              <a:rPr lang="en-US" sz="2800" dirty="0"/>
              <a:t>17% of youth between the ages of 6 and 17 years experience a mental health condition</a:t>
            </a:r>
          </a:p>
          <a:p>
            <a:pPr marL="0" indent="0">
              <a:buNone/>
            </a:pPr>
            <a:endParaRPr lang="en-US" sz="2800" dirty="0"/>
          </a:p>
          <a:p>
            <a:r>
              <a:rPr lang="en-US" sz="2800" dirty="0"/>
              <a:t>The avg. delay between onset of symptoms and treatment is 11 years</a:t>
            </a:r>
          </a:p>
          <a:p>
            <a:pPr marL="0" indent="0">
              <a:buNone/>
            </a:pPr>
            <a:endParaRPr lang="en-US" sz="2800" dirty="0"/>
          </a:p>
          <a:p>
            <a:r>
              <a:rPr lang="en-US" sz="2800" dirty="0"/>
              <a:t>Around 50% of all chronic mental health conditions begin by the age of 14</a:t>
            </a:r>
          </a:p>
          <a:p>
            <a:pPr marL="0" indent="0">
              <a:buNone/>
            </a:pPr>
            <a:endParaRPr lang="en-US" sz="2800" dirty="0"/>
          </a:p>
          <a:p>
            <a:r>
              <a:rPr lang="en-US" sz="2800" dirty="0"/>
              <a:t>About 75% of all chronic mental health conditions begin by the age of 24</a:t>
            </a:r>
          </a:p>
          <a:p>
            <a:pPr marL="0" indent="0">
              <a:buNone/>
            </a:pPr>
            <a:r>
              <a:rPr lang="en-US" dirty="0"/>
              <a:t>Obtained from https://www.nami.org/About-Mental-Illness/Mental-Health-Conditions</a:t>
            </a:r>
          </a:p>
        </p:txBody>
      </p:sp>
    </p:spTree>
    <p:extLst>
      <p:ext uri="{BB962C8B-B14F-4D97-AF65-F5344CB8AC3E}">
        <p14:creationId xmlns:p14="http://schemas.microsoft.com/office/powerpoint/2010/main" val="221623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0122"/>
            <a:ext cx="8596668" cy="626291"/>
          </a:xfrm>
        </p:spPr>
        <p:txBody>
          <a:bodyPr>
            <a:noAutofit/>
          </a:bodyPr>
          <a:lstStyle/>
          <a:p>
            <a:r>
              <a:rPr lang="en-US" sz="3200" dirty="0"/>
              <a:t>Prevalence of Mental Health Conditions in U.S. cont.</a:t>
            </a:r>
          </a:p>
        </p:txBody>
      </p:sp>
      <p:sp>
        <p:nvSpPr>
          <p:cNvPr id="3" name="Content Placeholder 2"/>
          <p:cNvSpPr>
            <a:spLocks noGrp="1"/>
          </p:cNvSpPr>
          <p:nvPr>
            <p:ph idx="1"/>
          </p:nvPr>
        </p:nvSpPr>
        <p:spPr>
          <a:xfrm>
            <a:off x="677334" y="796413"/>
            <a:ext cx="8596668" cy="6061588"/>
          </a:xfrm>
        </p:spPr>
        <p:txBody>
          <a:bodyPr>
            <a:normAutofit fontScale="25000" lnSpcReduction="20000"/>
          </a:bodyPr>
          <a:lstStyle/>
          <a:p>
            <a:endParaRPr lang="en-US" sz="3400" dirty="0"/>
          </a:p>
          <a:p>
            <a:endParaRPr lang="en-US" sz="6000" dirty="0"/>
          </a:p>
          <a:p>
            <a:r>
              <a:rPr lang="en-US" sz="9800" dirty="0"/>
              <a:t>1 in 25 adults or (10 million) experience serious mental illness</a:t>
            </a:r>
          </a:p>
          <a:p>
            <a:pPr marL="0" indent="0">
              <a:buNone/>
            </a:pPr>
            <a:endParaRPr lang="en-US" sz="9800" dirty="0"/>
          </a:p>
          <a:p>
            <a:r>
              <a:rPr lang="en-US" sz="9800" dirty="0"/>
              <a:t>Depression is the leading cause of disability worldwide </a:t>
            </a:r>
          </a:p>
          <a:p>
            <a:endParaRPr lang="en-US" sz="9800" dirty="0"/>
          </a:p>
          <a:p>
            <a:r>
              <a:rPr lang="en-US" sz="9800" dirty="0"/>
              <a:t>18.1% (42 million) adults experience anxiety disorders</a:t>
            </a:r>
          </a:p>
          <a:p>
            <a:pPr marL="0" indent="0">
              <a:buNone/>
            </a:pPr>
            <a:endParaRPr lang="en-US" sz="9800" dirty="0"/>
          </a:p>
          <a:p>
            <a:r>
              <a:rPr lang="en-US" sz="9800" dirty="0"/>
              <a:t>About 7-8% (8 million) people will experience Post Traumatic Stress Disorder (PTSD) at some point in their lives</a:t>
            </a:r>
          </a:p>
          <a:p>
            <a:pPr marL="0" indent="0">
              <a:buNone/>
            </a:pPr>
            <a:endParaRPr lang="en-US" sz="9800" dirty="0"/>
          </a:p>
          <a:p>
            <a:r>
              <a:rPr lang="en-US" sz="9800" dirty="0"/>
              <a:t>About 10% of females will experience PTSD at some point in their lives</a:t>
            </a:r>
          </a:p>
          <a:p>
            <a:endParaRPr lang="en-US" sz="5600" dirty="0"/>
          </a:p>
          <a:p>
            <a:endParaRPr lang="en-US" sz="5600" dirty="0"/>
          </a:p>
          <a:p>
            <a:endParaRPr lang="en-US" sz="5600" dirty="0"/>
          </a:p>
          <a:p>
            <a:pPr marL="0" indent="0">
              <a:buNone/>
            </a:pPr>
            <a:r>
              <a:rPr lang="en-US" sz="5600" dirty="0"/>
              <a:t>Obtained from https://nami.org/About-Mental-Illness/Mental-Health-Conditions</a:t>
            </a:r>
          </a:p>
          <a:p>
            <a:pPr marL="0" indent="0">
              <a:buNone/>
            </a:pPr>
            <a:endParaRPr lang="en-US" sz="6000" dirty="0"/>
          </a:p>
          <a:p>
            <a:endParaRPr lang="en-US" dirty="0"/>
          </a:p>
        </p:txBody>
      </p:sp>
    </p:spTree>
    <p:extLst>
      <p:ext uri="{BB962C8B-B14F-4D97-AF65-F5344CB8AC3E}">
        <p14:creationId xmlns:p14="http://schemas.microsoft.com/office/powerpoint/2010/main" val="266127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2143-416A-4698-91ED-46E7EB4B6C22}"/>
              </a:ext>
            </a:extLst>
          </p:cNvPr>
          <p:cNvSpPr>
            <a:spLocks noGrp="1"/>
          </p:cNvSpPr>
          <p:nvPr>
            <p:ph type="title"/>
          </p:nvPr>
        </p:nvSpPr>
        <p:spPr>
          <a:xfrm>
            <a:off x="677334" y="226142"/>
            <a:ext cx="8596668" cy="1002890"/>
          </a:xfrm>
        </p:spPr>
        <p:txBody>
          <a:bodyPr>
            <a:noAutofit/>
          </a:bodyPr>
          <a:lstStyle/>
          <a:p>
            <a:r>
              <a:rPr lang="en-US" sz="3200" dirty="0"/>
              <a:t>Prevalence of Mental Health Conditions in the U.S. cont.</a:t>
            </a:r>
          </a:p>
        </p:txBody>
      </p:sp>
      <p:sp>
        <p:nvSpPr>
          <p:cNvPr id="3" name="Content Placeholder 2">
            <a:extLst>
              <a:ext uri="{FF2B5EF4-FFF2-40B4-BE49-F238E27FC236}">
                <a16:creationId xmlns:a16="http://schemas.microsoft.com/office/drawing/2014/main" id="{B3847DBF-011F-4D52-95CE-D963CFF7445D}"/>
              </a:ext>
            </a:extLst>
          </p:cNvPr>
          <p:cNvSpPr>
            <a:spLocks noGrp="1"/>
          </p:cNvSpPr>
          <p:nvPr>
            <p:ph idx="1"/>
          </p:nvPr>
        </p:nvSpPr>
        <p:spPr>
          <a:xfrm>
            <a:off x="677334" y="1582994"/>
            <a:ext cx="8596668" cy="5023867"/>
          </a:xfrm>
        </p:spPr>
        <p:txBody>
          <a:bodyPr>
            <a:normAutofit lnSpcReduction="10000"/>
          </a:bodyPr>
          <a:lstStyle/>
          <a:p>
            <a:r>
              <a:rPr lang="en-US" sz="2800" dirty="0"/>
              <a:t>About 4% of males will experience PTSD at some point in their lives</a:t>
            </a:r>
          </a:p>
          <a:p>
            <a:pPr marL="0" indent="0">
              <a:buNone/>
            </a:pPr>
            <a:endParaRPr lang="en-US" sz="2800" dirty="0"/>
          </a:p>
          <a:p>
            <a:r>
              <a:rPr lang="en-US" sz="2800" dirty="0"/>
              <a:t>6.9% (16 million) adults experience Major Depressive Disorder</a:t>
            </a:r>
          </a:p>
          <a:p>
            <a:pPr marL="0" indent="0">
              <a:buNone/>
            </a:pPr>
            <a:endParaRPr lang="en-US" sz="2800" dirty="0"/>
          </a:p>
          <a:p>
            <a:r>
              <a:rPr lang="en-US" sz="2800" dirty="0"/>
              <a:t>2.6% (16.2 million) adults experience Bipolar Disorder</a:t>
            </a:r>
          </a:p>
          <a:p>
            <a:pPr marL="0" indent="0">
              <a:buNone/>
            </a:pPr>
            <a:endParaRPr lang="en-US" sz="2800" dirty="0"/>
          </a:p>
          <a:p>
            <a:r>
              <a:rPr lang="en-US" sz="2800" dirty="0"/>
              <a:t>1.1% (2.4 million) adults experience Schizophrenia</a:t>
            </a:r>
          </a:p>
          <a:p>
            <a:endParaRPr lang="en-US" sz="2800" dirty="0"/>
          </a:p>
          <a:p>
            <a:pPr marL="0" indent="0">
              <a:buNone/>
            </a:pPr>
            <a:endParaRPr lang="en-US" dirty="0"/>
          </a:p>
        </p:txBody>
      </p:sp>
    </p:spTree>
    <p:extLst>
      <p:ext uri="{BB962C8B-B14F-4D97-AF65-F5344CB8AC3E}">
        <p14:creationId xmlns:p14="http://schemas.microsoft.com/office/powerpoint/2010/main" val="28489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4973-3532-465F-9B8C-B12AB20DB30B}"/>
              </a:ext>
            </a:extLst>
          </p:cNvPr>
          <p:cNvSpPr>
            <a:spLocks noGrp="1"/>
          </p:cNvSpPr>
          <p:nvPr>
            <p:ph type="title"/>
          </p:nvPr>
        </p:nvSpPr>
        <p:spPr/>
        <p:txBody>
          <a:bodyPr/>
          <a:lstStyle/>
          <a:p>
            <a:endParaRPr lang="en-US" dirty="0"/>
          </a:p>
        </p:txBody>
      </p:sp>
      <p:pic>
        <p:nvPicPr>
          <p:cNvPr id="3074" name="Picture 2" descr="Image result for mental health quote Glenn Close">
            <a:extLst>
              <a:ext uri="{FF2B5EF4-FFF2-40B4-BE49-F238E27FC236}">
                <a16:creationId xmlns:a16="http://schemas.microsoft.com/office/drawing/2014/main" id="{5848325A-E0ED-4B11-94A9-75298B86D9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 y="1"/>
            <a:ext cx="12188825"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0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8BEE-5686-4253-A7E9-A3792912F273}"/>
              </a:ext>
            </a:extLst>
          </p:cNvPr>
          <p:cNvSpPr>
            <a:spLocks noGrp="1"/>
          </p:cNvSpPr>
          <p:nvPr>
            <p:ph type="title"/>
          </p:nvPr>
        </p:nvSpPr>
        <p:spPr>
          <a:xfrm>
            <a:off x="677334" y="278675"/>
            <a:ext cx="8596668" cy="914400"/>
          </a:xfrm>
        </p:spPr>
        <p:txBody>
          <a:bodyPr>
            <a:noAutofit/>
          </a:bodyPr>
          <a:lstStyle/>
          <a:p>
            <a:r>
              <a:rPr lang="en-US" sz="2800" dirty="0"/>
              <a:t>Impact of COVID-19 on Mental Health and Substance Use in the U.S.</a:t>
            </a:r>
          </a:p>
        </p:txBody>
      </p:sp>
      <p:sp>
        <p:nvSpPr>
          <p:cNvPr id="3" name="Content Placeholder 2">
            <a:extLst>
              <a:ext uri="{FF2B5EF4-FFF2-40B4-BE49-F238E27FC236}">
                <a16:creationId xmlns:a16="http://schemas.microsoft.com/office/drawing/2014/main" id="{B64906FB-D2D4-4DC7-B496-7ED9AAB750A3}"/>
              </a:ext>
            </a:extLst>
          </p:cNvPr>
          <p:cNvSpPr>
            <a:spLocks noGrp="1"/>
          </p:cNvSpPr>
          <p:nvPr>
            <p:ph idx="1"/>
          </p:nvPr>
        </p:nvSpPr>
        <p:spPr>
          <a:xfrm>
            <a:off x="677334" y="1323703"/>
            <a:ext cx="8596668" cy="5637536"/>
          </a:xfrm>
        </p:spPr>
        <p:txBody>
          <a:bodyPr>
            <a:normAutofit fontScale="25000" lnSpcReduction="20000"/>
          </a:bodyPr>
          <a:lstStyle/>
          <a:p>
            <a:pPr marL="0" indent="0">
              <a:buNone/>
            </a:pPr>
            <a:r>
              <a:rPr lang="en-US" sz="7200" u="sng" dirty="0"/>
              <a:t>Data as of February 2023:</a:t>
            </a:r>
          </a:p>
          <a:p>
            <a:pPr marL="0" indent="0">
              <a:buNone/>
            </a:pPr>
            <a:endParaRPr lang="en-US" sz="6200" dirty="0"/>
          </a:p>
          <a:p>
            <a:r>
              <a:rPr lang="en-US" sz="8000" dirty="0"/>
              <a:t>The pandemic has resulted in various challenges, including isolation and loneliness, job loss/financial instability, illness, and grief/loss</a:t>
            </a:r>
          </a:p>
          <a:p>
            <a:r>
              <a:rPr lang="en-US" sz="8000" dirty="0"/>
              <a:t>32.3% reporting symptoms of anxiety and/or depressive disorder</a:t>
            </a:r>
          </a:p>
          <a:p>
            <a:r>
              <a:rPr lang="en-US" sz="8000" dirty="0"/>
              <a:t>Adults between 18-24 reported highest rates of depression and/or anxiety</a:t>
            </a:r>
          </a:p>
          <a:p>
            <a:r>
              <a:rPr lang="en-US" sz="8000" dirty="0"/>
              <a:t>50% of those 18-24 reported anxiety and depressive symptoms</a:t>
            </a:r>
          </a:p>
          <a:p>
            <a:r>
              <a:rPr lang="en-US" sz="8000" dirty="0"/>
              <a:t>Drug overdose deaths increased by 50%</a:t>
            </a:r>
          </a:p>
          <a:p>
            <a:r>
              <a:rPr lang="en-US" sz="8000" dirty="0"/>
              <a:t>Alcohol-induced death rates increased by 38% </a:t>
            </a:r>
          </a:p>
          <a:p>
            <a:r>
              <a:rPr lang="en-US" sz="8000" dirty="0"/>
              <a:t>30% of adolescent females and 14% of adolescent males seriously considered suicide in 2021</a:t>
            </a:r>
          </a:p>
          <a:p>
            <a:r>
              <a:rPr lang="en-US" sz="8000" dirty="0"/>
              <a:t>ED visits for suicide attempts increased for adolescents</a:t>
            </a:r>
          </a:p>
          <a:p>
            <a:endParaRPr lang="en-US" sz="2400" dirty="0"/>
          </a:p>
          <a:p>
            <a:pPr marL="0" indent="0">
              <a:buNone/>
            </a:pPr>
            <a:endParaRPr lang="en-US" sz="2400" dirty="0"/>
          </a:p>
          <a:p>
            <a:pPr marL="0" indent="0">
              <a:buNone/>
            </a:pPr>
            <a:r>
              <a:rPr lang="en-US" sz="2400" dirty="0"/>
              <a:t>	</a:t>
            </a:r>
            <a:r>
              <a:rPr lang="en-US" sz="6400" dirty="0"/>
              <a:t>KFF (2023) obtained from: www.kff.org</a:t>
            </a:r>
          </a:p>
        </p:txBody>
      </p:sp>
    </p:spTree>
    <p:extLst>
      <p:ext uri="{BB962C8B-B14F-4D97-AF65-F5344CB8AC3E}">
        <p14:creationId xmlns:p14="http://schemas.microsoft.com/office/powerpoint/2010/main" val="111379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8977"/>
            <a:ext cx="8596668" cy="1137683"/>
          </a:xfrm>
        </p:spPr>
        <p:txBody>
          <a:bodyPr>
            <a:normAutofit/>
          </a:bodyPr>
          <a:lstStyle/>
          <a:p>
            <a:r>
              <a:rPr lang="en-US" sz="2800" dirty="0"/>
              <a:t>Warning Signs and Symptoms of Mental Health Conditions</a:t>
            </a:r>
          </a:p>
        </p:txBody>
      </p:sp>
      <p:sp>
        <p:nvSpPr>
          <p:cNvPr id="3" name="Content Placeholder 2"/>
          <p:cNvSpPr>
            <a:spLocks noGrp="1"/>
          </p:cNvSpPr>
          <p:nvPr>
            <p:ph idx="1"/>
          </p:nvPr>
        </p:nvSpPr>
        <p:spPr>
          <a:xfrm>
            <a:off x="677334" y="1248697"/>
            <a:ext cx="8596668" cy="5609303"/>
          </a:xfrm>
        </p:spPr>
        <p:txBody>
          <a:bodyPr>
            <a:normAutofit fontScale="92500" lnSpcReduction="10000"/>
          </a:bodyPr>
          <a:lstStyle/>
          <a:p>
            <a:pPr marL="0" indent="0">
              <a:buNone/>
            </a:pPr>
            <a:endParaRPr lang="en-US" sz="2400" dirty="0"/>
          </a:p>
          <a:p>
            <a:pPr marL="0" indent="0">
              <a:buNone/>
            </a:pPr>
            <a:r>
              <a:rPr lang="en-US" sz="2400" u="sng" dirty="0"/>
              <a:t>Common signs of mental illness include:</a:t>
            </a:r>
          </a:p>
          <a:p>
            <a:r>
              <a:rPr lang="en-US" sz="2400" dirty="0"/>
              <a:t>Excessive worry or fear</a:t>
            </a:r>
          </a:p>
          <a:p>
            <a:pPr marL="0" indent="0">
              <a:buNone/>
            </a:pPr>
            <a:endParaRPr lang="en-US" sz="2400" dirty="0"/>
          </a:p>
          <a:p>
            <a:r>
              <a:rPr lang="en-US" sz="2400" dirty="0"/>
              <a:t>Confused thoughts or problems with concentration</a:t>
            </a:r>
          </a:p>
          <a:p>
            <a:pPr marL="0" indent="0">
              <a:buNone/>
            </a:pPr>
            <a:endParaRPr lang="en-US" sz="2400" dirty="0"/>
          </a:p>
          <a:p>
            <a:r>
              <a:rPr lang="en-US" sz="2400" dirty="0"/>
              <a:t>Extreme mood changes, including uncomfortable “highs” or “lows”</a:t>
            </a:r>
          </a:p>
          <a:p>
            <a:pPr marL="0" indent="0">
              <a:buNone/>
            </a:pPr>
            <a:endParaRPr lang="en-US" sz="2400" dirty="0"/>
          </a:p>
          <a:p>
            <a:r>
              <a:rPr lang="en-US" sz="2400" dirty="0"/>
              <a:t>Prolonged or strong feelings of anger or irritability</a:t>
            </a:r>
          </a:p>
          <a:p>
            <a:pPr marL="0" indent="0">
              <a:buNone/>
            </a:pPr>
            <a:endParaRPr lang="en-US" sz="2400" dirty="0"/>
          </a:p>
          <a:p>
            <a:r>
              <a:rPr lang="en-US" sz="2400" dirty="0"/>
              <a:t>Avoiding social activities, social isolation, or difficulty with relating to others</a:t>
            </a:r>
          </a:p>
          <a:p>
            <a:pPr marL="0" indent="0">
              <a:buNone/>
            </a:pPr>
            <a:endParaRPr lang="en-US" dirty="0"/>
          </a:p>
        </p:txBody>
      </p:sp>
    </p:spTree>
    <p:extLst>
      <p:ext uri="{BB962C8B-B14F-4D97-AF65-F5344CB8AC3E}">
        <p14:creationId xmlns:p14="http://schemas.microsoft.com/office/powerpoint/2010/main" val="936570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2274</TotalTime>
  <Words>2879</Words>
  <Application>Microsoft Macintosh PowerPoint</Application>
  <PresentationFormat>Widescreen</PresentationFormat>
  <Paragraphs>371</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vt:lpstr>
      <vt:lpstr>Calibri</vt:lpstr>
      <vt:lpstr>Trebuchet MS</vt:lpstr>
      <vt:lpstr>Wingdings</vt:lpstr>
      <vt:lpstr>Wingdings 3</vt:lpstr>
      <vt:lpstr>Facet</vt:lpstr>
      <vt:lpstr>Mental Health Matters: Supporting Our Healthcare Heroes</vt:lpstr>
      <vt:lpstr>PowerPoint Presentation</vt:lpstr>
      <vt:lpstr>What is Mental Health?</vt:lpstr>
      <vt:lpstr>Prevalence of Mental Health Conditions in the U.S.</vt:lpstr>
      <vt:lpstr>Prevalence of Mental Health Conditions in U.S. cont.</vt:lpstr>
      <vt:lpstr>Prevalence of Mental Health Conditions in the U.S. cont.</vt:lpstr>
      <vt:lpstr>PowerPoint Presentation</vt:lpstr>
      <vt:lpstr>Impact of COVID-19 on Mental Health and Substance Use in the U.S.</vt:lpstr>
      <vt:lpstr>Warning Signs and Symptoms of Mental Health Conditions</vt:lpstr>
      <vt:lpstr>Warning Signs and Symptoms of Mental Health Conditions cont. </vt:lpstr>
      <vt:lpstr>Aspects that Negatively Impact Healthcare Professionals</vt:lpstr>
      <vt:lpstr>Maslach’s 6 Areas of Burnout</vt:lpstr>
      <vt:lpstr>Research on Burnout among Healthcare Professionals</vt:lpstr>
      <vt:lpstr>Burnout Among Healthcare Professionals</vt:lpstr>
      <vt:lpstr>Signs of Burnout </vt:lpstr>
      <vt:lpstr>Compassion Fatigue</vt:lpstr>
      <vt:lpstr>Signs of Compassion Fatigue</vt:lpstr>
      <vt:lpstr>Signs of Compassion Fatigue cont.</vt:lpstr>
      <vt:lpstr>Strategies to prevent and manage burnout and vicarious trauma</vt:lpstr>
      <vt:lpstr>PowerPoint Presentation</vt:lpstr>
      <vt:lpstr>PowerPoint Presentation</vt:lpstr>
      <vt:lpstr>Self-Care cont.</vt:lpstr>
      <vt:lpstr>Self-Care cont. </vt:lpstr>
      <vt:lpstr>Facts about Suicide</vt:lpstr>
      <vt:lpstr>Facts about Suicide cont.</vt:lpstr>
      <vt:lpstr>Suicide Among Healthcare Professionals</vt:lpstr>
      <vt:lpstr>Warning Signs of Suicide</vt:lpstr>
      <vt:lpstr>Risk Factors for Suicide</vt:lpstr>
      <vt:lpstr>Protective Factors for Suicide</vt:lpstr>
      <vt:lpstr>How to help someone who is in crisis/feeling suicidal</vt:lpstr>
      <vt:lpstr>Resources to help individuals in crisis/having suicidal thoughts </vt:lpstr>
      <vt:lpstr>References</vt:lpstr>
      <vt:lpstr>Resources to help individuals in crisis/having suicidal thoughts</vt:lpstr>
      <vt:lpstr>Resources</vt:lpstr>
      <vt:lpstr>Resources cont.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Vicarious Trauma</dc:title>
  <dc:creator>Kimberly Kohli</dc:creator>
  <cp:lastModifiedBy>Microsoft Office User</cp:lastModifiedBy>
  <cp:revision>319</cp:revision>
  <cp:lastPrinted>2022-09-13T13:57:53Z</cp:lastPrinted>
  <dcterms:created xsi:type="dcterms:W3CDTF">2020-08-10T15:09:25Z</dcterms:created>
  <dcterms:modified xsi:type="dcterms:W3CDTF">2023-09-19T17:15:27Z</dcterms:modified>
</cp:coreProperties>
</file>