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1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3A7D-82D1-974C-9B43-B866C0934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8371" y="3313280"/>
            <a:ext cx="7783629" cy="1450708"/>
          </a:xfrm>
        </p:spPr>
        <p:txBody>
          <a:bodyPr anchor="b">
            <a:normAutofit/>
          </a:bodyPr>
          <a:lstStyle>
            <a:lvl1pPr algn="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79808-102B-9B42-A5A1-489302533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892458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9CC1-5816-E743-8AD7-AA01A063A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C0CD0-E84D-4243-9CC0-E3A2A4A65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CA10-301E-9E47-B57B-40C1B9FB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99C7C-1320-144E-B53E-0E940FDF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E9DB8-2FB3-2F40-B046-BC7DE0BB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59863-AE53-414F-8077-5117A8F30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C8C5A-3971-0040-85D7-5E6511C30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3C245-F1DD-9E42-B47B-285C78B9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EBA75-AB39-D240-924B-978147645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3E1FE-FB11-3242-881B-4D65341C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4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870596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3950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Hot-air balloons viewed from below against a blue sky"/>
          <p:cNvSpPr>
            <a:spLocks noGrp="1"/>
          </p:cNvSpPr>
          <p:nvPr>
            <p:ph type="pic" idx="22"/>
          </p:nvPr>
        </p:nvSpPr>
        <p:spPr>
          <a:xfrm>
            <a:off x="4216400" y="631924"/>
            <a:ext cx="8425006" cy="55941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7888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t-air balloons viewed from below against a blue sky"/>
          <p:cNvSpPr>
            <a:spLocks noGrp="1"/>
          </p:cNvSpPr>
          <p:nvPr>
            <p:ph type="pic" idx="21"/>
          </p:nvPr>
        </p:nvSpPr>
        <p:spPr>
          <a:xfrm>
            <a:off x="0" y="-63500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07215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-air balloons viewed from below against a blue sky"/>
          <p:cNvSpPr>
            <a:spLocks noGrp="1"/>
          </p:cNvSpPr>
          <p:nvPr>
            <p:ph type="pic" sz="quarter" idx="21"/>
          </p:nvPr>
        </p:nvSpPr>
        <p:spPr>
          <a:xfrm>
            <a:off x="7718252" y="635000"/>
            <a:ext cx="4083584" cy="27114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Close-up of the top of a hot-air balloon viewed from above"/>
          <p:cNvSpPr>
            <a:spLocks noGrp="1"/>
          </p:cNvSpPr>
          <p:nvPr>
            <p:ph type="pic" sz="quarter" idx="22"/>
          </p:nvPr>
        </p:nvSpPr>
        <p:spPr>
          <a:xfrm>
            <a:off x="7730886" y="3542986"/>
            <a:ext cx="4074207" cy="27161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Hot-air balloons viewed from below against a blue sky"/>
          <p:cNvSpPr>
            <a:spLocks noGrp="1"/>
          </p:cNvSpPr>
          <p:nvPr>
            <p:ph type="pic" idx="23"/>
          </p:nvPr>
        </p:nvSpPr>
        <p:spPr>
          <a:xfrm>
            <a:off x="-62318" y="635000"/>
            <a:ext cx="8429610" cy="56197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2526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E263AEA-F660-E640-AA65-9971DB940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0255" y="4610499"/>
            <a:ext cx="8421745" cy="2140388"/>
          </a:xfrm>
        </p:spPr>
        <p:txBody>
          <a:bodyPr>
            <a:normAutofit/>
          </a:bodyPr>
          <a:lstStyle>
            <a:lvl1pPr marL="0" indent="0" algn="r">
              <a:buNone/>
              <a:defRPr sz="27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Thank your audience and/or insert any </a:t>
            </a:r>
          </a:p>
          <a:p>
            <a:r>
              <a:rPr lang="en-US" dirty="0"/>
              <a:t>resources, credentials or contact info.</a:t>
            </a:r>
          </a:p>
        </p:txBody>
      </p:sp>
    </p:spTree>
    <p:extLst>
      <p:ext uri="{BB962C8B-B14F-4D97-AF65-F5344CB8AC3E}">
        <p14:creationId xmlns:p14="http://schemas.microsoft.com/office/powerpoint/2010/main" val="404155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EB77-C394-0246-AFA5-B9B41FB7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00C69-D56B-4240-A91F-D0E4A0731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FC8-1B03-1D41-BD45-E2CD4B67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9601E-9BB3-B44F-871E-EDBC2D38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93C46-B4DB-3248-9A37-DCC52E96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3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9C4-26DC-D24C-86B5-FAF6F4CA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B1BCE-E0EC-DE4B-9146-C754E01FE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C4257-213C-6243-90AF-D3316C711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F0967-EACA-6E4C-AF4D-FC345F53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975E-9F3E-E74A-A3A1-13076E72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E7B4D-1EAC-504F-8449-DEDCBA07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7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7A44-0B5D-4249-AD74-748FA8AE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CF7CE-6F4A-6A47-9DBE-990586C1C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4F699-8A0D-0443-8468-C710B4254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1375C-85F8-1B48-90A7-2A41DC5E7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2F1E9-D55C-5C4B-9AFE-2261C78F4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0659D-871E-DA4B-8AEE-54FF3552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9/19/23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EE622-9DC6-E04F-BD5F-BD07538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712B3-4DBB-304D-8A85-0615E327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977D-C1F2-1648-B938-2E47DDF3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07567-1AF3-1148-8D64-725E984C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F4AAC-F5DF-0842-B921-05CD0812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91E9C-EF2B-464E-9D4D-ED3DA2D8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4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97755-744E-FE4A-95DA-32025758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9/19/23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35D65-DC16-BF4A-8881-44CBBFC7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4E04D-D12C-E243-8277-05C83308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2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0293-7F09-394B-A528-F4D2AE17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4055D-AFAF-AD4F-9A22-51F2B5B4A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EE1C5-CB35-0A47-B0C5-482AC97E3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A42DC-46A1-CF4F-9C3F-3C11F726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8CDF6-90A5-7142-9381-378F81A9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3E142-9EC3-5C4E-BEDE-AFE8321C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6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1557-FA93-4941-8993-293F9AF48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E5FAE-BDAC-6A42-8A03-2D421B846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E2AB7-496C-C541-91A0-AD6A1D988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05828-BF16-024F-AFE0-C31E80F4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CE43C-7524-794B-A1C2-3276707C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4387C-08CE-D241-B862-D5241B7F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7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55352-BCBB-4C48-BD66-A007B81D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CF688-49C6-BE47-84BA-C18F17A37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5C78D-076C-6546-B530-1EA349048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2634-78D2-8D44-BFB0-3504DF6524C3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A15D2-F1E4-AC40-936C-AADA7A004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266E0-8ABF-9249-9E0D-E2226581B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illboard-Rolling Hills.ai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2873" y="2648542"/>
            <a:ext cx="18892582" cy="4439757"/>
          </a:xfrm>
          <a:prstGeom prst="rect">
            <a:avLst/>
          </a:prstGeom>
        </p:spPr>
      </p:pic>
      <p:pic>
        <p:nvPicPr>
          <p:cNvPr id="8" name="Picture 7" descr="FMCLogo_Linear_WHITE.ep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482" y="6125093"/>
            <a:ext cx="4154203" cy="6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6801" y="5126896"/>
            <a:ext cx="9144000" cy="1263152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LYMPHEDEMA</a:t>
            </a:r>
            <a:br>
              <a:rPr lang="en-US" dirty="0"/>
            </a:br>
            <a:br>
              <a:rPr lang="en-US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6093ED-EE86-9947-8B44-D48189DB1A4F}"/>
              </a:ext>
            </a:extLst>
          </p:cNvPr>
          <p:cNvSpPr/>
          <p:nvPr/>
        </p:nvSpPr>
        <p:spPr>
          <a:xfrm>
            <a:off x="2340505" y="5776931"/>
            <a:ext cx="1952017" cy="613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87984">
              <a:defRPr sz="1692"/>
            </a:pPr>
            <a:r>
              <a:rPr lang="en-US" dirty="0">
                <a:solidFill>
                  <a:schemeClr val="bg1"/>
                </a:solidFill>
              </a:rPr>
              <a:t>Jason Andre, MD </a:t>
            </a:r>
          </a:p>
          <a:p>
            <a:pPr defTabSz="387984">
              <a:defRPr sz="1692"/>
            </a:pPr>
            <a:r>
              <a:rPr lang="en-US" dirty="0">
                <a:solidFill>
                  <a:schemeClr val="bg1"/>
                </a:solidFill>
              </a:rPr>
              <a:t>September 22, 2023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66A321F-4A8E-624B-8F94-F847ED5A5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505" y="5077283"/>
            <a:ext cx="9144000" cy="1655762"/>
          </a:xfrm>
        </p:spPr>
        <p:txBody>
          <a:bodyPr/>
          <a:lstStyle/>
          <a:p>
            <a:r>
              <a:rPr lang="en-US" dirty="0"/>
              <a:t>The Elephant in the Room</a:t>
            </a:r>
          </a:p>
        </p:txBody>
      </p:sp>
    </p:spTree>
    <p:extLst>
      <p:ext uri="{BB962C8B-B14F-4D97-AF65-F5344CB8AC3E}">
        <p14:creationId xmlns:p14="http://schemas.microsoft.com/office/powerpoint/2010/main" val="227585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ECONDARY LYMPHEDE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SECONDARY LYMPHEDEMA</a:t>
            </a:r>
          </a:p>
        </p:txBody>
      </p:sp>
      <p:sp>
        <p:nvSpPr>
          <p:cNvPr id="189" name="Chronic Venous Insufficiency"/>
          <p:cNvSpPr txBox="1">
            <a:spLocks noGrp="1"/>
          </p:cNvSpPr>
          <p:nvPr>
            <p:ph type="body" idx="21"/>
          </p:nvPr>
        </p:nvSpPr>
        <p:spPr>
          <a:xfrm>
            <a:off x="924263" y="1290767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Chronic Venous Insufficiency</a:t>
            </a:r>
          </a:p>
        </p:txBody>
      </p:sp>
      <p:sp>
        <p:nvSpPr>
          <p:cNvPr id="190" name="Can be challenging to differentiate from lymphedema but can also lead to lymphedema…"/>
          <p:cNvSpPr txBox="1">
            <a:spLocks noGrp="1"/>
          </p:cNvSpPr>
          <p:nvPr>
            <p:ph type="body" idx="1"/>
          </p:nvPr>
        </p:nvSpPr>
        <p:spPr>
          <a:xfrm>
            <a:off x="924263" y="1864536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dirty="0"/>
              <a:t>Can be challenging to differentiate from lymphedema but can also lead to lymphedema</a:t>
            </a:r>
          </a:p>
          <a:p>
            <a:r>
              <a:rPr dirty="0"/>
              <a:t>Mixed CVI and lymphedema is common and known as </a:t>
            </a:r>
            <a:r>
              <a:rPr dirty="0" err="1"/>
              <a:t>phlebolymphedema</a:t>
            </a:r>
            <a:endParaRPr dirty="0"/>
          </a:p>
          <a:p>
            <a:r>
              <a:rPr dirty="0"/>
              <a:t>CVI leads to excess fluid load at tissue level overwhelming lymphatic system which can ultimately lead to lymphedema</a:t>
            </a:r>
          </a:p>
        </p:txBody>
      </p:sp>
    </p:spTree>
    <p:extLst>
      <p:ext uri="{BB962C8B-B14F-4D97-AF65-F5344CB8AC3E}">
        <p14:creationId xmlns:p14="http://schemas.microsoft.com/office/powerpoint/2010/main" val="18369630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CONDARY LYMPHEDE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SECONDARY LYMPHEDEMA</a:t>
            </a:r>
          </a:p>
        </p:txBody>
      </p:sp>
      <p:sp>
        <p:nvSpPr>
          <p:cNvPr id="193" name="OBESITY"/>
          <p:cNvSpPr txBox="1">
            <a:spLocks noGrp="1"/>
          </p:cNvSpPr>
          <p:nvPr>
            <p:ph type="body" idx="21"/>
          </p:nvPr>
        </p:nvSpPr>
        <p:spPr>
          <a:xfrm>
            <a:off x="953446" y="1310222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OBESITY</a:t>
            </a:r>
          </a:p>
        </p:txBody>
      </p:sp>
      <p:sp>
        <p:nvSpPr>
          <p:cNvPr id="194" name="Most common referral we get in our office for lymphedema…"/>
          <p:cNvSpPr txBox="1">
            <a:spLocks noGrp="1"/>
          </p:cNvSpPr>
          <p:nvPr>
            <p:ph type="body" idx="1"/>
          </p:nvPr>
        </p:nvSpPr>
        <p:spPr>
          <a:xfrm>
            <a:off x="953446" y="186453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dirty="0"/>
              <a:t>Most common referral we get in our office for lymphedema</a:t>
            </a:r>
          </a:p>
          <a:p>
            <a:r>
              <a:rPr dirty="0"/>
              <a:t>BMI &gt; 50 is independent risk factor for lymphedema</a:t>
            </a:r>
          </a:p>
          <a:p>
            <a:r>
              <a:rPr dirty="0"/>
              <a:t>Etiology unclear but thought to involve increased production of adipose tissue and retention of fluid in these tissues</a:t>
            </a:r>
          </a:p>
        </p:txBody>
      </p:sp>
    </p:spTree>
    <p:extLst>
      <p:ext uri="{BB962C8B-B14F-4D97-AF65-F5344CB8AC3E}">
        <p14:creationId xmlns:p14="http://schemas.microsoft.com/office/powerpoint/2010/main" val="39828423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LYMPHEDEMA PRES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LYMPHEDEMA PRESENTATION</a:t>
            </a:r>
          </a:p>
        </p:txBody>
      </p:sp>
      <p:sp>
        <p:nvSpPr>
          <p:cNvPr id="197" name="History"/>
          <p:cNvSpPr txBox="1">
            <a:spLocks noGrp="1"/>
          </p:cNvSpPr>
          <p:nvPr>
            <p:ph type="body" idx="21"/>
          </p:nvPr>
        </p:nvSpPr>
        <p:spPr>
          <a:xfrm>
            <a:off x="982629" y="1327262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History</a:t>
            </a:r>
          </a:p>
        </p:txBody>
      </p:sp>
      <p:sp>
        <p:nvSpPr>
          <p:cNvPr id="198" name="Age of onset…"/>
          <p:cNvSpPr txBox="1">
            <a:spLocks noGrp="1"/>
          </p:cNvSpPr>
          <p:nvPr>
            <p:ph type="body" idx="1"/>
          </p:nvPr>
        </p:nvSpPr>
        <p:spPr>
          <a:xfrm>
            <a:off x="982628" y="2026976"/>
            <a:ext cx="10985501" cy="4128006"/>
          </a:xfrm>
          <a:prstGeom prst="rect">
            <a:avLst/>
          </a:prstGeom>
        </p:spPr>
        <p:txBody>
          <a:bodyPr/>
          <a:lstStyle/>
          <a:p>
            <a:r>
              <a:rPr dirty="0"/>
              <a:t>Age of onset</a:t>
            </a:r>
          </a:p>
          <a:p>
            <a:r>
              <a:rPr dirty="0"/>
              <a:t>Affected areas</a:t>
            </a:r>
          </a:p>
          <a:p>
            <a:r>
              <a:rPr dirty="0"/>
              <a:t>Progression of symptoms</a:t>
            </a:r>
          </a:p>
          <a:p>
            <a:pPr lvl="1"/>
            <a:r>
              <a:rPr dirty="0"/>
              <a:t>Restricted motion?</a:t>
            </a:r>
          </a:p>
          <a:p>
            <a:r>
              <a:rPr dirty="0"/>
              <a:t>Trauma?</a:t>
            </a:r>
          </a:p>
          <a:p>
            <a:r>
              <a:rPr dirty="0"/>
              <a:t>Medical/surgical history</a:t>
            </a:r>
          </a:p>
        </p:txBody>
      </p:sp>
    </p:spTree>
    <p:extLst>
      <p:ext uri="{BB962C8B-B14F-4D97-AF65-F5344CB8AC3E}">
        <p14:creationId xmlns:p14="http://schemas.microsoft.com/office/powerpoint/2010/main" val="147104263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YMPHEDEMA PRES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LYMPHEDEMA PRESENTATION</a:t>
            </a:r>
          </a:p>
        </p:txBody>
      </p:sp>
      <p:sp>
        <p:nvSpPr>
          <p:cNvPr id="201" name="Examination"/>
          <p:cNvSpPr txBox="1">
            <a:spLocks noGrp="1"/>
          </p:cNvSpPr>
          <p:nvPr>
            <p:ph type="body" idx="21"/>
          </p:nvPr>
        </p:nvSpPr>
        <p:spPr>
          <a:xfrm>
            <a:off x="992356" y="1290767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Examination</a:t>
            </a:r>
          </a:p>
        </p:txBody>
      </p:sp>
      <p:sp>
        <p:nvSpPr>
          <p:cNvPr id="202" name="Skin turgor…"/>
          <p:cNvSpPr txBox="1">
            <a:spLocks noGrp="1"/>
          </p:cNvSpPr>
          <p:nvPr>
            <p:ph type="body" idx="1"/>
          </p:nvPr>
        </p:nvSpPr>
        <p:spPr>
          <a:xfrm>
            <a:off x="992356" y="1756232"/>
            <a:ext cx="9833043" cy="420427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07264" indent="-207264" defTabSz="829035">
              <a:spcBef>
                <a:spcPts val="1500"/>
              </a:spcBef>
              <a:defRPr sz="3264"/>
            </a:pPr>
            <a:r>
              <a:rPr dirty="0"/>
              <a:t>Skin turgor </a:t>
            </a:r>
          </a:p>
          <a:p>
            <a:pPr marL="207264" indent="-207264" defTabSz="829035">
              <a:spcBef>
                <a:spcPts val="1500"/>
              </a:spcBef>
              <a:defRPr sz="3264"/>
            </a:pPr>
            <a:r>
              <a:rPr dirty="0"/>
              <a:t>Contralateral limb exam if unilateral</a:t>
            </a:r>
          </a:p>
          <a:p>
            <a:pPr marL="207264" indent="-207264" defTabSz="829035">
              <a:spcBef>
                <a:spcPts val="1500"/>
              </a:spcBef>
              <a:defRPr sz="3264"/>
            </a:pPr>
            <a:r>
              <a:rPr dirty="0"/>
              <a:t>Can you pinch or pick up fold of skin base of 1st toe (Stemmer sign)</a:t>
            </a:r>
          </a:p>
          <a:p>
            <a:pPr marL="414528" lvl="1" indent="-207264" defTabSz="829035">
              <a:spcBef>
                <a:spcPts val="1500"/>
              </a:spcBef>
              <a:defRPr sz="3264"/>
            </a:pPr>
            <a:r>
              <a:rPr dirty="0"/>
              <a:t>Negative does not rule out lymphedema</a:t>
            </a:r>
          </a:p>
          <a:p>
            <a:pPr marL="207264" indent="-207264" defTabSz="829035">
              <a:spcBef>
                <a:spcPts val="1500"/>
              </a:spcBef>
              <a:defRPr sz="3264"/>
            </a:pPr>
            <a:r>
              <a:rPr dirty="0"/>
              <a:t>Pitting edema?</a:t>
            </a:r>
          </a:p>
          <a:p>
            <a:pPr marL="414528" lvl="1" indent="-207264" defTabSz="829035">
              <a:spcBef>
                <a:spcPts val="1500"/>
              </a:spcBef>
              <a:defRPr sz="3264"/>
            </a:pPr>
            <a:r>
              <a:rPr dirty="0"/>
              <a:t>Not present with advanced lymphedema; involves fat deposition</a:t>
            </a:r>
          </a:p>
          <a:p>
            <a:pPr marL="207264" indent="-207264" defTabSz="829035">
              <a:spcBef>
                <a:spcPts val="1500"/>
              </a:spcBef>
              <a:defRPr sz="3264"/>
            </a:pPr>
            <a:r>
              <a:rPr dirty="0"/>
              <a:t>Buffalo hump</a:t>
            </a:r>
          </a:p>
          <a:p>
            <a:pPr marL="414528" lvl="1" indent="-207264" defTabSz="829035">
              <a:spcBef>
                <a:spcPts val="1500"/>
              </a:spcBef>
              <a:defRPr sz="3264"/>
            </a:pPr>
            <a:r>
              <a:rPr dirty="0"/>
              <a:t>Edema extending onto foot</a:t>
            </a:r>
          </a:p>
          <a:p>
            <a:pPr marL="207264" indent="-207264" defTabSz="829035">
              <a:spcBef>
                <a:spcPts val="1500"/>
              </a:spcBef>
              <a:defRPr sz="3264"/>
            </a:pPr>
            <a:r>
              <a:rPr dirty="0"/>
              <a:t>Skin overgrowth, subcutaneous fibrosis</a:t>
            </a:r>
          </a:p>
          <a:p>
            <a:pPr marL="207264" indent="-207264" defTabSz="829035">
              <a:spcBef>
                <a:spcPts val="1500"/>
              </a:spcBef>
              <a:defRPr sz="3264"/>
            </a:pPr>
            <a:r>
              <a:rPr dirty="0"/>
              <a:t>Toe edema</a:t>
            </a:r>
          </a:p>
        </p:txBody>
      </p:sp>
    </p:spTree>
    <p:extLst>
      <p:ext uri="{BB962C8B-B14F-4D97-AF65-F5344CB8AC3E}">
        <p14:creationId xmlns:p14="http://schemas.microsoft.com/office/powerpoint/2010/main" val="24431506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LYMPHEDE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LYMPHEDEMA</a:t>
            </a:r>
          </a:p>
        </p:txBody>
      </p:sp>
      <p:sp>
        <p:nvSpPr>
          <p:cNvPr id="205" name="Staging"/>
          <p:cNvSpPr txBox="1">
            <a:spLocks noGrp="1"/>
          </p:cNvSpPr>
          <p:nvPr>
            <p:ph type="body" idx="21"/>
          </p:nvPr>
        </p:nvSpPr>
        <p:spPr>
          <a:xfrm>
            <a:off x="963174" y="1290767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Staging</a:t>
            </a:r>
          </a:p>
        </p:txBody>
      </p:sp>
      <p:sp>
        <p:nvSpPr>
          <p:cNvPr id="206" name="International Society of Lymphology…"/>
          <p:cNvSpPr txBox="1">
            <a:spLocks noGrp="1"/>
          </p:cNvSpPr>
          <p:nvPr>
            <p:ph type="body" idx="1"/>
          </p:nvPr>
        </p:nvSpPr>
        <p:spPr>
          <a:xfrm>
            <a:off x="963174" y="1758157"/>
            <a:ext cx="10515600" cy="412707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134112" indent="-134112" defTabSz="536435">
              <a:spcBef>
                <a:spcPts val="950"/>
              </a:spcBef>
              <a:defRPr sz="2112"/>
            </a:pPr>
            <a:r>
              <a:rPr dirty="0"/>
              <a:t>International Society of Lymphology</a:t>
            </a:r>
          </a:p>
          <a:p>
            <a:pPr marL="134112" indent="-134112" defTabSz="536435">
              <a:spcBef>
                <a:spcPts val="950"/>
              </a:spcBef>
              <a:defRPr sz="2112"/>
            </a:pPr>
            <a:r>
              <a:rPr dirty="0"/>
              <a:t>Stage 0</a:t>
            </a:r>
          </a:p>
          <a:p>
            <a:pPr marL="268224" lvl="1" indent="-134112" defTabSz="536435">
              <a:spcBef>
                <a:spcPts val="950"/>
              </a:spcBef>
              <a:defRPr sz="2112"/>
            </a:pPr>
            <a:r>
              <a:rPr dirty="0"/>
              <a:t>Subclinical, </a:t>
            </a:r>
            <a:r>
              <a:rPr dirty="0" err="1"/>
              <a:t>pt</a:t>
            </a:r>
            <a:r>
              <a:rPr dirty="0"/>
              <a:t> may have some sensation of swelling</a:t>
            </a:r>
          </a:p>
          <a:p>
            <a:pPr marL="134112" indent="-134112" defTabSz="536435">
              <a:spcBef>
                <a:spcPts val="950"/>
              </a:spcBef>
              <a:defRPr sz="2112"/>
            </a:pPr>
            <a:r>
              <a:rPr dirty="0"/>
              <a:t>Stage 1</a:t>
            </a:r>
          </a:p>
          <a:p>
            <a:pPr marL="268224" lvl="1" indent="-134112" defTabSz="536435">
              <a:spcBef>
                <a:spcPts val="950"/>
              </a:spcBef>
              <a:defRPr sz="2112"/>
            </a:pPr>
            <a:r>
              <a:rPr dirty="0"/>
              <a:t>Accumulation of fluid high in protein (unlike venous edema)</a:t>
            </a:r>
          </a:p>
          <a:p>
            <a:pPr marL="268224" lvl="1" indent="-134112" defTabSz="536435">
              <a:spcBef>
                <a:spcPts val="950"/>
              </a:spcBef>
              <a:defRPr sz="2112"/>
            </a:pPr>
            <a:r>
              <a:rPr dirty="0"/>
              <a:t>Limb elevation may reduce edema</a:t>
            </a:r>
          </a:p>
          <a:p>
            <a:pPr marL="134112" indent="-134112" defTabSz="536435">
              <a:spcBef>
                <a:spcPts val="950"/>
              </a:spcBef>
              <a:defRPr sz="2112"/>
            </a:pPr>
            <a:r>
              <a:rPr dirty="0"/>
              <a:t>Stage 2</a:t>
            </a:r>
          </a:p>
          <a:p>
            <a:pPr marL="268224" lvl="1" indent="-134112" defTabSz="536435">
              <a:spcBef>
                <a:spcPts val="950"/>
              </a:spcBef>
              <a:defRPr sz="2112"/>
            </a:pPr>
            <a:r>
              <a:rPr dirty="0"/>
              <a:t>More solid organ changes</a:t>
            </a:r>
          </a:p>
          <a:p>
            <a:pPr marL="268224" lvl="1" indent="-134112" defTabSz="536435">
              <a:spcBef>
                <a:spcPts val="950"/>
              </a:spcBef>
              <a:defRPr sz="2112"/>
            </a:pPr>
            <a:r>
              <a:rPr dirty="0"/>
              <a:t>Elevation alone rarely works</a:t>
            </a:r>
          </a:p>
          <a:p>
            <a:pPr marL="268224" lvl="1" indent="-134112" defTabSz="536435">
              <a:spcBef>
                <a:spcPts val="950"/>
              </a:spcBef>
              <a:defRPr sz="2112"/>
            </a:pPr>
            <a:r>
              <a:rPr dirty="0"/>
              <a:t>Skin may have pitting </a:t>
            </a:r>
          </a:p>
          <a:p>
            <a:pPr marL="134112" indent="-134112" defTabSz="536435">
              <a:spcBef>
                <a:spcPts val="950"/>
              </a:spcBef>
              <a:defRPr sz="2112"/>
            </a:pPr>
            <a:r>
              <a:rPr dirty="0"/>
              <a:t>Stage 3 </a:t>
            </a:r>
          </a:p>
          <a:p>
            <a:pPr marL="268224" lvl="1" indent="-134112" defTabSz="536435">
              <a:spcBef>
                <a:spcPts val="950"/>
              </a:spcBef>
              <a:defRPr sz="2112"/>
            </a:pPr>
            <a:r>
              <a:rPr dirty="0"/>
              <a:t>Fibrosis and adipose deposition limit pitting</a:t>
            </a:r>
          </a:p>
          <a:p>
            <a:pPr marL="268224" lvl="1" indent="-134112" defTabSz="536435">
              <a:spcBef>
                <a:spcPts val="950"/>
              </a:spcBef>
              <a:defRPr sz="2112"/>
            </a:pPr>
            <a:r>
              <a:rPr dirty="0"/>
              <a:t>Acanthosis may occur</a:t>
            </a:r>
          </a:p>
          <a:p>
            <a:pPr marL="268224" lvl="1" indent="-134112" defTabSz="536435">
              <a:spcBef>
                <a:spcPts val="950"/>
              </a:spcBef>
              <a:defRPr sz="2112"/>
            </a:pPr>
            <a:r>
              <a:rPr dirty="0"/>
              <a:t>Skin thickens</a:t>
            </a:r>
          </a:p>
          <a:p>
            <a:pPr marL="268224" lvl="1" indent="-134112" defTabSz="536435">
              <a:spcBef>
                <a:spcPts val="950"/>
              </a:spcBef>
              <a:defRPr sz="2112"/>
            </a:pPr>
            <a:r>
              <a:rPr dirty="0"/>
              <a:t>Warty growth</a:t>
            </a:r>
          </a:p>
        </p:txBody>
      </p:sp>
    </p:spTree>
    <p:extLst>
      <p:ext uri="{BB962C8B-B14F-4D97-AF65-F5344CB8AC3E}">
        <p14:creationId xmlns:p14="http://schemas.microsoft.com/office/powerpoint/2010/main" val="31294630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Hot-air balloons viewed from below against a blue sky" descr="Hot-air balloons viewed from below against a blue sky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t="1361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9885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LYMPHEDE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LYMPHEDEMA</a:t>
            </a:r>
          </a:p>
        </p:txBody>
      </p:sp>
      <p:sp>
        <p:nvSpPr>
          <p:cNvPr id="211" name="Work up"/>
          <p:cNvSpPr txBox="1">
            <a:spLocks noGrp="1"/>
          </p:cNvSpPr>
          <p:nvPr>
            <p:ph type="body" idx="21"/>
          </p:nvPr>
        </p:nvSpPr>
        <p:spPr>
          <a:xfrm>
            <a:off x="949239" y="1290767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Work up</a:t>
            </a:r>
          </a:p>
        </p:txBody>
      </p:sp>
      <p:sp>
        <p:nvSpPr>
          <p:cNvPr id="212" name="Venous ultrasound…"/>
          <p:cNvSpPr txBox="1">
            <a:spLocks noGrp="1"/>
          </p:cNvSpPr>
          <p:nvPr>
            <p:ph type="body" idx="1"/>
          </p:nvPr>
        </p:nvSpPr>
        <p:spPr>
          <a:xfrm>
            <a:off x="838200" y="1758157"/>
            <a:ext cx="10515600" cy="415504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34696" indent="-234696" defTabSz="938760">
              <a:spcBef>
                <a:spcPts val="1700"/>
              </a:spcBef>
              <a:defRPr sz="3696"/>
            </a:pPr>
            <a:r>
              <a:rPr dirty="0"/>
              <a:t>Venous ultrasound</a:t>
            </a:r>
          </a:p>
          <a:p>
            <a:pPr marL="469392" lvl="1" indent="-234696" defTabSz="938760">
              <a:spcBef>
                <a:spcPts val="1700"/>
              </a:spcBef>
              <a:defRPr sz="3696"/>
            </a:pPr>
            <a:r>
              <a:rPr dirty="0"/>
              <a:t>Evaluate for DVT and venous reflux disease</a:t>
            </a:r>
          </a:p>
          <a:p>
            <a:pPr marL="234696" indent="-234696" defTabSz="938760">
              <a:spcBef>
                <a:spcPts val="1700"/>
              </a:spcBef>
              <a:defRPr sz="3696"/>
            </a:pPr>
            <a:r>
              <a:rPr dirty="0"/>
              <a:t>CT or MRI </a:t>
            </a:r>
          </a:p>
          <a:p>
            <a:pPr marL="469392" lvl="1" indent="-234696" defTabSz="938760">
              <a:spcBef>
                <a:spcPts val="1700"/>
              </a:spcBef>
              <a:defRPr sz="3696"/>
            </a:pPr>
            <a:r>
              <a:rPr dirty="0"/>
              <a:t>Enlarged LNs that can obstruct flow</a:t>
            </a:r>
          </a:p>
          <a:p>
            <a:pPr marL="469392" lvl="1" indent="-234696" defTabSz="938760">
              <a:spcBef>
                <a:spcPts val="1700"/>
              </a:spcBef>
              <a:defRPr sz="3696"/>
            </a:pPr>
            <a:r>
              <a:rPr dirty="0"/>
              <a:t>Increased interstitial fluid</a:t>
            </a:r>
          </a:p>
          <a:p>
            <a:pPr marL="469392" lvl="1" indent="-234696" defTabSz="938760">
              <a:spcBef>
                <a:spcPts val="1700"/>
              </a:spcBef>
              <a:defRPr sz="3696"/>
            </a:pPr>
            <a:r>
              <a:rPr dirty="0"/>
              <a:t>Skin thickening</a:t>
            </a:r>
          </a:p>
          <a:p>
            <a:pPr marL="469392" lvl="1" indent="-234696" defTabSz="938760">
              <a:spcBef>
                <a:spcPts val="1700"/>
              </a:spcBef>
              <a:defRPr sz="3696"/>
            </a:pPr>
            <a:r>
              <a:rPr dirty="0"/>
              <a:t>Increased fat density</a:t>
            </a:r>
          </a:p>
          <a:p>
            <a:pPr marL="234696" indent="-234696" defTabSz="938760">
              <a:spcBef>
                <a:spcPts val="1700"/>
              </a:spcBef>
              <a:defRPr sz="3696"/>
            </a:pPr>
            <a:r>
              <a:rPr dirty="0"/>
              <a:t>Lymphatic imagining</a:t>
            </a:r>
          </a:p>
          <a:p>
            <a:pPr marL="469392" lvl="1" indent="-234696" defTabSz="938760">
              <a:spcBef>
                <a:spcPts val="1700"/>
              </a:spcBef>
              <a:defRPr sz="3696"/>
            </a:pPr>
            <a:r>
              <a:rPr dirty="0"/>
              <a:t>Important if patients undergoing surgical management</a:t>
            </a:r>
          </a:p>
        </p:txBody>
      </p:sp>
    </p:spTree>
    <p:extLst>
      <p:ext uri="{BB962C8B-B14F-4D97-AF65-F5344CB8AC3E}">
        <p14:creationId xmlns:p14="http://schemas.microsoft.com/office/powerpoint/2010/main" val="331549608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LYMPHEDEMA MANAG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LYMPHEDEMA MANAGEMENT</a:t>
            </a:r>
          </a:p>
        </p:txBody>
      </p:sp>
      <p:sp>
        <p:nvSpPr>
          <p:cNvPr id="215" name="Conservative Therapy"/>
          <p:cNvSpPr txBox="1">
            <a:spLocks noGrp="1"/>
          </p:cNvSpPr>
          <p:nvPr>
            <p:ph type="body" idx="21"/>
          </p:nvPr>
        </p:nvSpPr>
        <p:spPr>
          <a:xfrm>
            <a:off x="973953" y="1358235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Conservative Therapy</a:t>
            </a:r>
          </a:p>
        </p:txBody>
      </p:sp>
      <p:sp>
        <p:nvSpPr>
          <p:cNvPr id="216" name="Skin care…"/>
          <p:cNvSpPr txBox="1">
            <a:spLocks noGrp="1"/>
          </p:cNvSpPr>
          <p:nvPr>
            <p:ph type="body" idx="1"/>
          </p:nvPr>
        </p:nvSpPr>
        <p:spPr>
          <a:xfrm>
            <a:off x="973953" y="1973906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dirty="0"/>
              <a:t>Skin care</a:t>
            </a:r>
          </a:p>
          <a:p>
            <a:r>
              <a:rPr dirty="0"/>
              <a:t>Weight management</a:t>
            </a:r>
          </a:p>
          <a:p>
            <a:r>
              <a:rPr dirty="0"/>
              <a:t>Compression therapy</a:t>
            </a:r>
          </a:p>
          <a:p>
            <a:r>
              <a:rPr dirty="0"/>
              <a:t>Physical Therapy</a:t>
            </a:r>
          </a:p>
          <a:p>
            <a:r>
              <a:rPr dirty="0"/>
              <a:t>Pneumatic compression devices</a:t>
            </a:r>
          </a:p>
        </p:txBody>
      </p:sp>
    </p:spTree>
    <p:extLst>
      <p:ext uri="{BB962C8B-B14F-4D97-AF65-F5344CB8AC3E}">
        <p14:creationId xmlns:p14="http://schemas.microsoft.com/office/powerpoint/2010/main" val="339661992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LYMPHEDEMA MANAG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LYMPHEDEMA MANAGMENT</a:t>
            </a:r>
          </a:p>
        </p:txBody>
      </p:sp>
      <p:sp>
        <p:nvSpPr>
          <p:cNvPr id="219" name="Skin Care"/>
          <p:cNvSpPr txBox="1">
            <a:spLocks noGrp="1"/>
          </p:cNvSpPr>
          <p:nvPr>
            <p:ph type="body" idx="21"/>
          </p:nvPr>
        </p:nvSpPr>
        <p:spPr>
          <a:xfrm>
            <a:off x="949240" y="1358235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Skin Care</a:t>
            </a:r>
          </a:p>
        </p:txBody>
      </p:sp>
      <p:sp>
        <p:nvSpPr>
          <p:cNvPr id="220" name="Protein rich fluid from lymphedema triggers inflammation…"/>
          <p:cNvSpPr txBox="1">
            <a:spLocks noGrp="1"/>
          </p:cNvSpPr>
          <p:nvPr>
            <p:ph type="body" idx="1"/>
          </p:nvPr>
        </p:nvSpPr>
        <p:spPr>
          <a:xfrm>
            <a:off x="949240" y="1986263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dirty="0"/>
              <a:t>Protein rich fluid from lymphedema triggers inflammation</a:t>
            </a:r>
          </a:p>
          <a:p>
            <a:pPr lvl="1"/>
            <a:r>
              <a:rPr dirty="0"/>
              <a:t>Dry skin</a:t>
            </a:r>
          </a:p>
          <a:p>
            <a:pPr lvl="1"/>
            <a:r>
              <a:rPr dirty="0"/>
              <a:t>Decreased elasticity</a:t>
            </a:r>
          </a:p>
          <a:p>
            <a:pPr lvl="1"/>
            <a:r>
              <a:rPr dirty="0"/>
              <a:t>More susceptible to infection/cellulitis</a:t>
            </a:r>
          </a:p>
          <a:p>
            <a:pPr lvl="1"/>
            <a:r>
              <a:rPr dirty="0"/>
              <a:t>Ulcerations</a:t>
            </a:r>
          </a:p>
          <a:p>
            <a:r>
              <a:rPr dirty="0"/>
              <a:t>Good skin moisturizer maintains skin health</a:t>
            </a:r>
          </a:p>
          <a:p>
            <a:r>
              <a:rPr dirty="0"/>
              <a:t>Early treatment with antibiotics for suspected infections</a:t>
            </a:r>
          </a:p>
        </p:txBody>
      </p:sp>
    </p:spTree>
    <p:extLst>
      <p:ext uri="{BB962C8B-B14F-4D97-AF65-F5344CB8AC3E}">
        <p14:creationId xmlns:p14="http://schemas.microsoft.com/office/powerpoint/2010/main" val="419165938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LYMPHEDEMA MANAG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LYMPHEDEMA MANAGEMENT</a:t>
            </a:r>
          </a:p>
        </p:txBody>
      </p:sp>
      <p:sp>
        <p:nvSpPr>
          <p:cNvPr id="223" name="Compression Therapy"/>
          <p:cNvSpPr txBox="1">
            <a:spLocks noGrp="1"/>
          </p:cNvSpPr>
          <p:nvPr>
            <p:ph type="body" idx="21"/>
          </p:nvPr>
        </p:nvSpPr>
        <p:spPr>
          <a:xfrm>
            <a:off x="986309" y="1290767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t>Compression Therapy</a:t>
            </a:r>
          </a:p>
        </p:txBody>
      </p:sp>
      <p:sp>
        <p:nvSpPr>
          <p:cNvPr id="224" name="KEY modality in treatment of limb edema…"/>
          <p:cNvSpPr txBox="1">
            <a:spLocks noGrp="1"/>
          </p:cNvSpPr>
          <p:nvPr>
            <p:ph type="body" idx="1"/>
          </p:nvPr>
        </p:nvSpPr>
        <p:spPr>
          <a:xfrm>
            <a:off x="986309" y="1850338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dirty="0"/>
              <a:t>KEY modality in treatment of limb edema</a:t>
            </a:r>
          </a:p>
          <a:p>
            <a:pPr lvl="1"/>
            <a:r>
              <a:rPr dirty="0"/>
              <a:t>Decrease interstitial fluid production and accumulation</a:t>
            </a:r>
          </a:p>
          <a:p>
            <a:r>
              <a:rPr dirty="0"/>
              <a:t>Multilayer compression bandages</a:t>
            </a:r>
          </a:p>
          <a:p>
            <a:r>
              <a:rPr dirty="0"/>
              <a:t>Compression garments</a:t>
            </a:r>
          </a:p>
          <a:p>
            <a:r>
              <a:rPr dirty="0"/>
              <a:t>Major dependence on patient compliance</a:t>
            </a:r>
          </a:p>
          <a:p>
            <a:r>
              <a:rPr dirty="0"/>
              <a:t>Provides the GREATEST volume reduction in limbs especially in early stages</a:t>
            </a:r>
          </a:p>
          <a:p>
            <a:r>
              <a:rPr dirty="0"/>
              <a:t>Once edema decreases, new size compression may be required</a:t>
            </a:r>
          </a:p>
        </p:txBody>
      </p:sp>
    </p:spTree>
    <p:extLst>
      <p:ext uri="{BB962C8B-B14F-4D97-AF65-F5344CB8AC3E}">
        <p14:creationId xmlns:p14="http://schemas.microsoft.com/office/powerpoint/2010/main" val="32704703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jec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Objectives</a:t>
            </a:r>
          </a:p>
        </p:txBody>
      </p:sp>
      <p:sp>
        <p:nvSpPr>
          <p:cNvPr id="157" name="Define lymphedema…"/>
          <p:cNvSpPr txBox="1">
            <a:spLocks noGrp="1"/>
          </p:cNvSpPr>
          <p:nvPr>
            <p:ph type="body" idx="1"/>
          </p:nvPr>
        </p:nvSpPr>
        <p:spPr>
          <a:xfrm>
            <a:off x="934733" y="1690688"/>
            <a:ext cx="10985501" cy="4128006"/>
          </a:xfrm>
          <a:prstGeom prst="rect">
            <a:avLst/>
          </a:prstGeom>
        </p:spPr>
        <p:txBody>
          <a:bodyPr/>
          <a:lstStyle/>
          <a:p>
            <a:r>
              <a:rPr dirty="0"/>
              <a:t>Define lymphedema</a:t>
            </a:r>
          </a:p>
          <a:p>
            <a:r>
              <a:rPr dirty="0"/>
              <a:t>Classification of lymphedema</a:t>
            </a:r>
          </a:p>
          <a:p>
            <a:r>
              <a:rPr dirty="0"/>
              <a:t>Discuss etiology</a:t>
            </a:r>
          </a:p>
          <a:p>
            <a:r>
              <a:rPr dirty="0"/>
              <a:t>Discuss lymphedema presentation</a:t>
            </a:r>
          </a:p>
          <a:p>
            <a:r>
              <a:rPr dirty="0"/>
              <a:t>Work up for lymphedema</a:t>
            </a:r>
          </a:p>
          <a:p>
            <a:r>
              <a:rPr dirty="0"/>
              <a:t>Management of lymphedema</a:t>
            </a:r>
          </a:p>
        </p:txBody>
      </p:sp>
    </p:spTree>
    <p:extLst>
      <p:ext uri="{BB962C8B-B14F-4D97-AF65-F5344CB8AC3E}">
        <p14:creationId xmlns:p14="http://schemas.microsoft.com/office/powerpoint/2010/main" val="109730365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Hot-air balloons viewed from below against a blue sky" descr="Hot-air balloons viewed from below against a blue sky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t="13159" b="13159"/>
          <a:stretch>
            <a:fillRect/>
          </a:stretch>
        </p:blipFill>
        <p:spPr>
          <a:xfrm>
            <a:off x="7912100" y="635000"/>
            <a:ext cx="3679974" cy="2711450"/>
          </a:xfrm>
          <a:prstGeom prst="rect">
            <a:avLst/>
          </a:prstGeom>
        </p:spPr>
      </p:pic>
      <p:pic>
        <p:nvPicPr>
          <p:cNvPr id="227" name="Close-up of the top of a hot-air balloon viewed from above" descr="Close-up of the top of a hot-air balloon viewed from above"/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/>
          </a:blip>
          <a:srcRect t="20500" b="20500"/>
          <a:stretch>
            <a:fillRect/>
          </a:stretch>
        </p:blipFill>
        <p:spPr>
          <a:xfrm>
            <a:off x="7912100" y="3542986"/>
            <a:ext cx="3680030" cy="2714022"/>
          </a:xfrm>
          <a:prstGeom prst="rect">
            <a:avLst/>
          </a:prstGeom>
        </p:spPr>
      </p:pic>
      <p:pic>
        <p:nvPicPr>
          <p:cNvPr id="228" name="Hot-air balloons viewed from below against a blue sky" descr="Hot-air balloons viewed from below against a blue sky"/>
          <p:cNvPicPr>
            <a:picLocks noGrp="1" noChangeAspect="1"/>
          </p:cNvPicPr>
          <p:nvPr>
            <p:ph type="pic" idx="23"/>
          </p:nvPr>
        </p:nvPicPr>
        <p:blipFill>
          <a:blip r:embed="rId4">
            <a:extLst/>
          </a:blip>
          <a:srcRect t="10321" b="10321"/>
          <a:stretch>
            <a:fillRect/>
          </a:stretch>
        </p:blipFill>
        <p:spPr>
          <a:xfrm>
            <a:off x="605599" y="635000"/>
            <a:ext cx="7084251" cy="562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2511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LYMPHEDEMA MANAG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LYMPHEDEMA MANAGEMENT</a:t>
            </a:r>
          </a:p>
        </p:txBody>
      </p:sp>
      <p:sp>
        <p:nvSpPr>
          <p:cNvPr id="231" name="Physical Therapy"/>
          <p:cNvSpPr txBox="1">
            <a:spLocks noGrp="1"/>
          </p:cNvSpPr>
          <p:nvPr>
            <p:ph type="body" idx="21"/>
          </p:nvPr>
        </p:nvSpPr>
        <p:spPr>
          <a:xfrm>
            <a:off x="986310" y="1290767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t>Physical Therapy</a:t>
            </a:r>
          </a:p>
        </p:txBody>
      </p:sp>
      <p:sp>
        <p:nvSpPr>
          <p:cNvPr id="232" name="Complete decongestive therapy…"/>
          <p:cNvSpPr txBox="1">
            <a:spLocks noGrp="1"/>
          </p:cNvSpPr>
          <p:nvPr>
            <p:ph type="body" idx="1"/>
          </p:nvPr>
        </p:nvSpPr>
        <p:spPr>
          <a:xfrm>
            <a:off x="986310" y="1850338"/>
            <a:ext cx="10515600" cy="4043835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83464" indent="-283464" defTabSz="1133828">
              <a:spcBef>
                <a:spcPts val="2050"/>
              </a:spcBef>
              <a:defRPr sz="4464"/>
            </a:pPr>
            <a:r>
              <a:rPr dirty="0"/>
              <a:t>Complete decongestive therapy</a:t>
            </a:r>
          </a:p>
          <a:p>
            <a:pPr marL="283464" indent="-283464" defTabSz="1133828">
              <a:spcBef>
                <a:spcPts val="2050"/>
              </a:spcBef>
              <a:defRPr sz="4464"/>
            </a:pPr>
            <a:r>
              <a:rPr dirty="0"/>
              <a:t>Manual lymphatic drainage</a:t>
            </a:r>
          </a:p>
          <a:p>
            <a:pPr marL="566928" lvl="1" indent="-283464" defTabSz="1133828">
              <a:spcBef>
                <a:spcPts val="2050"/>
              </a:spcBef>
              <a:defRPr sz="4464"/>
            </a:pPr>
            <a:r>
              <a:rPr dirty="0"/>
              <a:t>Filling of cutaneous lymphatics</a:t>
            </a:r>
          </a:p>
          <a:p>
            <a:pPr marL="566928" lvl="1" indent="-283464" defTabSz="1133828">
              <a:spcBef>
                <a:spcPts val="2050"/>
              </a:spcBef>
              <a:defRPr sz="4464"/>
            </a:pPr>
            <a:r>
              <a:rPr dirty="0"/>
              <a:t>Improves expansion and contraction of lymphatic channels, trying to restore normal physiologic function</a:t>
            </a:r>
          </a:p>
          <a:p>
            <a:pPr marL="283464" indent="-283464" defTabSz="1133828">
              <a:spcBef>
                <a:spcPts val="2050"/>
              </a:spcBef>
              <a:defRPr sz="4464"/>
            </a:pPr>
            <a:r>
              <a:rPr dirty="0"/>
              <a:t>Exercises taught to augment lymphatic flow</a:t>
            </a:r>
          </a:p>
          <a:p>
            <a:pPr marL="283464" indent="-283464" defTabSz="1133828">
              <a:spcBef>
                <a:spcPts val="2050"/>
              </a:spcBef>
              <a:defRPr sz="4464"/>
            </a:pPr>
            <a:r>
              <a:rPr dirty="0"/>
              <a:t>IMMEDIATE placement of compression garments to maintain volume contraction</a:t>
            </a:r>
          </a:p>
          <a:p>
            <a:pPr marL="283464" indent="-283464" defTabSz="1133828">
              <a:spcBef>
                <a:spcPts val="2050"/>
              </a:spcBef>
              <a:defRPr sz="4464"/>
            </a:pPr>
            <a:r>
              <a:rPr dirty="0"/>
              <a:t>CDT achieves on average 31-73% volume reduction</a:t>
            </a:r>
          </a:p>
        </p:txBody>
      </p:sp>
    </p:spTree>
    <p:extLst>
      <p:ext uri="{BB962C8B-B14F-4D97-AF65-F5344CB8AC3E}">
        <p14:creationId xmlns:p14="http://schemas.microsoft.com/office/powerpoint/2010/main" val="426463201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LYMPHEDEMA MANAG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LYMPHEDEMA MANAGEMENT</a:t>
            </a:r>
          </a:p>
        </p:txBody>
      </p:sp>
      <p:sp>
        <p:nvSpPr>
          <p:cNvPr id="235" name="Pneumatic Compression"/>
          <p:cNvSpPr txBox="1">
            <a:spLocks noGrp="1"/>
          </p:cNvSpPr>
          <p:nvPr>
            <p:ph type="body" idx="21"/>
          </p:nvPr>
        </p:nvSpPr>
        <p:spPr>
          <a:xfrm>
            <a:off x="986309" y="1352550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Pneumatic Compression</a:t>
            </a:r>
          </a:p>
        </p:txBody>
      </p:sp>
      <p:sp>
        <p:nvSpPr>
          <p:cNvPr id="236" name="Can be used to augment CDT and compression therapy…"/>
          <p:cNvSpPr txBox="1">
            <a:spLocks noGrp="1"/>
          </p:cNvSpPr>
          <p:nvPr>
            <p:ph type="body" idx="1"/>
          </p:nvPr>
        </p:nvSpPr>
        <p:spPr>
          <a:xfrm>
            <a:off x="986309" y="1961549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dirty="0"/>
              <a:t>Can be used to augment CDT and compression therapy</a:t>
            </a:r>
          </a:p>
          <a:p>
            <a:r>
              <a:rPr dirty="0"/>
              <a:t>Works to encourage drainage through the lymphatic channels</a:t>
            </a:r>
          </a:p>
          <a:p>
            <a:pPr lvl="1"/>
            <a:r>
              <a:rPr dirty="0"/>
              <a:t>Ideally with inflation and deflation in rhythmic progressive fashion</a:t>
            </a:r>
          </a:p>
          <a:p>
            <a:r>
              <a:rPr dirty="0"/>
              <a:t>STILL NEED COMPRESSION AFTER IPC</a:t>
            </a:r>
          </a:p>
        </p:txBody>
      </p:sp>
    </p:spTree>
    <p:extLst>
      <p:ext uri="{BB962C8B-B14F-4D97-AF65-F5344CB8AC3E}">
        <p14:creationId xmlns:p14="http://schemas.microsoft.com/office/powerpoint/2010/main" val="411855821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Hot-air balloons viewed from below against a blue sky" descr="Hot-air balloons viewed from below against a blue sky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b="346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9238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LYMPHEDEMA MANAG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LYMPHEDEMA MANAGEMENT</a:t>
            </a:r>
          </a:p>
        </p:txBody>
      </p:sp>
      <p:sp>
        <p:nvSpPr>
          <p:cNvPr id="241" name="Surgical Management"/>
          <p:cNvSpPr txBox="1">
            <a:spLocks noGrp="1"/>
          </p:cNvSpPr>
          <p:nvPr>
            <p:ph type="body" idx="21"/>
          </p:nvPr>
        </p:nvSpPr>
        <p:spPr>
          <a:xfrm>
            <a:off x="1023380" y="1290767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Surgical Management</a:t>
            </a:r>
          </a:p>
        </p:txBody>
      </p:sp>
      <p:sp>
        <p:nvSpPr>
          <p:cNvPr id="242" name="Microsurgery major component with anastomoses of lymphatic channels…"/>
          <p:cNvSpPr txBox="1">
            <a:spLocks noGrp="1"/>
          </p:cNvSpPr>
          <p:nvPr>
            <p:ph type="body" idx="1"/>
          </p:nvPr>
        </p:nvSpPr>
        <p:spPr>
          <a:xfrm>
            <a:off x="1023380" y="1758157"/>
            <a:ext cx="10515600" cy="43513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173736" indent="-173736" defTabSz="694927">
              <a:spcBef>
                <a:spcPts val="1250"/>
              </a:spcBef>
              <a:defRPr sz="2736"/>
            </a:pPr>
            <a:r>
              <a:rPr dirty="0"/>
              <a:t>Microsurgery major component with anastomoses of lymphatic channels</a:t>
            </a:r>
          </a:p>
          <a:p>
            <a:pPr marL="173736" indent="-173736" defTabSz="694927">
              <a:spcBef>
                <a:spcPts val="1250"/>
              </a:spcBef>
              <a:defRPr sz="2736"/>
            </a:pPr>
            <a:r>
              <a:rPr dirty="0"/>
              <a:t>Typically reserved for Stage 3</a:t>
            </a:r>
          </a:p>
          <a:p>
            <a:pPr marL="173736" indent="-173736" defTabSz="694927">
              <a:spcBef>
                <a:spcPts val="1250"/>
              </a:spcBef>
              <a:defRPr sz="2736"/>
            </a:pPr>
            <a:r>
              <a:rPr dirty="0" err="1"/>
              <a:t>Lymphaticovenous</a:t>
            </a:r>
            <a:r>
              <a:rPr dirty="0"/>
              <a:t> anastomosis</a:t>
            </a:r>
          </a:p>
          <a:p>
            <a:pPr marL="347472" lvl="1" indent="-173736" defTabSz="694927">
              <a:spcBef>
                <a:spcPts val="1250"/>
              </a:spcBef>
              <a:defRPr sz="2736"/>
            </a:pPr>
            <a:r>
              <a:rPr dirty="0"/>
              <a:t>Bypasses diseased lymphatic system into venous drainage system</a:t>
            </a:r>
          </a:p>
          <a:p>
            <a:pPr marL="173736" indent="-173736" defTabSz="694927">
              <a:spcBef>
                <a:spcPts val="1250"/>
              </a:spcBef>
              <a:defRPr sz="2736"/>
            </a:pPr>
            <a:r>
              <a:rPr dirty="0"/>
              <a:t>Free lymph node transfer</a:t>
            </a:r>
          </a:p>
          <a:p>
            <a:pPr marL="173736" indent="-173736" defTabSz="694927">
              <a:spcBef>
                <a:spcPts val="1250"/>
              </a:spcBef>
              <a:defRPr sz="2736"/>
            </a:pPr>
            <a:r>
              <a:rPr dirty="0"/>
              <a:t>Reductive surgery</a:t>
            </a:r>
          </a:p>
          <a:p>
            <a:pPr marL="347472" lvl="1" indent="-173736" defTabSz="694927">
              <a:spcBef>
                <a:spcPts val="1250"/>
              </a:spcBef>
              <a:defRPr sz="2736"/>
            </a:pPr>
            <a:r>
              <a:rPr dirty="0"/>
              <a:t>Liposuction</a:t>
            </a:r>
          </a:p>
          <a:p>
            <a:pPr marL="347472" lvl="1" indent="-173736" defTabSz="694927">
              <a:spcBef>
                <a:spcPts val="1250"/>
              </a:spcBef>
              <a:defRPr sz="2736"/>
            </a:pPr>
            <a:r>
              <a:rPr dirty="0"/>
              <a:t>Excision of adipose and tissue</a:t>
            </a:r>
          </a:p>
          <a:p>
            <a:pPr marL="347472" lvl="1" indent="-173736" defTabSz="694927">
              <a:spcBef>
                <a:spcPts val="1250"/>
              </a:spcBef>
              <a:defRPr sz="2736"/>
            </a:pPr>
            <a:r>
              <a:rPr dirty="0"/>
              <a:t>Direct excision of tissue up to deep fascia</a:t>
            </a:r>
          </a:p>
          <a:p>
            <a:pPr marL="521208" lvl="2" indent="-173736" defTabSz="694927">
              <a:spcBef>
                <a:spcPts val="1250"/>
              </a:spcBef>
              <a:defRPr sz="2736"/>
            </a:pPr>
            <a:r>
              <a:rPr dirty="0"/>
              <a:t>Skin graft</a:t>
            </a:r>
          </a:p>
          <a:p>
            <a:pPr marL="521208" lvl="2" indent="-173736" defTabSz="694927">
              <a:spcBef>
                <a:spcPts val="1250"/>
              </a:spcBef>
              <a:defRPr sz="2736"/>
            </a:pPr>
            <a:r>
              <a:rPr dirty="0"/>
              <a:t>Maintain dermis</a:t>
            </a:r>
          </a:p>
          <a:p>
            <a:pPr marL="521208" lvl="2" indent="-173736" defTabSz="694927">
              <a:spcBef>
                <a:spcPts val="1250"/>
              </a:spcBef>
              <a:defRPr sz="2736"/>
            </a:pPr>
            <a:r>
              <a:rPr dirty="0"/>
              <a:t>Direct closure</a:t>
            </a:r>
          </a:p>
        </p:txBody>
      </p:sp>
    </p:spTree>
    <p:extLst>
      <p:ext uri="{BB962C8B-B14F-4D97-AF65-F5344CB8AC3E}">
        <p14:creationId xmlns:p14="http://schemas.microsoft.com/office/powerpoint/2010/main" val="226939251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YMPHEDE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LYMPHEDEMA</a:t>
            </a:r>
          </a:p>
        </p:txBody>
      </p:sp>
      <p:sp>
        <p:nvSpPr>
          <p:cNvPr id="245" name="Take Home Messages"/>
          <p:cNvSpPr txBox="1">
            <a:spLocks noGrp="1"/>
          </p:cNvSpPr>
          <p:nvPr>
            <p:ph type="body" idx="21"/>
          </p:nvPr>
        </p:nvSpPr>
        <p:spPr>
          <a:xfrm>
            <a:off x="973953" y="1223298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Take Home Messages</a:t>
            </a:r>
          </a:p>
        </p:txBody>
      </p:sp>
      <p:sp>
        <p:nvSpPr>
          <p:cNvPr id="246" name="Numerous causes for lymphedema exist and a thorough history is necessary…"/>
          <p:cNvSpPr txBox="1">
            <a:spLocks noGrp="1"/>
          </p:cNvSpPr>
          <p:nvPr>
            <p:ph type="body" idx="1"/>
          </p:nvPr>
        </p:nvSpPr>
        <p:spPr>
          <a:xfrm>
            <a:off x="973953" y="1837982"/>
            <a:ext cx="10515600" cy="435133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68224" indent="-268224" defTabSz="1072869">
              <a:spcBef>
                <a:spcPts val="1950"/>
              </a:spcBef>
              <a:defRPr sz="4224"/>
            </a:pPr>
            <a:r>
              <a:rPr dirty="0"/>
              <a:t>Numerous causes for lymphedema exist and a thorough history is necessary</a:t>
            </a:r>
          </a:p>
          <a:p>
            <a:pPr marL="268224" indent="-268224" defTabSz="1072869">
              <a:spcBef>
                <a:spcPts val="1950"/>
              </a:spcBef>
              <a:defRPr sz="4224"/>
            </a:pPr>
            <a:r>
              <a:rPr dirty="0"/>
              <a:t>Symptoms include swelling, skin changes, restricted motion</a:t>
            </a:r>
          </a:p>
          <a:p>
            <a:pPr marL="268224" indent="-268224" defTabSz="1072869">
              <a:spcBef>
                <a:spcPts val="1950"/>
              </a:spcBef>
              <a:defRPr sz="4224"/>
            </a:pPr>
            <a:r>
              <a:rPr dirty="0"/>
              <a:t>Conservative therapy is key and can be initiated by anyone</a:t>
            </a:r>
          </a:p>
          <a:p>
            <a:pPr marL="536448" lvl="1" indent="-268224" defTabSz="1072869">
              <a:spcBef>
                <a:spcPts val="1950"/>
              </a:spcBef>
              <a:defRPr sz="4224"/>
            </a:pPr>
            <a:r>
              <a:rPr dirty="0"/>
              <a:t>Weight loss</a:t>
            </a:r>
          </a:p>
          <a:p>
            <a:pPr marL="536448" lvl="1" indent="-268224" defTabSz="1072869">
              <a:spcBef>
                <a:spcPts val="1950"/>
              </a:spcBef>
              <a:defRPr sz="4224"/>
            </a:pPr>
            <a:r>
              <a:rPr dirty="0"/>
              <a:t>Skin care</a:t>
            </a:r>
          </a:p>
          <a:p>
            <a:pPr marL="536448" lvl="1" indent="-268224" defTabSz="1072869">
              <a:spcBef>
                <a:spcPts val="1950"/>
              </a:spcBef>
              <a:defRPr sz="4224"/>
            </a:pPr>
            <a:r>
              <a:rPr dirty="0"/>
              <a:t>COMPRESSION</a:t>
            </a:r>
          </a:p>
          <a:p>
            <a:pPr marL="536448" lvl="1" indent="-268224" defTabSz="1072869">
              <a:spcBef>
                <a:spcPts val="1950"/>
              </a:spcBef>
              <a:defRPr sz="4224"/>
            </a:pPr>
            <a:r>
              <a:rPr dirty="0"/>
              <a:t>PT referral to lymphedema specialist (we have one in our system)</a:t>
            </a:r>
          </a:p>
          <a:p>
            <a:pPr marL="268224" indent="-268224" defTabSz="1072869">
              <a:spcBef>
                <a:spcPts val="1950"/>
              </a:spcBef>
              <a:defRPr sz="4224"/>
            </a:pPr>
            <a:r>
              <a:rPr dirty="0"/>
              <a:t>DVT study and venous reflux study</a:t>
            </a:r>
          </a:p>
        </p:txBody>
      </p:sp>
    </p:spTree>
    <p:extLst>
      <p:ext uri="{BB962C8B-B14F-4D97-AF65-F5344CB8AC3E}">
        <p14:creationId xmlns:p14="http://schemas.microsoft.com/office/powerpoint/2010/main" val="139223180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QUESTIONS?"/>
          <p:cNvSpPr txBox="1">
            <a:spLocks noGrp="1"/>
          </p:cNvSpPr>
          <p:nvPr>
            <p:ph type="title"/>
          </p:nvPr>
        </p:nvSpPr>
        <p:spPr>
          <a:xfrm>
            <a:off x="3420762" y="2070358"/>
            <a:ext cx="5401962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7200" b="1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023279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 2016 PPT Fina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" y="-51445"/>
            <a:ext cx="12192000" cy="9144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B5F5385-4754-EF45-8C2E-E2D583452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313" y="5113423"/>
            <a:ext cx="7783629" cy="1450708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3798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efinition"/>
          <p:cNvSpPr txBox="1">
            <a:spLocks noGrp="1"/>
          </p:cNvSpPr>
          <p:nvPr>
            <p:ph type="body" idx="21"/>
          </p:nvPr>
        </p:nvSpPr>
        <p:spPr>
          <a:xfrm>
            <a:off x="702104" y="1191636"/>
            <a:ext cx="4889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Definition</a:t>
            </a:r>
          </a:p>
        </p:txBody>
      </p:sp>
      <p:sp>
        <p:nvSpPr>
          <p:cNvPr id="160" name="The abnormal accumulation of interstitial fluid and fibroadipose tissue resulting from injury, infection, or congenital abnormalities of the lymphatic system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abnormal accumulation of interstitial fluid and fibroadipose tissue resulting from injury, infection, or congenital abnormalities of the lymphatic system.</a:t>
            </a:r>
          </a:p>
        </p:txBody>
      </p:sp>
      <p:pic>
        <p:nvPicPr>
          <p:cNvPr id="161" name="Hot-air balloons viewed from below against a blue sky" descr="Hot-air balloons viewed from below against a blue sky"/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/>
          </a:blip>
          <a:srcRect b="22138"/>
          <a:stretch>
            <a:fillRect/>
          </a:stretch>
        </p:blipFill>
        <p:spPr>
          <a:xfrm>
            <a:off x="5920902" y="131991"/>
            <a:ext cx="5139447" cy="5315498"/>
          </a:xfrm>
          <a:prstGeom prst="rect">
            <a:avLst/>
          </a:prstGeom>
        </p:spPr>
      </p:pic>
      <p:sp>
        <p:nvSpPr>
          <p:cNvPr id="162" name="LYMPHEDE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LYMPHEDEMA</a:t>
            </a:r>
          </a:p>
        </p:txBody>
      </p:sp>
    </p:spTree>
    <p:extLst>
      <p:ext uri="{BB962C8B-B14F-4D97-AF65-F5344CB8AC3E}">
        <p14:creationId xmlns:p14="http://schemas.microsoft.com/office/powerpoint/2010/main" val="31933899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LYMPHEDE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LYMPHEDEMA</a:t>
            </a:r>
          </a:p>
        </p:txBody>
      </p:sp>
      <p:sp>
        <p:nvSpPr>
          <p:cNvPr id="165" name="Classification"/>
          <p:cNvSpPr txBox="1">
            <a:spLocks noGrp="1"/>
          </p:cNvSpPr>
          <p:nvPr>
            <p:ph type="body" idx="21"/>
          </p:nvPr>
        </p:nvSpPr>
        <p:spPr>
          <a:xfrm>
            <a:off x="914535" y="1290767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Classification</a:t>
            </a:r>
          </a:p>
        </p:txBody>
      </p:sp>
      <p:sp>
        <p:nvSpPr>
          <p:cNvPr id="166" name="Prima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Primary</a:t>
            </a:r>
          </a:p>
          <a:p>
            <a:pPr lvl="1"/>
            <a:r>
              <a:t>Direct cause of lymphedema may not be known and can develop at any time during life</a:t>
            </a:r>
          </a:p>
          <a:p>
            <a:r>
              <a:t>Secondary</a:t>
            </a:r>
          </a:p>
          <a:p>
            <a:pPr lvl="1"/>
            <a:r>
              <a:t>Result of another condition or treatment of another condition</a:t>
            </a:r>
          </a:p>
          <a:p>
            <a:pPr lvl="1"/>
            <a:r>
              <a:t>Much more common than primary</a:t>
            </a:r>
          </a:p>
        </p:txBody>
      </p:sp>
    </p:spTree>
    <p:extLst>
      <p:ext uri="{BB962C8B-B14F-4D97-AF65-F5344CB8AC3E}">
        <p14:creationId xmlns:p14="http://schemas.microsoft.com/office/powerpoint/2010/main" val="21360896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RIMARY LYMPHEDEMA"/>
          <p:cNvSpPr txBox="1">
            <a:spLocks noGrp="1"/>
          </p:cNvSpPr>
          <p:nvPr>
            <p:ph type="title"/>
          </p:nvPr>
        </p:nvSpPr>
        <p:spPr>
          <a:xfrm>
            <a:off x="488171" y="412317"/>
            <a:ext cx="10985501" cy="716582"/>
          </a:xfrm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PRIMARY LYMPHEDEMA</a:t>
            </a:r>
          </a:p>
        </p:txBody>
      </p:sp>
      <p:sp>
        <p:nvSpPr>
          <p:cNvPr id="170" name="Congenital lymphedema…"/>
          <p:cNvSpPr txBox="1">
            <a:spLocks noGrp="1"/>
          </p:cNvSpPr>
          <p:nvPr>
            <p:ph type="body" idx="1"/>
          </p:nvPr>
        </p:nvSpPr>
        <p:spPr>
          <a:xfrm>
            <a:off x="488171" y="1203055"/>
            <a:ext cx="10515600" cy="435133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188976" indent="-188976" defTabSz="755885">
              <a:spcBef>
                <a:spcPts val="1350"/>
              </a:spcBef>
              <a:defRPr sz="2976"/>
            </a:pPr>
            <a:r>
              <a:rPr dirty="0"/>
              <a:t>Congenital lymphedema</a:t>
            </a:r>
          </a:p>
          <a:p>
            <a:pPr marL="377952" lvl="1" indent="-188976" defTabSz="755885">
              <a:spcBef>
                <a:spcPts val="1350"/>
              </a:spcBef>
              <a:defRPr sz="2976"/>
            </a:pPr>
            <a:r>
              <a:rPr dirty="0"/>
              <a:t>Present at birth or within first year of life</a:t>
            </a:r>
          </a:p>
          <a:p>
            <a:pPr marL="377952" lvl="1" indent="-188976" defTabSz="755885">
              <a:spcBef>
                <a:spcPts val="1350"/>
              </a:spcBef>
              <a:defRPr sz="2976"/>
            </a:pPr>
            <a:r>
              <a:rPr dirty="0"/>
              <a:t>May be familial or sporadic</a:t>
            </a:r>
          </a:p>
          <a:p>
            <a:pPr marL="377952" lvl="1" indent="-188976" defTabSz="755885">
              <a:spcBef>
                <a:spcPts val="1350"/>
              </a:spcBef>
              <a:defRPr sz="2976"/>
            </a:pPr>
            <a:r>
              <a:rPr dirty="0"/>
              <a:t>More common in females</a:t>
            </a:r>
          </a:p>
          <a:p>
            <a:pPr marL="188976" indent="-188976" defTabSz="755885">
              <a:spcBef>
                <a:spcPts val="1350"/>
              </a:spcBef>
              <a:defRPr sz="2976"/>
            </a:pPr>
            <a:r>
              <a:rPr dirty="0"/>
              <a:t>Lymphedema praecox</a:t>
            </a:r>
          </a:p>
          <a:p>
            <a:pPr marL="377952" lvl="1" indent="-188976" defTabSz="755885">
              <a:spcBef>
                <a:spcPts val="1350"/>
              </a:spcBef>
              <a:defRPr sz="2976"/>
            </a:pPr>
            <a:r>
              <a:rPr dirty="0"/>
              <a:t>Most common PRIMARY cause</a:t>
            </a:r>
          </a:p>
          <a:p>
            <a:pPr marL="377952" lvl="1" indent="-188976" defTabSz="755885">
              <a:spcBef>
                <a:spcPts val="1350"/>
              </a:spcBef>
              <a:defRPr sz="2976"/>
            </a:pPr>
            <a:r>
              <a:rPr dirty="0"/>
              <a:t>Most often during puberty</a:t>
            </a:r>
          </a:p>
          <a:p>
            <a:pPr marL="377952" lvl="1" indent="-188976" defTabSz="755885">
              <a:spcBef>
                <a:spcPts val="1350"/>
              </a:spcBef>
              <a:defRPr sz="2976"/>
            </a:pPr>
            <a:r>
              <a:rPr dirty="0"/>
              <a:t>4:1 ratio female to male</a:t>
            </a:r>
          </a:p>
          <a:p>
            <a:pPr marL="188976" indent="-188976" defTabSz="755885">
              <a:spcBef>
                <a:spcPts val="1350"/>
              </a:spcBef>
              <a:defRPr sz="2976"/>
            </a:pPr>
            <a:r>
              <a:rPr dirty="0"/>
              <a:t>Lymphedema </a:t>
            </a:r>
            <a:r>
              <a:rPr dirty="0" err="1"/>
              <a:t>tarda</a:t>
            </a:r>
            <a:endParaRPr dirty="0"/>
          </a:p>
          <a:p>
            <a:pPr marL="377952" lvl="1" indent="-188976" defTabSz="755885">
              <a:spcBef>
                <a:spcPts val="1350"/>
              </a:spcBef>
              <a:defRPr sz="2976"/>
            </a:pPr>
            <a:r>
              <a:rPr dirty="0"/>
              <a:t>Least common</a:t>
            </a:r>
          </a:p>
          <a:p>
            <a:pPr marL="377952" lvl="1" indent="-188976" defTabSz="755885">
              <a:spcBef>
                <a:spcPts val="1350"/>
              </a:spcBef>
              <a:defRPr sz="2976"/>
            </a:pPr>
            <a:r>
              <a:rPr dirty="0"/>
              <a:t>Occurs after age 35</a:t>
            </a:r>
          </a:p>
        </p:txBody>
      </p:sp>
    </p:spTree>
    <p:extLst>
      <p:ext uri="{BB962C8B-B14F-4D97-AF65-F5344CB8AC3E}">
        <p14:creationId xmlns:p14="http://schemas.microsoft.com/office/powerpoint/2010/main" val="12228513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ECONDARY LYMPHEDE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SECONDARY LYMPHEDEMA</a:t>
            </a:r>
          </a:p>
        </p:txBody>
      </p:sp>
      <p:sp>
        <p:nvSpPr>
          <p:cNvPr id="173" name="Cancer or Cancer Treatment"/>
          <p:cNvSpPr txBox="1">
            <a:spLocks noGrp="1"/>
          </p:cNvSpPr>
          <p:nvPr>
            <p:ph type="body" idx="21"/>
          </p:nvPr>
        </p:nvSpPr>
        <p:spPr>
          <a:xfrm>
            <a:off x="953446" y="1290767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Cancer or Cancer Treatment</a:t>
            </a:r>
          </a:p>
        </p:txBody>
      </p:sp>
      <p:sp>
        <p:nvSpPr>
          <p:cNvPr id="174" name="Melanoma, GU, or gynecologic tumors…"/>
          <p:cNvSpPr txBox="1">
            <a:spLocks noGrp="1"/>
          </p:cNvSpPr>
          <p:nvPr>
            <p:ph type="body" idx="1"/>
          </p:nvPr>
        </p:nvSpPr>
        <p:spPr>
          <a:xfrm>
            <a:off x="1032753" y="1835352"/>
            <a:ext cx="10515600" cy="435133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68224" indent="-268224" defTabSz="1072869">
              <a:spcBef>
                <a:spcPts val="1950"/>
              </a:spcBef>
              <a:defRPr sz="4224"/>
            </a:pPr>
            <a:r>
              <a:rPr dirty="0"/>
              <a:t>Melanoma, GU, or gynecologic tumors </a:t>
            </a:r>
          </a:p>
          <a:p>
            <a:pPr marL="804672" lvl="2" indent="-268224" defTabSz="1072869">
              <a:spcBef>
                <a:spcPts val="1950"/>
              </a:spcBef>
              <a:defRPr sz="4224"/>
            </a:pPr>
            <a:r>
              <a:rPr dirty="0"/>
              <a:t>Think pelvic lymph node disruption</a:t>
            </a:r>
          </a:p>
          <a:p>
            <a:pPr marL="536448" lvl="1" indent="-268224" defTabSz="1072869">
              <a:spcBef>
                <a:spcPts val="1950"/>
              </a:spcBef>
              <a:defRPr sz="4224"/>
            </a:pPr>
            <a:r>
              <a:rPr dirty="0"/>
              <a:t>Incidence of lymphedema related to cancer in LE 20%</a:t>
            </a:r>
          </a:p>
          <a:p>
            <a:pPr marL="536448" lvl="1" indent="-268224" defTabSz="1072869">
              <a:spcBef>
                <a:spcPts val="1950"/>
              </a:spcBef>
              <a:defRPr sz="4224"/>
            </a:pPr>
            <a:r>
              <a:rPr dirty="0"/>
              <a:t>Incidence increase with use of radiation therapy following lymph node removal</a:t>
            </a:r>
          </a:p>
          <a:p>
            <a:pPr marL="536448" lvl="1" indent="-268224" defTabSz="1072869">
              <a:spcBef>
                <a:spcPts val="1950"/>
              </a:spcBef>
              <a:defRPr sz="4224"/>
            </a:pPr>
            <a:r>
              <a:rPr dirty="0"/>
              <a:t>Direct nodal invasion with melanoma can cause lymphedema as well</a:t>
            </a:r>
          </a:p>
          <a:p>
            <a:pPr marL="536448" lvl="1" indent="-268224" defTabSz="1072869">
              <a:spcBef>
                <a:spcPts val="1950"/>
              </a:spcBef>
              <a:defRPr sz="4224"/>
            </a:pPr>
            <a:r>
              <a:rPr dirty="0"/>
              <a:t>Kaposi sarcoma can involve cells lining lymphatic channels</a:t>
            </a:r>
          </a:p>
          <a:p>
            <a:pPr marL="804672" lvl="2" indent="-268224" defTabSz="1072869">
              <a:spcBef>
                <a:spcPts val="1950"/>
              </a:spcBef>
              <a:defRPr sz="4224"/>
            </a:pPr>
            <a:r>
              <a:rPr dirty="0"/>
              <a:t>AIDS or solid organ transplant</a:t>
            </a:r>
          </a:p>
          <a:p>
            <a:pPr marL="536448" lvl="1" indent="-268224" defTabSz="1072869">
              <a:spcBef>
                <a:spcPts val="1950"/>
              </a:spcBef>
              <a:defRPr sz="4224"/>
            </a:pPr>
            <a:r>
              <a:rPr dirty="0"/>
              <a:t>Upper extremity melanoma and breast cancer</a:t>
            </a:r>
          </a:p>
        </p:txBody>
      </p:sp>
    </p:spTree>
    <p:extLst>
      <p:ext uri="{BB962C8B-B14F-4D97-AF65-F5344CB8AC3E}">
        <p14:creationId xmlns:p14="http://schemas.microsoft.com/office/powerpoint/2010/main" val="28551421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ECONDARY LYMPHEDE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SECONDARY LYMPHEDEMA</a:t>
            </a:r>
          </a:p>
        </p:txBody>
      </p:sp>
      <p:sp>
        <p:nvSpPr>
          <p:cNvPr id="177" name="Infection"/>
          <p:cNvSpPr txBox="1">
            <a:spLocks noGrp="1"/>
          </p:cNvSpPr>
          <p:nvPr>
            <p:ph type="body" idx="21"/>
          </p:nvPr>
        </p:nvSpPr>
        <p:spPr>
          <a:xfrm>
            <a:off x="924262" y="1290767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Infection</a:t>
            </a:r>
          </a:p>
        </p:txBody>
      </p:sp>
      <p:sp>
        <p:nvSpPr>
          <p:cNvPr id="178" name="Post operative infection following LND…"/>
          <p:cNvSpPr txBox="1">
            <a:spLocks noGrp="1"/>
          </p:cNvSpPr>
          <p:nvPr>
            <p:ph type="body" idx="1"/>
          </p:nvPr>
        </p:nvSpPr>
        <p:spPr>
          <a:xfrm>
            <a:off x="838200" y="2059089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dirty="0"/>
              <a:t>Post operative infection following LND</a:t>
            </a:r>
          </a:p>
          <a:p>
            <a:r>
              <a:rPr dirty="0"/>
              <a:t>Cellulitis</a:t>
            </a:r>
          </a:p>
          <a:p>
            <a:pPr>
              <a:defRPr b="1"/>
            </a:pPr>
            <a:r>
              <a:rPr dirty="0"/>
              <a:t>Filariasis</a:t>
            </a:r>
            <a:endParaRPr b="0" dirty="0"/>
          </a:p>
          <a:p>
            <a:pPr lvl="1">
              <a:defRPr b="1"/>
            </a:pPr>
            <a:r>
              <a:rPr b="0" dirty="0"/>
              <a:t>Most common cause worldwide</a:t>
            </a:r>
          </a:p>
          <a:p>
            <a:pPr lvl="1">
              <a:defRPr b="1"/>
            </a:pPr>
            <a:r>
              <a:rPr b="0" dirty="0"/>
              <a:t>Affects over 120 million </a:t>
            </a:r>
          </a:p>
        </p:txBody>
      </p:sp>
    </p:spTree>
    <p:extLst>
      <p:ext uri="{BB962C8B-B14F-4D97-AF65-F5344CB8AC3E}">
        <p14:creationId xmlns:p14="http://schemas.microsoft.com/office/powerpoint/2010/main" val="32448821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ECONDARY LYMPHEDE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SECONDARY LYMPHEDEMA</a:t>
            </a:r>
          </a:p>
        </p:txBody>
      </p:sp>
      <p:sp>
        <p:nvSpPr>
          <p:cNvPr id="181" name="Trauma"/>
          <p:cNvSpPr txBox="1">
            <a:spLocks noGrp="1"/>
          </p:cNvSpPr>
          <p:nvPr>
            <p:ph type="body" idx="21"/>
          </p:nvPr>
        </p:nvSpPr>
        <p:spPr>
          <a:xfrm>
            <a:off x="963174" y="1290767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t>Trauma</a:t>
            </a:r>
          </a:p>
        </p:txBody>
      </p:sp>
      <p:sp>
        <p:nvSpPr>
          <p:cNvPr id="182" name="Traumatic injuries can also disrupt lymphatic system…"/>
          <p:cNvSpPr txBox="1">
            <a:spLocks noGrp="1"/>
          </p:cNvSpPr>
          <p:nvPr>
            <p:ph type="body" idx="1"/>
          </p:nvPr>
        </p:nvSpPr>
        <p:spPr>
          <a:xfrm>
            <a:off x="963174" y="1942357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dirty="0"/>
              <a:t>Traumatic injuries can also disrupt lymphatic system</a:t>
            </a:r>
          </a:p>
          <a:p>
            <a:pPr lvl="1"/>
            <a:r>
              <a:rPr dirty="0"/>
              <a:t>Cause of 10% of post traumatic edema</a:t>
            </a:r>
          </a:p>
          <a:p>
            <a:r>
              <a:rPr dirty="0"/>
              <a:t>Degloving injuries</a:t>
            </a:r>
          </a:p>
          <a:p>
            <a:r>
              <a:rPr dirty="0"/>
              <a:t>Multiple fractures</a:t>
            </a:r>
          </a:p>
          <a:p>
            <a:r>
              <a:rPr dirty="0"/>
              <a:t>Compartment syndrome</a:t>
            </a:r>
          </a:p>
        </p:txBody>
      </p:sp>
    </p:spTree>
    <p:extLst>
      <p:ext uri="{BB962C8B-B14F-4D97-AF65-F5344CB8AC3E}">
        <p14:creationId xmlns:p14="http://schemas.microsoft.com/office/powerpoint/2010/main" val="35232168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ECONDARY LYMPHEDEMA"/>
          <p:cNvSpPr txBox="1">
            <a:spLocks noGrp="1"/>
          </p:cNvSpPr>
          <p:nvPr>
            <p:ph type="title"/>
          </p:nvPr>
        </p:nvSpPr>
        <p:spPr>
          <a:xfrm>
            <a:off x="603250" y="412317"/>
            <a:ext cx="10985501" cy="716582"/>
          </a:xfrm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SECONDARY LYMPHEDEMA</a:t>
            </a:r>
          </a:p>
        </p:txBody>
      </p:sp>
      <p:sp>
        <p:nvSpPr>
          <p:cNvPr id="185" name="Orthopedic Surgery"/>
          <p:cNvSpPr txBox="1">
            <a:spLocks noGrp="1"/>
          </p:cNvSpPr>
          <p:nvPr>
            <p:ph type="body" idx="21"/>
          </p:nvPr>
        </p:nvSpPr>
        <p:spPr>
          <a:xfrm>
            <a:off x="838200" y="1133333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Orthopedic Surgery</a:t>
            </a:r>
          </a:p>
        </p:txBody>
      </p:sp>
      <p:sp>
        <p:nvSpPr>
          <p:cNvPr id="186" name="Post surgical edem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Post surgical edema</a:t>
            </a:r>
          </a:p>
          <a:p>
            <a:r>
              <a:rPr dirty="0"/>
              <a:t>Total hip and total knee</a:t>
            </a:r>
          </a:p>
          <a:p>
            <a:r>
              <a:rPr dirty="0"/>
              <a:t>Disruption of lymphatic channels</a:t>
            </a:r>
          </a:p>
        </p:txBody>
      </p:sp>
    </p:spTree>
    <p:extLst>
      <p:ext uri="{BB962C8B-B14F-4D97-AF65-F5344CB8AC3E}">
        <p14:creationId xmlns:p14="http://schemas.microsoft.com/office/powerpoint/2010/main" val="21020332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Widescreen Template" id="{801A062B-43CE-1241-91A0-662FF485C5E5}" vid="{03D86D77-78FA-5844-9618-030EFCDBBB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830</Words>
  <Application>Microsoft Macintosh PowerPoint</Application>
  <PresentationFormat>Widescreen</PresentationFormat>
  <Paragraphs>186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 LYMPHEDEMA  </vt:lpstr>
      <vt:lpstr>Objectives</vt:lpstr>
      <vt:lpstr>LYMPHEDEMA</vt:lpstr>
      <vt:lpstr>LYMPHEDEMA</vt:lpstr>
      <vt:lpstr>PRIMARY LYMPHEDEMA</vt:lpstr>
      <vt:lpstr>SECONDARY LYMPHEDEMA</vt:lpstr>
      <vt:lpstr>SECONDARY LYMPHEDEMA</vt:lpstr>
      <vt:lpstr>SECONDARY LYMPHEDEMA</vt:lpstr>
      <vt:lpstr>SECONDARY LYMPHEDEMA</vt:lpstr>
      <vt:lpstr>SECONDARY LYMPHEDEMA</vt:lpstr>
      <vt:lpstr>SECONDARY LYMPHEDEMA</vt:lpstr>
      <vt:lpstr>LYMPHEDEMA PRESENTATION</vt:lpstr>
      <vt:lpstr>LYMPHEDEMA PRESENTATION</vt:lpstr>
      <vt:lpstr>LYMPHEDEMA</vt:lpstr>
      <vt:lpstr>PowerPoint Presentation</vt:lpstr>
      <vt:lpstr>LYMPHEDEMA</vt:lpstr>
      <vt:lpstr>LYMPHEDEMA MANAGEMENT</vt:lpstr>
      <vt:lpstr>LYMPHEDEMA MANAGMENT</vt:lpstr>
      <vt:lpstr>LYMPHEDEMA MANAGEMENT</vt:lpstr>
      <vt:lpstr>PowerPoint Presentation</vt:lpstr>
      <vt:lpstr>LYMPHEDEMA MANAGEMENT</vt:lpstr>
      <vt:lpstr>LYMPHEDEMA MANAGEMENT</vt:lpstr>
      <vt:lpstr>PowerPoint Presentation</vt:lpstr>
      <vt:lpstr>LYMPHEDEMA MANAGEMENT</vt:lpstr>
      <vt:lpstr>LYMPHEDEMA</vt:lpstr>
      <vt:lpstr>QUESTIONS?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2020-06-17T13:45:51Z</dcterms:created>
  <dcterms:modified xsi:type="dcterms:W3CDTF">2023-09-19T16:17:45Z</dcterms:modified>
</cp:coreProperties>
</file>