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1" r:id="rId4"/>
    <p:sldId id="376" r:id="rId5"/>
    <p:sldId id="263" r:id="rId6"/>
    <p:sldId id="264" r:id="rId7"/>
    <p:sldId id="265" r:id="rId8"/>
    <p:sldId id="266" r:id="rId9"/>
    <p:sldId id="267" r:id="rId10"/>
    <p:sldId id="268" r:id="rId11"/>
    <p:sldId id="377" r:id="rId12"/>
    <p:sldId id="372" r:id="rId13"/>
    <p:sldId id="269" r:id="rId14"/>
    <p:sldId id="270" r:id="rId15"/>
    <p:sldId id="271" r:id="rId16"/>
    <p:sldId id="278" r:id="rId17"/>
    <p:sldId id="279" r:id="rId18"/>
    <p:sldId id="283" r:id="rId19"/>
    <p:sldId id="274" r:id="rId20"/>
    <p:sldId id="275" r:id="rId21"/>
    <p:sldId id="276" r:id="rId22"/>
    <p:sldId id="277" r:id="rId23"/>
    <p:sldId id="284" r:id="rId24"/>
    <p:sldId id="285" r:id="rId25"/>
    <p:sldId id="378" r:id="rId26"/>
    <p:sldId id="379" r:id="rId27"/>
    <p:sldId id="380" r:id="rId28"/>
    <p:sldId id="381" r:id="rId29"/>
    <p:sldId id="319" r:id="rId30"/>
    <p:sldId id="361" r:id="rId31"/>
    <p:sldId id="396" r:id="rId32"/>
    <p:sldId id="395" r:id="rId33"/>
    <p:sldId id="397" r:id="rId34"/>
    <p:sldId id="364" r:id="rId35"/>
    <p:sldId id="365" r:id="rId36"/>
    <p:sldId id="368" r:id="rId37"/>
    <p:sldId id="369" r:id="rId38"/>
    <p:sldId id="398" r:id="rId39"/>
    <p:sldId id="382" r:id="rId40"/>
    <p:sldId id="371" r:id="rId41"/>
    <p:sldId id="272" r:id="rId42"/>
    <p:sldId id="273" r:id="rId43"/>
    <p:sldId id="281" r:id="rId44"/>
    <p:sldId id="282" r:id="rId45"/>
    <p:sldId id="366" r:id="rId46"/>
    <p:sldId id="320" r:id="rId47"/>
    <p:sldId id="322" r:id="rId48"/>
    <p:sldId id="323" r:id="rId49"/>
    <p:sldId id="324" r:id="rId50"/>
    <p:sldId id="325" r:id="rId51"/>
    <p:sldId id="326" r:id="rId52"/>
    <p:sldId id="328" r:id="rId53"/>
    <p:sldId id="330" r:id="rId54"/>
    <p:sldId id="338" r:id="rId55"/>
    <p:sldId id="336" r:id="rId56"/>
    <p:sldId id="367" r:id="rId57"/>
    <p:sldId id="341" r:id="rId58"/>
    <p:sldId id="342" r:id="rId59"/>
    <p:sldId id="344" r:id="rId60"/>
    <p:sldId id="347" r:id="rId61"/>
    <p:sldId id="349" r:id="rId62"/>
    <p:sldId id="350" r:id="rId63"/>
    <p:sldId id="351" r:id="rId64"/>
    <p:sldId id="288" r:id="rId65"/>
    <p:sldId id="373" r:id="rId66"/>
    <p:sldId id="384" r:id="rId67"/>
    <p:sldId id="289" r:id="rId68"/>
    <p:sldId id="290" r:id="rId69"/>
    <p:sldId id="291" r:id="rId70"/>
    <p:sldId id="293" r:id="rId71"/>
    <p:sldId id="294" r:id="rId72"/>
    <p:sldId id="295" r:id="rId73"/>
    <p:sldId id="296" r:id="rId74"/>
    <p:sldId id="354" r:id="rId75"/>
    <p:sldId id="357" r:id="rId76"/>
    <p:sldId id="360" r:id="rId77"/>
    <p:sldId id="297" r:id="rId78"/>
    <p:sldId id="383" r:id="rId79"/>
    <p:sldId id="292" r:id="rId80"/>
    <p:sldId id="385" r:id="rId81"/>
    <p:sldId id="386" r:id="rId82"/>
    <p:sldId id="298" r:id="rId83"/>
    <p:sldId id="374" r:id="rId84"/>
    <p:sldId id="299" r:id="rId85"/>
    <p:sldId id="300" r:id="rId86"/>
    <p:sldId id="301" r:id="rId87"/>
    <p:sldId id="302" r:id="rId88"/>
    <p:sldId id="303" r:id="rId89"/>
    <p:sldId id="306" r:id="rId90"/>
    <p:sldId id="390" r:id="rId91"/>
    <p:sldId id="304" r:id="rId92"/>
    <p:sldId id="387" r:id="rId93"/>
    <p:sldId id="305" r:id="rId94"/>
    <p:sldId id="388" r:id="rId95"/>
    <p:sldId id="389" r:id="rId96"/>
    <p:sldId id="391" r:id="rId97"/>
    <p:sldId id="307" r:id="rId98"/>
    <p:sldId id="375" r:id="rId99"/>
    <p:sldId id="394" r:id="rId100"/>
    <p:sldId id="317" r:id="rId101"/>
    <p:sldId id="392" r:id="rId102"/>
    <p:sldId id="318" r:id="rId103"/>
    <p:sldId id="308" r:id="rId104"/>
    <p:sldId id="309" r:id="rId105"/>
    <p:sldId id="399" r:id="rId106"/>
    <p:sldId id="311" r:id="rId107"/>
    <p:sldId id="312" r:id="rId108"/>
    <p:sldId id="313" r:id="rId109"/>
    <p:sldId id="314" r:id="rId110"/>
    <p:sldId id="315" r:id="rId111"/>
    <p:sldId id="400" r:id="rId112"/>
    <p:sldId id="393" r:id="rId113"/>
    <p:sldId id="287" r:id="rId114"/>
    <p:sldId id="310"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4"/>
    <p:restoredTop sz="94679"/>
  </p:normalViewPr>
  <p:slideViewPr>
    <p:cSldViewPr snapToGrid="0" snapToObjects="1">
      <p:cViewPr varScale="1">
        <p:scale>
          <a:sx n="104" d="100"/>
          <a:sy n="104" d="100"/>
        </p:scale>
        <p:origin x="232" y="7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3A7D-82D1-974C-9B43-B866C09342E6}"/>
              </a:ext>
            </a:extLst>
          </p:cNvPr>
          <p:cNvSpPr>
            <a:spLocks noGrp="1"/>
          </p:cNvSpPr>
          <p:nvPr>
            <p:ph type="ctrTitle"/>
          </p:nvPr>
        </p:nvSpPr>
        <p:spPr>
          <a:xfrm>
            <a:off x="4408371" y="3313280"/>
            <a:ext cx="7783629" cy="1450708"/>
          </a:xfrm>
        </p:spPr>
        <p:txBody>
          <a:bodyPr anchor="b">
            <a:normAutofit/>
          </a:bodyPr>
          <a:lstStyle>
            <a:lvl1pPr algn="r">
              <a:defRPr sz="4800" b="1">
                <a:solidFill>
                  <a:schemeClr val="bg1"/>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C779808-102B-9B42-A5A1-489302533E6B}"/>
              </a:ext>
            </a:extLst>
          </p:cNvPr>
          <p:cNvSpPr>
            <a:spLocks noGrp="1"/>
          </p:cNvSpPr>
          <p:nvPr>
            <p:ph type="subTitle" idx="1"/>
          </p:nvPr>
        </p:nvSpPr>
        <p:spPr>
          <a:xfrm>
            <a:off x="3048000" y="4892458"/>
            <a:ext cx="9144000" cy="1655762"/>
          </a:xfrm>
        </p:spPr>
        <p:txBody>
          <a:bodyPr>
            <a:normAutofit/>
          </a:bodyPr>
          <a:lstStyle>
            <a:lvl1pPr marL="0" indent="0" algn="r">
              <a:buNone/>
              <a:defRPr sz="3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32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CC1-5816-E743-8AD7-AA01A063A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C0CD0-E84D-4243-9CC0-E3A2A4A658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9CA10-301E-9E47-B57B-40C1B9FB2242}"/>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D9399C7C-1320-144E-B53E-0E940FDFC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E9DB8-2FB3-2F40-B046-BC7DE0BB56E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45237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59863-AE53-414F-8077-5117A8F30A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C8C5A-3971-0040-85D7-5E6511C303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3C245-F1DD-9E42-B47B-285C78B97CBD}"/>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0ACEBA75-AB39-D240-924B-978147645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3E1FE-FB11-3242-881B-4D65341CCC4C}"/>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76174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FE263AEA-F660-E640-AA65-9971DB940901}"/>
              </a:ext>
            </a:extLst>
          </p:cNvPr>
          <p:cNvSpPr>
            <a:spLocks noGrp="1"/>
          </p:cNvSpPr>
          <p:nvPr>
            <p:ph type="body" sz="quarter" idx="10" hasCustomPrompt="1"/>
          </p:nvPr>
        </p:nvSpPr>
        <p:spPr>
          <a:xfrm>
            <a:off x="3770255" y="4610499"/>
            <a:ext cx="8421745" cy="2140388"/>
          </a:xfrm>
        </p:spPr>
        <p:txBody>
          <a:bodyPr>
            <a:normAutofit/>
          </a:bodyPr>
          <a:lstStyle>
            <a:lvl1pPr marL="0" indent="0" algn="r">
              <a:buNone/>
              <a:defRPr sz="2700" b="1">
                <a:solidFill>
                  <a:srgbClr val="FFFFFF"/>
                </a:solidFill>
              </a:defRPr>
            </a:lvl1pPr>
          </a:lstStyle>
          <a:p>
            <a:r>
              <a:rPr lang="en-US" dirty="0"/>
              <a:t>Thank your audience and/or insert any </a:t>
            </a:r>
          </a:p>
          <a:p>
            <a:r>
              <a:rPr lang="en-US" dirty="0"/>
              <a:t>resources, credentials or contact info.</a:t>
            </a:r>
          </a:p>
        </p:txBody>
      </p:sp>
    </p:spTree>
    <p:extLst>
      <p:ext uri="{BB962C8B-B14F-4D97-AF65-F5344CB8AC3E}">
        <p14:creationId xmlns:p14="http://schemas.microsoft.com/office/powerpoint/2010/main" val="404155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EB77-C394-0246-AFA5-B9B41FB75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C00C69-D56B-4240-A91F-D0E4A07310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53FC8-1B03-1D41-BD45-E2CD4B677638}"/>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7FA9601E-9BB3-B44F-871E-EDBC2D383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93C46-B4DB-3248-9A37-DCC52E96A4DE}"/>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424773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A9C4-26DC-D24C-86B5-FAF6F4CA2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1BCE-E0EC-DE4B-9146-C754E01FE6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C4257-213C-6243-90AF-D3316C7113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F0967-EACA-6E4C-AF4D-FC345F5347DB}"/>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6" name="Footer Placeholder 5">
            <a:extLst>
              <a:ext uri="{FF2B5EF4-FFF2-40B4-BE49-F238E27FC236}">
                <a16:creationId xmlns:a16="http://schemas.microsoft.com/office/drawing/2014/main" id="{B5E1975E-9F3E-E74A-A3A1-13076E72E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E7B4D-1EAC-504F-8449-DEDCBA07950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26587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A44-0B5D-4249-AD74-748FA8AED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CF7CE-6F4A-6A47-9DBE-990586C1C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B4F699-8A0D-0443-8468-C710B4254E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1375C-85F8-1B48-90A7-2A41DC5E7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62F1E9-D55C-5C4B-9AFE-2261C78F4B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20659D-871E-DA4B-8AEE-54FF3552EE8D}"/>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8" name="Footer Placeholder 7">
            <a:extLst>
              <a:ext uri="{FF2B5EF4-FFF2-40B4-BE49-F238E27FC236}">
                <a16:creationId xmlns:a16="http://schemas.microsoft.com/office/drawing/2014/main" id="{870EE622-9DC6-E04F-BD5F-BD07538D7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712B3-4DBB-304D-8A85-0615E32765C4}"/>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1526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977D-C1F2-1648-B938-2E47DDF3E5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07567-1AF3-1148-8D64-725E984C9EE9}"/>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4" name="Footer Placeholder 3">
            <a:extLst>
              <a:ext uri="{FF2B5EF4-FFF2-40B4-BE49-F238E27FC236}">
                <a16:creationId xmlns:a16="http://schemas.microsoft.com/office/drawing/2014/main" id="{17FF4AAC-F5DF-0842-B921-05CD0812C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391E9C-EF2B-464E-9D4D-ED3DA2D8674F}"/>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26870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97755-744E-FE4A-95DA-3202575890A6}"/>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3" name="Footer Placeholder 2">
            <a:extLst>
              <a:ext uri="{FF2B5EF4-FFF2-40B4-BE49-F238E27FC236}">
                <a16:creationId xmlns:a16="http://schemas.microsoft.com/office/drawing/2014/main" id="{6BF35D65-DC16-BF4A-8881-44CBBFC72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4E04D-D12C-E243-8277-05C83308B346}"/>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7282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0293-7F09-394B-A528-F4D2AE176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4055D-AFAF-AD4F-9A22-51F2B5B4A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6EE1C5-CB35-0A47-B0C5-482AC97E3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1A42DC-46A1-CF4F-9C3F-3C11F7262495}"/>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6" name="Footer Placeholder 5">
            <a:extLst>
              <a:ext uri="{FF2B5EF4-FFF2-40B4-BE49-F238E27FC236}">
                <a16:creationId xmlns:a16="http://schemas.microsoft.com/office/drawing/2014/main" id="{0848CDF6-90A5-7142-9381-378F81A97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3E142-9EC3-5C4E-BEDE-AFE8321CC16A}"/>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896465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557-FA93-4941-8993-293F9AF48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3E5FAE-BDAC-6A42-8A03-2D421B8460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2E2AB7-496C-C541-91A0-AD6A1D988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905828-BF16-024F-AFE0-C31E80F4B8E1}"/>
              </a:ext>
            </a:extLst>
          </p:cNvPr>
          <p:cNvSpPr>
            <a:spLocks noGrp="1"/>
          </p:cNvSpPr>
          <p:nvPr>
            <p:ph type="dt" sz="half" idx="10"/>
          </p:nvPr>
        </p:nvSpPr>
        <p:spPr/>
        <p:txBody>
          <a:bodyPr/>
          <a:lstStyle/>
          <a:p>
            <a:fld id="{9A892634-78D2-8D44-BFB0-3504DF6524C3}" type="datetimeFigureOut">
              <a:rPr lang="en-US" smtClean="0"/>
              <a:t>9/19/23</a:t>
            </a:fld>
            <a:endParaRPr lang="en-US"/>
          </a:p>
        </p:txBody>
      </p:sp>
      <p:sp>
        <p:nvSpPr>
          <p:cNvPr id="6" name="Footer Placeholder 5">
            <a:extLst>
              <a:ext uri="{FF2B5EF4-FFF2-40B4-BE49-F238E27FC236}">
                <a16:creationId xmlns:a16="http://schemas.microsoft.com/office/drawing/2014/main" id="{18ACE43C-7524-794B-A1C2-3276707C2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4387C-08CE-D241-B862-D5241B7F3B7D}"/>
              </a:ext>
            </a:extLst>
          </p:cNvPr>
          <p:cNvSpPr>
            <a:spLocks noGrp="1"/>
          </p:cNvSpPr>
          <p:nvPr>
            <p:ph type="sldNum" sz="quarter" idx="12"/>
          </p:nvPr>
        </p:nvSpPr>
        <p:spPr/>
        <p:txBody>
          <a:bodyPr/>
          <a:lstStyle/>
          <a:p>
            <a:fld id="{709A676B-1912-C44B-802E-1619E965CEBD}" type="slidenum">
              <a:rPr lang="en-US" smtClean="0"/>
              <a:t>‹#›</a:t>
            </a:fld>
            <a:endParaRPr lang="en-US"/>
          </a:p>
        </p:txBody>
      </p:sp>
    </p:spTree>
    <p:extLst>
      <p:ext uri="{BB962C8B-B14F-4D97-AF65-F5344CB8AC3E}">
        <p14:creationId xmlns:p14="http://schemas.microsoft.com/office/powerpoint/2010/main" val="316497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55352-BCBB-4C48-BD66-A007B81D1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9CF688-49C6-BE47-84BA-C18F17A37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A5C78D-076C-6546-B530-1EA349048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92634-78D2-8D44-BFB0-3504DF6524C3}" type="datetimeFigureOut">
              <a:rPr lang="en-US" smtClean="0"/>
              <a:t>9/19/23</a:t>
            </a:fld>
            <a:endParaRPr lang="en-US"/>
          </a:p>
        </p:txBody>
      </p:sp>
      <p:sp>
        <p:nvSpPr>
          <p:cNvPr id="5" name="Footer Placeholder 4">
            <a:extLst>
              <a:ext uri="{FF2B5EF4-FFF2-40B4-BE49-F238E27FC236}">
                <a16:creationId xmlns:a16="http://schemas.microsoft.com/office/drawing/2014/main" id="{45EA15D2-F1E4-AC40-936C-AADA7A004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C266E0-8ABF-9249-9E0D-E2226581B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A676B-1912-C44B-802E-1619E965CEBD}" type="slidenum">
              <a:rPr lang="en-US" smtClean="0"/>
              <a:t>‹#›</a:t>
            </a:fld>
            <a:endParaRPr lang="en-US"/>
          </a:p>
        </p:txBody>
      </p:sp>
      <p:pic>
        <p:nvPicPr>
          <p:cNvPr id="7" name="Picture 6" descr="Billboard-Rolling Hills.ai"/>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52873" y="2648542"/>
            <a:ext cx="18892582" cy="4439757"/>
          </a:xfrm>
          <a:prstGeom prst="rect">
            <a:avLst/>
          </a:prstGeom>
        </p:spPr>
      </p:pic>
      <p:pic>
        <p:nvPicPr>
          <p:cNvPr id="8" name="Picture 7" descr="FMCLogo_Linear_WHITE.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56482" y="6125093"/>
            <a:ext cx="4154203" cy="662182"/>
          </a:xfrm>
          <a:prstGeom prst="rect">
            <a:avLst/>
          </a:prstGeom>
        </p:spPr>
      </p:pic>
    </p:spTree>
    <p:extLst>
      <p:ext uri="{BB962C8B-B14F-4D97-AF65-F5344CB8AC3E}">
        <p14:creationId xmlns:p14="http://schemas.microsoft.com/office/powerpoint/2010/main" val="1565705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uptodate.com/contents/calculator-cardiovascular-risk-assessment-in-adults-10-year-acc-aha-2013-patient-education"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ccjm.org/content/ccjom/87/4/231.full.pdf" TargetMode="Externa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80355" y="4120675"/>
            <a:ext cx="7783629" cy="1450708"/>
          </a:xfrm>
        </p:spPr>
        <p:txBody>
          <a:bodyPr>
            <a:normAutofit fontScale="90000"/>
          </a:bodyPr>
          <a:lstStyle/>
          <a:p>
            <a:r>
              <a:rPr lang="en-US" dirty="0"/>
              <a:t>The Joint and Beyond: </a:t>
            </a:r>
            <a:br>
              <a:rPr lang="en-US" dirty="0"/>
            </a:br>
            <a:r>
              <a:rPr lang="en-US" sz="4400" dirty="0"/>
              <a:t>Articular and Extra-articular Manifestations of Inflammatory </a:t>
            </a:r>
            <a:r>
              <a:rPr lang="en-US" sz="4400" dirty="0" err="1"/>
              <a:t>Arthropathies</a:t>
            </a:r>
            <a:endParaRPr lang="en-US" sz="4400" dirty="0"/>
          </a:p>
        </p:txBody>
      </p:sp>
      <p:sp>
        <p:nvSpPr>
          <p:cNvPr id="3" name="Subtitle 2"/>
          <p:cNvSpPr>
            <a:spLocks noGrp="1"/>
          </p:cNvSpPr>
          <p:nvPr>
            <p:ph type="subTitle" idx="1"/>
          </p:nvPr>
        </p:nvSpPr>
        <p:spPr>
          <a:xfrm>
            <a:off x="2634947" y="5347760"/>
            <a:ext cx="3550598" cy="1043953"/>
          </a:xfrm>
        </p:spPr>
        <p:txBody>
          <a:bodyPr>
            <a:normAutofit fontScale="55000" lnSpcReduction="20000"/>
          </a:bodyPr>
          <a:lstStyle/>
          <a:p>
            <a:pPr algn="l"/>
            <a:r>
              <a:rPr lang="en-US" dirty="0"/>
              <a:t>Sheryl Mascarenhas, MD</a:t>
            </a:r>
          </a:p>
          <a:p>
            <a:pPr algn="l"/>
            <a:r>
              <a:rPr lang="en-US" dirty="0"/>
              <a:t>Rheumatology</a:t>
            </a:r>
          </a:p>
          <a:p>
            <a:pPr algn="l"/>
            <a:r>
              <a:rPr lang="en-US" dirty="0"/>
              <a:t>Fairfield Medical Center</a:t>
            </a:r>
          </a:p>
          <a:p>
            <a:pPr algn="l"/>
            <a:endParaRPr lang="en-US" dirty="0"/>
          </a:p>
        </p:txBody>
      </p:sp>
      <p:sp>
        <p:nvSpPr>
          <p:cNvPr id="4" name="Subtitle 2">
            <a:extLst>
              <a:ext uri="{FF2B5EF4-FFF2-40B4-BE49-F238E27FC236}">
                <a16:creationId xmlns:a16="http://schemas.microsoft.com/office/drawing/2014/main" id="{5A802722-66FB-7940-8B33-ACD10E5012D9}"/>
              </a:ext>
            </a:extLst>
          </p:cNvPr>
          <p:cNvSpPr txBox="1">
            <a:spLocks/>
          </p:cNvSpPr>
          <p:nvPr/>
        </p:nvSpPr>
        <p:spPr>
          <a:xfrm>
            <a:off x="2634947" y="6090908"/>
            <a:ext cx="1806853" cy="601610"/>
          </a:xfrm>
          <a:prstGeom prst="rect">
            <a:avLst/>
          </a:prstGeom>
        </p:spPr>
        <p:txBody>
          <a:bodyPr vert="horz" lIns="91440" tIns="45720" rIns="91440" bIns="45720" rtlCol="0">
            <a:normAutofit fontScale="4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36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pPr algn="l"/>
            <a:r>
              <a:rPr lang="en-US" dirty="0"/>
              <a:t>September 2023</a:t>
            </a:r>
          </a:p>
        </p:txBody>
      </p:sp>
    </p:spTree>
    <p:extLst>
      <p:ext uri="{BB962C8B-B14F-4D97-AF65-F5344CB8AC3E}">
        <p14:creationId xmlns:p14="http://schemas.microsoft.com/office/powerpoint/2010/main" val="101034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Arrow Connector 7"/>
          <p:cNvCxnSpPr/>
          <p:nvPr/>
        </p:nvCxnSpPr>
        <p:spPr>
          <a:xfrm flipH="1">
            <a:off x="1455665" y="936350"/>
            <a:ext cx="764164" cy="112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580582" y="111525"/>
            <a:ext cx="1874982" cy="68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Arthritis</a:t>
            </a:r>
          </a:p>
        </p:txBody>
      </p:sp>
      <p:sp>
        <p:nvSpPr>
          <p:cNvPr id="12" name="Rectangle 11"/>
          <p:cNvSpPr/>
          <p:nvPr/>
        </p:nvSpPr>
        <p:spPr>
          <a:xfrm>
            <a:off x="6834909" y="2011297"/>
            <a:ext cx="2336800" cy="1384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INFLAMMATORY</a:t>
            </a:r>
          </a:p>
        </p:txBody>
      </p:sp>
      <p:cxnSp>
        <p:nvCxnSpPr>
          <p:cNvPr id="15" name="Straight Arrow Connector 14"/>
          <p:cNvCxnSpPr/>
          <p:nvPr/>
        </p:nvCxnSpPr>
        <p:spPr>
          <a:xfrm flipH="1">
            <a:off x="8003309" y="453143"/>
            <a:ext cx="577273" cy="267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0" y="4239491"/>
            <a:ext cx="5486458" cy="1326046"/>
          </a:xfrm>
          <a:prstGeom prst="rect">
            <a:avLst/>
          </a:prstGeom>
        </p:spPr>
      </p:pic>
      <p:cxnSp>
        <p:nvCxnSpPr>
          <p:cNvPr id="18" name="Straight Arrow Connector 17"/>
          <p:cNvCxnSpPr/>
          <p:nvPr/>
        </p:nvCxnSpPr>
        <p:spPr>
          <a:xfrm flipH="1">
            <a:off x="449839" y="3396063"/>
            <a:ext cx="1005826" cy="723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455665" y="3396063"/>
            <a:ext cx="382082" cy="843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455665" y="3396063"/>
            <a:ext cx="1675462" cy="760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455665" y="3396063"/>
            <a:ext cx="2931608" cy="723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563843" y="4542000"/>
            <a:ext cx="962891" cy="571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RA</a:t>
            </a:r>
          </a:p>
        </p:txBody>
      </p:sp>
      <p:sp>
        <p:nvSpPr>
          <p:cNvPr id="29" name="Rectangle 28"/>
          <p:cNvSpPr/>
          <p:nvPr/>
        </p:nvSpPr>
        <p:spPr>
          <a:xfrm>
            <a:off x="6375992" y="5434416"/>
            <a:ext cx="1385454" cy="638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PSORIATIC</a:t>
            </a:r>
          </a:p>
        </p:txBody>
      </p:sp>
      <p:sp>
        <p:nvSpPr>
          <p:cNvPr id="30" name="Rectangle 29"/>
          <p:cNvSpPr/>
          <p:nvPr/>
        </p:nvSpPr>
        <p:spPr>
          <a:xfrm>
            <a:off x="7863608" y="4765846"/>
            <a:ext cx="856673" cy="424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AS</a:t>
            </a:r>
          </a:p>
        </p:txBody>
      </p:sp>
      <p:sp>
        <p:nvSpPr>
          <p:cNvPr id="31" name="Rectangle 30"/>
          <p:cNvSpPr/>
          <p:nvPr/>
        </p:nvSpPr>
        <p:spPr>
          <a:xfrm>
            <a:off x="10640348" y="4675012"/>
            <a:ext cx="1505527" cy="535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REACTIVE</a:t>
            </a:r>
          </a:p>
        </p:txBody>
      </p:sp>
      <p:sp>
        <p:nvSpPr>
          <p:cNvPr id="32" name="Rectangle 31"/>
          <p:cNvSpPr/>
          <p:nvPr/>
        </p:nvSpPr>
        <p:spPr>
          <a:xfrm>
            <a:off x="9072446" y="5522734"/>
            <a:ext cx="2004291" cy="461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ENTEROPATHIC</a:t>
            </a:r>
          </a:p>
        </p:txBody>
      </p:sp>
      <p:cxnSp>
        <p:nvCxnSpPr>
          <p:cNvPr id="34" name="Straight Arrow Connector 33"/>
          <p:cNvCxnSpPr>
            <a:stCxn id="12" idx="2"/>
          </p:cNvCxnSpPr>
          <p:nvPr/>
        </p:nvCxnSpPr>
        <p:spPr>
          <a:xfrm flipH="1">
            <a:off x="6134129" y="3396063"/>
            <a:ext cx="1869180" cy="1018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2" idx="2"/>
            <a:endCxn id="29" idx="0"/>
          </p:cNvCxnSpPr>
          <p:nvPr/>
        </p:nvCxnSpPr>
        <p:spPr>
          <a:xfrm flipH="1">
            <a:off x="7068719" y="3396063"/>
            <a:ext cx="934590" cy="2038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2"/>
            <a:endCxn id="30" idx="0"/>
          </p:cNvCxnSpPr>
          <p:nvPr/>
        </p:nvCxnSpPr>
        <p:spPr>
          <a:xfrm>
            <a:off x="8003309" y="3396063"/>
            <a:ext cx="288636" cy="1369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 idx="2"/>
          </p:cNvCxnSpPr>
          <p:nvPr/>
        </p:nvCxnSpPr>
        <p:spPr>
          <a:xfrm>
            <a:off x="8003309" y="3396063"/>
            <a:ext cx="1999673" cy="2038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1" idx="0"/>
          </p:cNvCxnSpPr>
          <p:nvPr/>
        </p:nvCxnSpPr>
        <p:spPr>
          <a:xfrm>
            <a:off x="8035016" y="3376370"/>
            <a:ext cx="3358096" cy="1298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a:stretch>
            <a:fillRect/>
          </a:stretch>
        </p:blipFill>
        <p:spPr>
          <a:xfrm>
            <a:off x="1301400" y="-525529"/>
            <a:ext cx="2883658" cy="1585097"/>
          </a:xfrm>
          <a:prstGeom prst="rect">
            <a:avLst/>
          </a:prstGeom>
        </p:spPr>
      </p:pic>
      <p:pic>
        <p:nvPicPr>
          <p:cNvPr id="49" name="Picture 48"/>
          <p:cNvPicPr>
            <a:picLocks noChangeAspect="1"/>
          </p:cNvPicPr>
          <p:nvPr/>
        </p:nvPicPr>
        <p:blipFill>
          <a:blip r:embed="rId4"/>
          <a:stretch>
            <a:fillRect/>
          </a:stretch>
        </p:blipFill>
        <p:spPr>
          <a:xfrm>
            <a:off x="638554" y="1973164"/>
            <a:ext cx="1494521" cy="1494521"/>
          </a:xfrm>
          <a:prstGeom prst="rect">
            <a:avLst/>
          </a:prstGeom>
        </p:spPr>
      </p:pic>
    </p:spTree>
    <p:extLst>
      <p:ext uri="{BB962C8B-B14F-4D97-AF65-F5344CB8AC3E}">
        <p14:creationId xmlns:p14="http://schemas.microsoft.com/office/powerpoint/2010/main" val="32819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Enthesitis</a:t>
            </a:r>
            <a:endParaRPr lang="en-US" dirty="0"/>
          </a:p>
        </p:txBody>
      </p:sp>
      <p:pic>
        <p:nvPicPr>
          <p:cNvPr id="4" name="Content Placeholder 3"/>
          <p:cNvPicPr>
            <a:picLocks noGrp="1" noChangeAspect="1"/>
          </p:cNvPicPr>
          <p:nvPr>
            <p:ph idx="1"/>
          </p:nvPr>
        </p:nvPicPr>
        <p:blipFill>
          <a:blip r:embed="rId2"/>
          <a:stretch>
            <a:fillRect/>
          </a:stretch>
        </p:blipFill>
        <p:spPr>
          <a:xfrm>
            <a:off x="3473315" y="1793569"/>
            <a:ext cx="5245370" cy="3467278"/>
          </a:xfrm>
          <a:prstGeom prst="rect">
            <a:avLst/>
          </a:prstGeom>
        </p:spPr>
      </p:pic>
    </p:spTree>
    <p:extLst>
      <p:ext uri="{BB962C8B-B14F-4D97-AF65-F5344CB8AC3E}">
        <p14:creationId xmlns:p14="http://schemas.microsoft.com/office/powerpoint/2010/main" val="33157215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Sausage digit</a:t>
            </a:r>
          </a:p>
        </p:txBody>
      </p:sp>
      <p:pic>
        <p:nvPicPr>
          <p:cNvPr id="4" name="Content Placeholder 3"/>
          <p:cNvPicPr>
            <a:picLocks noGrp="1" noChangeAspect="1"/>
          </p:cNvPicPr>
          <p:nvPr>
            <p:ph idx="1"/>
          </p:nvPr>
        </p:nvPicPr>
        <p:blipFill>
          <a:blip r:embed="rId2"/>
          <a:stretch>
            <a:fillRect/>
          </a:stretch>
        </p:blipFill>
        <p:spPr>
          <a:xfrm>
            <a:off x="5294112" y="1027906"/>
            <a:ext cx="6372682" cy="4251035"/>
          </a:xfrm>
          <a:prstGeom prst="rect">
            <a:avLst/>
          </a:prstGeom>
        </p:spPr>
      </p:pic>
      <p:sp>
        <p:nvSpPr>
          <p:cNvPr id="5" name="Rectangle 4"/>
          <p:cNvSpPr/>
          <p:nvPr/>
        </p:nvSpPr>
        <p:spPr>
          <a:xfrm>
            <a:off x="909465" y="1665974"/>
            <a:ext cx="4313382" cy="3398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Psoriasis involving the first, third, and fourth toes is accompanied by psoriatic arthritis of interphalangeal joints of the third and fourth toes. The ""sausage shape"" of these toes is caused by soft-tissue swelling more marked than that usually seen in rheumatoid arthritis.</a:t>
            </a:r>
          </a:p>
        </p:txBody>
      </p:sp>
    </p:spTree>
    <p:extLst>
      <p:ext uri="{BB962C8B-B14F-4D97-AF65-F5344CB8AC3E}">
        <p14:creationId xmlns:p14="http://schemas.microsoft.com/office/powerpoint/2010/main" val="28328505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up </a:t>
            </a:r>
            <a:r>
              <a:rPr lang="en-US" dirty="0" err="1"/>
              <a:t>ReA</a:t>
            </a:r>
            <a:endParaRPr lang="en-US" dirty="0"/>
          </a:p>
        </p:txBody>
      </p:sp>
      <p:sp>
        <p:nvSpPr>
          <p:cNvPr id="3" name="Content Placeholder 2"/>
          <p:cNvSpPr>
            <a:spLocks noGrp="1"/>
          </p:cNvSpPr>
          <p:nvPr>
            <p:ph idx="1"/>
          </p:nvPr>
        </p:nvSpPr>
        <p:spPr/>
        <p:txBody>
          <a:bodyPr/>
          <a:lstStyle/>
          <a:p>
            <a:r>
              <a:rPr lang="en-US" dirty="0"/>
              <a:t>Get a good history</a:t>
            </a:r>
          </a:p>
          <a:p>
            <a:r>
              <a:rPr lang="en-US" dirty="0"/>
              <a:t>Exam</a:t>
            </a:r>
          </a:p>
          <a:p>
            <a:r>
              <a:rPr lang="en-US" dirty="0"/>
              <a:t>May have inflammatory joint fluid on aspiration</a:t>
            </a:r>
          </a:p>
          <a:p>
            <a:pPr lvl="1"/>
            <a:r>
              <a:rPr lang="en-US" dirty="0"/>
              <a:t>Need to rule out crystalline arthritis</a:t>
            </a:r>
          </a:p>
          <a:p>
            <a:r>
              <a:rPr lang="en-US" dirty="0"/>
              <a:t>Consider HLA-B27</a:t>
            </a:r>
          </a:p>
          <a:p>
            <a:endParaRPr lang="en-US" dirty="0"/>
          </a:p>
          <a:p>
            <a:pPr marL="0" indent="0">
              <a:buNone/>
            </a:pPr>
            <a:endParaRPr lang="en-US" dirty="0"/>
          </a:p>
        </p:txBody>
      </p:sp>
    </p:spTree>
    <p:extLst>
      <p:ext uri="{BB962C8B-B14F-4D97-AF65-F5344CB8AC3E}">
        <p14:creationId xmlns:p14="http://schemas.microsoft.com/office/powerpoint/2010/main" val="21517267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ulcer</a:t>
            </a:r>
          </a:p>
        </p:txBody>
      </p:sp>
      <p:pic>
        <p:nvPicPr>
          <p:cNvPr id="6" name="Content Placeholder 5"/>
          <p:cNvPicPr>
            <a:picLocks noGrp="1" noChangeAspect="1"/>
          </p:cNvPicPr>
          <p:nvPr>
            <p:ph idx="1"/>
          </p:nvPr>
        </p:nvPicPr>
        <p:blipFill>
          <a:blip r:embed="rId2"/>
          <a:stretch>
            <a:fillRect/>
          </a:stretch>
        </p:blipFill>
        <p:spPr>
          <a:xfrm>
            <a:off x="1097991" y="1455639"/>
            <a:ext cx="6029124" cy="4024313"/>
          </a:xfrm>
          <a:prstGeom prst="rect">
            <a:avLst/>
          </a:prstGeom>
        </p:spPr>
      </p:pic>
      <p:sp>
        <p:nvSpPr>
          <p:cNvPr id="7" name="Rectangle 6"/>
          <p:cNvSpPr/>
          <p:nvPr/>
        </p:nvSpPr>
        <p:spPr>
          <a:xfrm>
            <a:off x="7386906" y="1455639"/>
            <a:ext cx="3325091" cy="2512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A sharply demarcated erosion of the hard palate is probably the most common oral manifestation of reactive arthritis.</a:t>
            </a:r>
          </a:p>
        </p:txBody>
      </p:sp>
    </p:spTree>
    <p:extLst>
      <p:ext uri="{BB962C8B-B14F-4D97-AF65-F5344CB8AC3E}">
        <p14:creationId xmlns:p14="http://schemas.microsoft.com/office/powerpoint/2010/main" val="12610907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ulcer</a:t>
            </a:r>
          </a:p>
        </p:txBody>
      </p:sp>
      <p:pic>
        <p:nvPicPr>
          <p:cNvPr id="4" name="Content Placeholder 3"/>
          <p:cNvPicPr>
            <a:picLocks noGrp="1" noChangeAspect="1"/>
          </p:cNvPicPr>
          <p:nvPr>
            <p:ph idx="1"/>
          </p:nvPr>
        </p:nvPicPr>
        <p:blipFill>
          <a:blip r:embed="rId2"/>
          <a:stretch>
            <a:fillRect/>
          </a:stretch>
        </p:blipFill>
        <p:spPr>
          <a:xfrm>
            <a:off x="2080427" y="1369507"/>
            <a:ext cx="3165828" cy="4636295"/>
          </a:xfrm>
          <a:prstGeom prst="rect">
            <a:avLst/>
          </a:prstGeom>
        </p:spPr>
      </p:pic>
      <p:sp>
        <p:nvSpPr>
          <p:cNvPr id="5" name="Rectangle 4"/>
          <p:cNvSpPr/>
          <p:nvPr/>
        </p:nvSpPr>
        <p:spPr>
          <a:xfrm>
            <a:off x="5577017" y="2008410"/>
            <a:ext cx="4719782" cy="2881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Superficial erosions of the tongue in reactive arthritis are usually asymptomatic. Similar erosions are observed more frequently on the buccal mucosa, palate, and pharynx.</a:t>
            </a:r>
          </a:p>
        </p:txBody>
      </p:sp>
    </p:spTree>
    <p:extLst>
      <p:ext uri="{BB962C8B-B14F-4D97-AF65-F5344CB8AC3E}">
        <p14:creationId xmlns:p14="http://schemas.microsoft.com/office/powerpoint/2010/main" val="10075310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Conjunctivitis</a:t>
            </a:r>
          </a:p>
        </p:txBody>
      </p:sp>
      <p:pic>
        <p:nvPicPr>
          <p:cNvPr id="4" name="Content Placeholder 3"/>
          <p:cNvPicPr>
            <a:picLocks noGrp="1" noChangeAspect="1"/>
          </p:cNvPicPr>
          <p:nvPr>
            <p:ph idx="1"/>
          </p:nvPr>
        </p:nvPicPr>
        <p:blipFill>
          <a:blip r:embed="rId2"/>
          <a:stretch>
            <a:fillRect/>
          </a:stretch>
        </p:blipFill>
        <p:spPr>
          <a:xfrm>
            <a:off x="1125046" y="1382998"/>
            <a:ext cx="6065951" cy="4024313"/>
          </a:xfrm>
          <a:prstGeom prst="rect">
            <a:avLst/>
          </a:prstGeom>
        </p:spPr>
      </p:pic>
      <p:sp>
        <p:nvSpPr>
          <p:cNvPr id="5" name="Rectangle 4"/>
          <p:cNvSpPr/>
          <p:nvPr/>
        </p:nvSpPr>
        <p:spPr>
          <a:xfrm>
            <a:off x="7477843" y="1084693"/>
            <a:ext cx="3768436" cy="432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The erythema and exudate on the bulbar and palpebral conjunctivae are characteristic of the acute transient conjunctivitis of reactive arthritis. The reaction is often mild and easily overlooked, but photophobia, excessive lacrimation, burning, and intense hyperemia may occur. Iritis and episcleritis usually do not involve the palpebral conjunctivae.</a:t>
            </a:r>
          </a:p>
        </p:txBody>
      </p:sp>
    </p:spTree>
    <p:extLst>
      <p:ext uri="{BB962C8B-B14F-4D97-AF65-F5344CB8AC3E}">
        <p14:creationId xmlns:p14="http://schemas.microsoft.com/office/powerpoint/2010/main" val="39591842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1316" y="700642"/>
            <a:ext cx="8610600" cy="1293028"/>
          </a:xfrm>
        </p:spPr>
        <p:txBody>
          <a:bodyPr/>
          <a:lstStyle/>
          <a:p>
            <a:r>
              <a:rPr lang="en-US" dirty="0"/>
              <a:t>Balanitis</a:t>
            </a:r>
          </a:p>
        </p:txBody>
      </p:sp>
      <p:pic>
        <p:nvPicPr>
          <p:cNvPr id="4" name="Content Placeholder 3"/>
          <p:cNvPicPr>
            <a:picLocks noGrp="1" noChangeAspect="1"/>
          </p:cNvPicPr>
          <p:nvPr>
            <p:ph idx="1"/>
          </p:nvPr>
        </p:nvPicPr>
        <p:blipFill>
          <a:blip r:embed="rId2"/>
          <a:stretch>
            <a:fillRect/>
          </a:stretch>
        </p:blipFill>
        <p:spPr>
          <a:xfrm>
            <a:off x="593834" y="1650959"/>
            <a:ext cx="6722929" cy="4517610"/>
          </a:xfrm>
          <a:prstGeom prst="rect">
            <a:avLst/>
          </a:prstGeom>
        </p:spPr>
      </p:pic>
      <p:sp>
        <p:nvSpPr>
          <p:cNvPr id="5" name="Rectangle 4"/>
          <p:cNvSpPr/>
          <p:nvPr/>
        </p:nvSpPr>
        <p:spPr>
          <a:xfrm>
            <a:off x="7509788" y="700642"/>
            <a:ext cx="3694546" cy="5467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Left, This photograph demonstrates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meatitis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and early balanitis. The lesion is erythematous, moistened by the urethral discharge, and, like the later stages, painless. Center, A discrete, moist, well-circumscribed lesion is seen on the glans. Such lesions often begin as small vesicles or pustules. Right, More advanced lesions are dry, scaly, and painless. In circumcised patients, the lesions on the glans may become crusted and hyperkeratotic, similar to those seen on the skin, or they may remain moist and weeping.</a:t>
            </a:r>
          </a:p>
        </p:txBody>
      </p:sp>
    </p:spTree>
    <p:extLst>
      <p:ext uri="{BB962C8B-B14F-4D97-AF65-F5344CB8AC3E}">
        <p14:creationId xmlns:p14="http://schemas.microsoft.com/office/powerpoint/2010/main" val="29995318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Pustules</a:t>
            </a:r>
          </a:p>
        </p:txBody>
      </p:sp>
      <p:pic>
        <p:nvPicPr>
          <p:cNvPr id="4" name="Content Placeholder 3"/>
          <p:cNvPicPr>
            <a:picLocks noGrp="1" noChangeAspect="1"/>
          </p:cNvPicPr>
          <p:nvPr>
            <p:ph idx="1"/>
          </p:nvPr>
        </p:nvPicPr>
        <p:blipFill>
          <a:blip r:embed="rId2"/>
          <a:stretch>
            <a:fillRect/>
          </a:stretch>
        </p:blipFill>
        <p:spPr>
          <a:xfrm>
            <a:off x="1403537" y="1585535"/>
            <a:ext cx="5181866" cy="3492679"/>
          </a:xfrm>
          <a:prstGeom prst="rect">
            <a:avLst/>
          </a:prstGeom>
        </p:spPr>
      </p:pic>
      <p:sp>
        <p:nvSpPr>
          <p:cNvPr id="5" name="Rectangle 4"/>
          <p:cNvSpPr/>
          <p:nvPr/>
        </p:nvSpPr>
        <p:spPr>
          <a:xfrm>
            <a:off x="6840776" y="1585535"/>
            <a:ext cx="3664527" cy="3546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Grouped pustules and vesicles are shown on the sole of the foot. They may eventually develop into the more advanced changes of keratoderma blennorrhagica.</a:t>
            </a:r>
          </a:p>
        </p:txBody>
      </p:sp>
    </p:spTree>
    <p:extLst>
      <p:ext uri="{BB962C8B-B14F-4D97-AF65-F5344CB8AC3E}">
        <p14:creationId xmlns:p14="http://schemas.microsoft.com/office/powerpoint/2010/main" val="38049503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Keratoderma </a:t>
            </a:r>
            <a:r>
              <a:rPr lang="en-US" dirty="0" err="1"/>
              <a:t>Blennorrhagica</a:t>
            </a:r>
            <a:endParaRPr lang="en-US" dirty="0"/>
          </a:p>
        </p:txBody>
      </p:sp>
      <p:pic>
        <p:nvPicPr>
          <p:cNvPr id="4" name="Content Placeholder 3"/>
          <p:cNvPicPr>
            <a:picLocks noGrp="1" noChangeAspect="1"/>
          </p:cNvPicPr>
          <p:nvPr>
            <p:ph idx="1"/>
          </p:nvPr>
        </p:nvPicPr>
        <p:blipFill>
          <a:blip r:embed="rId2"/>
          <a:stretch>
            <a:fillRect/>
          </a:stretch>
        </p:blipFill>
        <p:spPr>
          <a:xfrm>
            <a:off x="1876004" y="1438101"/>
            <a:ext cx="3522603" cy="5163447"/>
          </a:xfrm>
          <a:prstGeom prst="rect">
            <a:avLst/>
          </a:prstGeom>
        </p:spPr>
      </p:pic>
      <p:sp>
        <p:nvSpPr>
          <p:cNvPr id="6" name="Rectangle 5"/>
          <p:cNvSpPr/>
          <p:nvPr/>
        </p:nvSpPr>
        <p:spPr>
          <a:xfrm>
            <a:off x="5645579" y="1977455"/>
            <a:ext cx="4313382" cy="2992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Discrete, circinate, scaly, and plaque-like lesions on the foot in reactive arthritis resemble secondary syphilis and psoriasis. Note the two small lesions are in an early phase of keratoderma.</a:t>
            </a:r>
          </a:p>
        </p:txBody>
      </p:sp>
    </p:spTree>
    <p:extLst>
      <p:ext uri="{BB962C8B-B14F-4D97-AF65-F5344CB8AC3E}">
        <p14:creationId xmlns:p14="http://schemas.microsoft.com/office/powerpoint/2010/main" val="11875222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86727" y="635064"/>
            <a:ext cx="8610600" cy="1293028"/>
          </a:xfrm>
        </p:spPr>
        <p:txBody>
          <a:bodyPr>
            <a:normAutofit fontScale="90000"/>
          </a:bodyPr>
          <a:lstStyle/>
          <a:p>
            <a:r>
              <a:rPr lang="en-US" dirty="0"/>
              <a:t>Pustules and Keratoderma </a:t>
            </a:r>
            <a:r>
              <a:rPr lang="en-US" dirty="0" err="1"/>
              <a:t>Blennorrhagica</a:t>
            </a:r>
            <a:endParaRPr lang="en-US" dirty="0"/>
          </a:p>
        </p:txBody>
      </p:sp>
      <p:pic>
        <p:nvPicPr>
          <p:cNvPr id="4" name="Content Placeholder 3"/>
          <p:cNvPicPr>
            <a:picLocks noGrp="1" noChangeAspect="1"/>
          </p:cNvPicPr>
          <p:nvPr>
            <p:ph idx="1"/>
          </p:nvPr>
        </p:nvPicPr>
        <p:blipFill>
          <a:blip r:embed="rId2"/>
          <a:stretch>
            <a:fillRect/>
          </a:stretch>
        </p:blipFill>
        <p:spPr>
          <a:xfrm>
            <a:off x="2717239" y="1928092"/>
            <a:ext cx="3178691" cy="4683155"/>
          </a:xfrm>
          <a:prstGeom prst="rect">
            <a:avLst/>
          </a:prstGeom>
        </p:spPr>
      </p:pic>
      <p:sp>
        <p:nvSpPr>
          <p:cNvPr id="5" name="Rectangle 4"/>
          <p:cNvSpPr/>
          <p:nvPr/>
        </p:nvSpPr>
        <p:spPr>
          <a:xfrm>
            <a:off x="6288965" y="2100649"/>
            <a:ext cx="4784437" cy="3057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Numerous pustules are present on the feet of a patient with reactive arthritis. They begin as vesicles on erythematous bases and become sterile pustules. On the patient's right sole, the development of keratotic scales (keratoderma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blennorrhagica</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is most evident.</a:t>
            </a:r>
          </a:p>
        </p:txBody>
      </p:sp>
    </p:spTree>
    <p:extLst>
      <p:ext uri="{BB962C8B-B14F-4D97-AF65-F5344CB8AC3E}">
        <p14:creationId xmlns:p14="http://schemas.microsoft.com/office/powerpoint/2010/main" val="601578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 </a:t>
            </a:r>
          </a:p>
        </p:txBody>
      </p:sp>
      <p:pic>
        <p:nvPicPr>
          <p:cNvPr id="4" name="Content Placeholder 3"/>
          <p:cNvPicPr>
            <a:picLocks noGrp="1" noChangeAspect="1"/>
          </p:cNvPicPr>
          <p:nvPr>
            <p:ph idx="1"/>
          </p:nvPr>
        </p:nvPicPr>
        <p:blipFill>
          <a:blip r:embed="rId2"/>
          <a:stretch>
            <a:fillRect/>
          </a:stretch>
        </p:blipFill>
        <p:spPr>
          <a:xfrm>
            <a:off x="4336551" y="1690688"/>
            <a:ext cx="2083570" cy="2202146"/>
          </a:xfrm>
          <a:prstGeom prst="rect">
            <a:avLst/>
          </a:prstGeom>
        </p:spPr>
      </p:pic>
    </p:spTree>
    <p:extLst>
      <p:ext uri="{BB962C8B-B14F-4D97-AF65-F5344CB8AC3E}">
        <p14:creationId xmlns:p14="http://schemas.microsoft.com/office/powerpoint/2010/main" val="47717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dystrophy</a:t>
            </a:r>
          </a:p>
        </p:txBody>
      </p:sp>
      <p:pic>
        <p:nvPicPr>
          <p:cNvPr id="4" name="Content Placeholder 3"/>
          <p:cNvPicPr>
            <a:picLocks noGrp="1" noChangeAspect="1"/>
          </p:cNvPicPr>
          <p:nvPr>
            <p:ph idx="1"/>
          </p:nvPr>
        </p:nvPicPr>
        <p:blipFill>
          <a:blip r:embed="rId2"/>
          <a:stretch>
            <a:fillRect/>
          </a:stretch>
        </p:blipFill>
        <p:spPr>
          <a:xfrm>
            <a:off x="1071860" y="1825607"/>
            <a:ext cx="5245370" cy="3486329"/>
          </a:xfrm>
          <a:prstGeom prst="rect">
            <a:avLst/>
          </a:prstGeom>
        </p:spPr>
      </p:pic>
      <p:sp>
        <p:nvSpPr>
          <p:cNvPr id="5" name="Rectangle 4"/>
          <p:cNvSpPr/>
          <p:nvPr/>
        </p:nvSpPr>
        <p:spPr>
          <a:xfrm>
            <a:off x="6640696" y="1825607"/>
            <a:ext cx="3876964" cy="3269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The separation of the distal portion of the nails (onycholysis), accumulation of subungual keratotic material, and periungual scaly lesions occur in both reactive arthritis and psoriasis. Arthritis is also evident.</a:t>
            </a:r>
          </a:p>
        </p:txBody>
      </p:sp>
    </p:spTree>
    <p:extLst>
      <p:ext uri="{BB962C8B-B14F-4D97-AF65-F5344CB8AC3E}">
        <p14:creationId xmlns:p14="http://schemas.microsoft.com/office/powerpoint/2010/main" val="9209874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points</a:t>
            </a:r>
          </a:p>
        </p:txBody>
      </p:sp>
      <p:sp>
        <p:nvSpPr>
          <p:cNvPr id="3" name="Content Placeholder 2"/>
          <p:cNvSpPr>
            <a:spLocks noGrp="1"/>
          </p:cNvSpPr>
          <p:nvPr>
            <p:ph idx="1"/>
          </p:nvPr>
        </p:nvSpPr>
        <p:spPr/>
        <p:txBody>
          <a:bodyPr/>
          <a:lstStyle/>
          <a:p>
            <a:r>
              <a:rPr lang="en-US" dirty="0"/>
              <a:t>Exam and history are critical in detecting inflammatory </a:t>
            </a:r>
            <a:r>
              <a:rPr lang="en-US" dirty="0" err="1"/>
              <a:t>arthropathies</a:t>
            </a:r>
            <a:endParaRPr lang="en-US" dirty="0"/>
          </a:p>
          <a:p>
            <a:endParaRPr lang="en-US" dirty="0"/>
          </a:p>
          <a:p>
            <a:r>
              <a:rPr lang="en-US" dirty="0"/>
              <a:t>Extra-articular manifestations are broad and can include ocular, cutaneous, pulmonary</a:t>
            </a:r>
          </a:p>
          <a:p>
            <a:endParaRPr lang="en-US" dirty="0"/>
          </a:p>
          <a:p>
            <a:r>
              <a:rPr lang="en-US" dirty="0"/>
              <a:t>Remember-chronic inflammatory </a:t>
            </a:r>
            <a:r>
              <a:rPr lang="en-US" dirty="0" err="1"/>
              <a:t>arthropathies</a:t>
            </a:r>
            <a:r>
              <a:rPr lang="en-US" dirty="0"/>
              <a:t> are considers risk enhancers according to the 2019 ACC/AHA guidelines when looking at primary prevention for ASCVD </a:t>
            </a:r>
          </a:p>
          <a:p>
            <a:endParaRPr lang="en-US" dirty="0"/>
          </a:p>
        </p:txBody>
      </p:sp>
    </p:spTree>
    <p:extLst>
      <p:ext uri="{BB962C8B-B14F-4D97-AF65-F5344CB8AC3E}">
        <p14:creationId xmlns:p14="http://schemas.microsoft.com/office/powerpoint/2010/main" val="27694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13881" y="345425"/>
            <a:ext cx="7697486" cy="5090967"/>
          </a:xfrm>
          <a:prstGeom prst="rect">
            <a:avLst/>
          </a:prstGeom>
        </p:spPr>
      </p:pic>
    </p:spTree>
    <p:extLst>
      <p:ext uri="{BB962C8B-B14F-4D97-AF65-F5344CB8AC3E}">
        <p14:creationId xmlns:p14="http://schemas.microsoft.com/office/powerpoint/2010/main" val="6316902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93B103-EC09-E642-B1DE-4D5FE59F7DDC}"/>
              </a:ext>
            </a:extLst>
          </p:cNvPr>
          <p:cNvSpPr>
            <a:spLocks noGrp="1"/>
          </p:cNvSpPr>
          <p:nvPr>
            <p:ph type="title"/>
          </p:nvPr>
        </p:nvSpPr>
        <p:spPr>
          <a:xfrm>
            <a:off x="553994" y="2193925"/>
            <a:ext cx="10515600" cy="1325563"/>
          </a:xfrm>
        </p:spPr>
        <p:txBody>
          <a:bodyPr>
            <a:normAutofit/>
          </a:bodyPr>
          <a:lstStyle/>
          <a:p>
            <a:pPr algn="ctr"/>
            <a:r>
              <a:rPr lang="en-US" sz="5400" dirty="0"/>
              <a:t>Questions?</a:t>
            </a:r>
          </a:p>
        </p:txBody>
      </p:sp>
    </p:spTree>
    <p:extLst>
      <p:ext uri="{BB962C8B-B14F-4D97-AF65-F5344CB8AC3E}">
        <p14:creationId xmlns:p14="http://schemas.microsoft.com/office/powerpoint/2010/main" val="13835632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T 2016 PPT Fina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0" y="-51445"/>
            <a:ext cx="12192000" cy="9144001"/>
          </a:xfrm>
          <a:prstGeom prst="rect">
            <a:avLst/>
          </a:prstGeom>
        </p:spPr>
      </p:pic>
      <p:sp>
        <p:nvSpPr>
          <p:cNvPr id="4" name="Title 3">
            <a:extLst>
              <a:ext uri="{FF2B5EF4-FFF2-40B4-BE49-F238E27FC236}">
                <a16:creationId xmlns:a16="http://schemas.microsoft.com/office/drawing/2014/main" id="{4B5F5385-4754-EF45-8C2E-E2D583452401}"/>
              </a:ext>
            </a:extLst>
          </p:cNvPr>
          <p:cNvSpPr>
            <a:spLocks noGrp="1"/>
          </p:cNvSpPr>
          <p:nvPr>
            <p:ph type="ctrTitle"/>
          </p:nvPr>
        </p:nvSpPr>
        <p:spPr>
          <a:xfrm>
            <a:off x="4414951" y="4928071"/>
            <a:ext cx="7783629" cy="1450708"/>
          </a:xfrm>
        </p:spPr>
        <p:txBody>
          <a:bodyPr>
            <a:normAutofit/>
          </a:bodyPr>
          <a:lstStyle/>
          <a:p>
            <a:pPr algn="ctr"/>
            <a:r>
              <a:rPr lang="en-US" sz="6000" dirty="0"/>
              <a:t>Thank You</a:t>
            </a:r>
          </a:p>
        </p:txBody>
      </p:sp>
    </p:spTree>
    <p:extLst>
      <p:ext uri="{BB962C8B-B14F-4D97-AF65-F5344CB8AC3E}">
        <p14:creationId xmlns:p14="http://schemas.microsoft.com/office/powerpoint/2010/main" val="3537988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 model</a:t>
            </a:r>
          </a:p>
        </p:txBody>
      </p:sp>
      <p:sp>
        <p:nvSpPr>
          <p:cNvPr id="3" name="Content Placeholder 2"/>
          <p:cNvSpPr>
            <a:spLocks noGrp="1"/>
          </p:cNvSpPr>
          <p:nvPr>
            <p:ph idx="1"/>
          </p:nvPr>
        </p:nvSpPr>
        <p:spPr/>
        <p:txBody>
          <a:bodyPr/>
          <a:lstStyle/>
          <a:p>
            <a:r>
              <a:rPr lang="en-US" dirty="0"/>
              <a:t>Female</a:t>
            </a:r>
          </a:p>
          <a:p>
            <a:r>
              <a:rPr lang="en-US" dirty="0"/>
              <a:t>Onset 30s-50s and 60s</a:t>
            </a:r>
          </a:p>
          <a:p>
            <a:r>
              <a:rPr lang="en-US" dirty="0"/>
              <a:t>Symptoms &gt; 6 weeks</a:t>
            </a:r>
          </a:p>
          <a:p>
            <a:r>
              <a:rPr lang="en-US" dirty="0"/>
              <a:t>Symmetric</a:t>
            </a:r>
          </a:p>
          <a:p>
            <a:r>
              <a:rPr lang="en-US" dirty="0"/>
              <a:t>Small joint</a:t>
            </a:r>
          </a:p>
          <a:p>
            <a:r>
              <a:rPr lang="en-US" dirty="0"/>
              <a:t>Palpable synovial swelling that is painful (synovitis)</a:t>
            </a:r>
          </a:p>
          <a:p>
            <a:r>
              <a:rPr lang="en-US" dirty="0"/>
              <a:t>No axial involvement except C1-C2</a:t>
            </a:r>
          </a:p>
          <a:p>
            <a:endParaRPr lang="en-US" dirty="0"/>
          </a:p>
        </p:txBody>
      </p:sp>
    </p:spTree>
    <p:extLst>
      <p:ext uri="{BB962C8B-B14F-4D97-AF65-F5344CB8AC3E}">
        <p14:creationId xmlns:p14="http://schemas.microsoft.com/office/powerpoint/2010/main" val="54009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40693" y="838800"/>
            <a:ext cx="5988995" cy="4024313"/>
          </a:xfrm>
          <a:prstGeom prst="rect">
            <a:avLst/>
          </a:prstGeom>
        </p:spPr>
      </p:pic>
      <p:sp>
        <p:nvSpPr>
          <p:cNvPr id="3" name="TextBox 2"/>
          <p:cNvSpPr txBox="1"/>
          <p:nvPr/>
        </p:nvSpPr>
        <p:spPr>
          <a:xfrm>
            <a:off x="104246" y="6241286"/>
            <a:ext cx="1986742" cy="246221"/>
          </a:xfrm>
          <a:prstGeom prst="rect">
            <a:avLst/>
          </a:prstGeom>
          <a:noFill/>
        </p:spPr>
        <p:txBody>
          <a:bodyPr wrap="square" rtlCol="0">
            <a:spAutoFit/>
          </a:bodyPr>
          <a:lstStyle/>
          <a:p>
            <a:r>
              <a:rPr lang="en-US" sz="1000" dirty="0"/>
              <a:t>ACR image bank</a:t>
            </a:r>
          </a:p>
        </p:txBody>
      </p:sp>
    </p:spTree>
    <p:extLst>
      <p:ext uri="{BB962C8B-B14F-4D97-AF65-F5344CB8AC3E}">
        <p14:creationId xmlns:p14="http://schemas.microsoft.com/office/powerpoint/2010/main" val="59177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12921" y="1265212"/>
            <a:ext cx="5226319" cy="3352972"/>
          </a:xfrm>
          <a:prstGeom prst="rect">
            <a:avLst/>
          </a:prstGeom>
        </p:spPr>
      </p:pic>
      <p:sp>
        <p:nvSpPr>
          <p:cNvPr id="3" name="TextBox 2"/>
          <p:cNvSpPr txBox="1"/>
          <p:nvPr/>
        </p:nvSpPr>
        <p:spPr>
          <a:xfrm>
            <a:off x="96607" y="6228929"/>
            <a:ext cx="3632662"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9390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88168" y="768250"/>
            <a:ext cx="5207268" cy="3968954"/>
          </a:xfrm>
          <a:prstGeom prst="rect">
            <a:avLst/>
          </a:prstGeom>
        </p:spPr>
      </p:pic>
      <p:sp>
        <p:nvSpPr>
          <p:cNvPr id="3" name="TextBox 2"/>
          <p:cNvSpPr txBox="1"/>
          <p:nvPr/>
        </p:nvSpPr>
        <p:spPr>
          <a:xfrm>
            <a:off x="191192" y="6309360"/>
            <a:ext cx="2377440" cy="246221"/>
          </a:xfrm>
          <a:prstGeom prst="rect">
            <a:avLst/>
          </a:prstGeom>
          <a:noFill/>
        </p:spPr>
        <p:txBody>
          <a:bodyPr wrap="square" rtlCol="0">
            <a:spAutoFit/>
          </a:bodyPr>
          <a:lstStyle/>
          <a:p>
            <a:r>
              <a:rPr lang="en-US" sz="1000" dirty="0"/>
              <a:t>ACR image bank</a:t>
            </a:r>
          </a:p>
        </p:txBody>
      </p:sp>
    </p:spTree>
    <p:extLst>
      <p:ext uri="{BB962C8B-B14F-4D97-AF65-F5344CB8AC3E}">
        <p14:creationId xmlns:p14="http://schemas.microsoft.com/office/powerpoint/2010/main" val="384094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Telescoping digits</a:t>
            </a:r>
          </a:p>
        </p:txBody>
      </p:sp>
      <p:pic>
        <p:nvPicPr>
          <p:cNvPr id="4" name="Content Placeholder 3"/>
          <p:cNvPicPr>
            <a:picLocks noGrp="1" noChangeAspect="1"/>
          </p:cNvPicPr>
          <p:nvPr>
            <p:ph idx="1"/>
          </p:nvPr>
        </p:nvPicPr>
        <p:blipFill>
          <a:blip r:embed="rId2"/>
          <a:stretch>
            <a:fillRect/>
          </a:stretch>
        </p:blipFill>
        <p:spPr>
          <a:xfrm>
            <a:off x="3372543" y="1566886"/>
            <a:ext cx="5207268" cy="3435527"/>
          </a:xfrm>
          <a:prstGeom prst="rect">
            <a:avLst/>
          </a:prstGeom>
        </p:spPr>
      </p:pic>
      <p:sp>
        <p:nvSpPr>
          <p:cNvPr id="3" name="TextBox 2"/>
          <p:cNvSpPr txBox="1"/>
          <p:nvPr/>
        </p:nvSpPr>
        <p:spPr>
          <a:xfrm>
            <a:off x="90055" y="6334780"/>
            <a:ext cx="1496290"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3876174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Arthritis </a:t>
            </a:r>
            <a:r>
              <a:rPr lang="en-US" dirty="0" err="1"/>
              <a:t>Mutilans</a:t>
            </a:r>
            <a:endParaRPr lang="en-US" dirty="0"/>
          </a:p>
        </p:txBody>
      </p:sp>
      <p:pic>
        <p:nvPicPr>
          <p:cNvPr id="4" name="Content Placeholder 3"/>
          <p:cNvPicPr>
            <a:picLocks noGrp="1" noChangeAspect="1"/>
          </p:cNvPicPr>
          <p:nvPr>
            <p:ph idx="1"/>
          </p:nvPr>
        </p:nvPicPr>
        <p:blipFill>
          <a:blip r:embed="rId2"/>
          <a:stretch>
            <a:fillRect/>
          </a:stretch>
        </p:blipFill>
        <p:spPr>
          <a:xfrm>
            <a:off x="2911592" y="1458043"/>
            <a:ext cx="6025513" cy="4024313"/>
          </a:xfrm>
          <a:prstGeom prst="rect">
            <a:avLst/>
          </a:prstGeom>
        </p:spPr>
      </p:pic>
      <p:sp>
        <p:nvSpPr>
          <p:cNvPr id="3" name="TextBox 2"/>
          <p:cNvSpPr txBox="1"/>
          <p:nvPr/>
        </p:nvSpPr>
        <p:spPr>
          <a:xfrm>
            <a:off x="0" y="6248027"/>
            <a:ext cx="2535382"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8680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Extensor Tendon rupture</a:t>
            </a:r>
          </a:p>
        </p:txBody>
      </p:sp>
      <p:pic>
        <p:nvPicPr>
          <p:cNvPr id="4" name="Content Placeholder 3"/>
          <p:cNvPicPr>
            <a:picLocks noGrp="1" noChangeAspect="1"/>
          </p:cNvPicPr>
          <p:nvPr>
            <p:ph idx="1"/>
          </p:nvPr>
        </p:nvPicPr>
        <p:blipFill>
          <a:blip r:embed="rId2"/>
          <a:stretch>
            <a:fillRect/>
          </a:stretch>
        </p:blipFill>
        <p:spPr>
          <a:xfrm>
            <a:off x="1372285" y="2057401"/>
            <a:ext cx="5188217" cy="3295819"/>
          </a:xfrm>
          <a:prstGeom prst="rect">
            <a:avLst/>
          </a:prstGeom>
        </p:spPr>
      </p:pic>
      <p:sp>
        <p:nvSpPr>
          <p:cNvPr id="5" name="Rectangle 4"/>
          <p:cNvSpPr/>
          <p:nvPr/>
        </p:nvSpPr>
        <p:spPr>
          <a:xfrm>
            <a:off x="7229577" y="1483184"/>
            <a:ext cx="3786909" cy="3870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Loss of extensor function of the 5th finger due to rupture of the extensor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digiti</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minimi</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tendon. Note relative preservation of extensor function of the other fingers, indicating the extensor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digitorum</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is intact.</a:t>
            </a:r>
          </a:p>
        </p:txBody>
      </p:sp>
      <p:sp>
        <p:nvSpPr>
          <p:cNvPr id="3" name="TextBox 2"/>
          <p:cNvSpPr txBox="1"/>
          <p:nvPr/>
        </p:nvSpPr>
        <p:spPr>
          <a:xfrm>
            <a:off x="0" y="6334780"/>
            <a:ext cx="2751513"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190921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Hammer toe</a:t>
            </a:r>
          </a:p>
        </p:txBody>
      </p:sp>
      <p:pic>
        <p:nvPicPr>
          <p:cNvPr id="4" name="Content Placeholder 3"/>
          <p:cNvPicPr>
            <a:picLocks noGrp="1" noChangeAspect="1"/>
          </p:cNvPicPr>
          <p:nvPr>
            <p:ph idx="1"/>
          </p:nvPr>
        </p:nvPicPr>
        <p:blipFill>
          <a:blip r:embed="rId2"/>
          <a:stretch>
            <a:fillRect/>
          </a:stretch>
        </p:blipFill>
        <p:spPr>
          <a:xfrm>
            <a:off x="2965314" y="1380934"/>
            <a:ext cx="5245370" cy="3492679"/>
          </a:xfrm>
          <a:prstGeom prst="rect">
            <a:avLst/>
          </a:prstGeom>
        </p:spPr>
      </p:pic>
      <p:sp>
        <p:nvSpPr>
          <p:cNvPr id="5" name="Rectangle 4"/>
          <p:cNvSpPr/>
          <p:nvPr/>
        </p:nvSpPr>
        <p:spPr>
          <a:xfrm>
            <a:off x="1856510" y="5065811"/>
            <a:ext cx="8432800" cy="1588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The most common foot deformities in rheumatoid arthritis are hallux valgus and hammertoes. The ""cock-up"" toe deformities in this patient are associated with subluxation of the metatarsophalangeal joints. Painful corns and bunions over these deformities result primarily from irritation caused by ill-fitting shoes.</a:t>
            </a:r>
          </a:p>
        </p:txBody>
      </p:sp>
      <p:sp>
        <p:nvSpPr>
          <p:cNvPr id="3" name="TextBox 2"/>
          <p:cNvSpPr txBox="1"/>
          <p:nvPr/>
        </p:nvSpPr>
        <p:spPr>
          <a:xfrm>
            <a:off x="272748" y="6237016"/>
            <a:ext cx="1471352"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164709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Recognize common presentations of inflammatory </a:t>
            </a:r>
            <a:r>
              <a:rPr lang="en-US" dirty="0" err="1"/>
              <a:t>arthropathies</a:t>
            </a:r>
            <a:endParaRPr lang="en-US" dirty="0"/>
          </a:p>
          <a:p>
            <a:r>
              <a:rPr lang="en-US" dirty="0"/>
              <a:t>Identify initial workup for inflammatory </a:t>
            </a:r>
            <a:r>
              <a:rPr lang="en-US" dirty="0" err="1"/>
              <a:t>arthropathies</a:t>
            </a:r>
            <a:endParaRPr lang="en-US" dirty="0"/>
          </a:p>
          <a:p>
            <a:r>
              <a:rPr lang="en-US" dirty="0"/>
              <a:t>Recognize extra-articular manifestations of inflammatory </a:t>
            </a:r>
            <a:r>
              <a:rPr lang="en-US" dirty="0" err="1"/>
              <a:t>arthropathies</a:t>
            </a:r>
            <a:endParaRPr lang="en-US" dirty="0"/>
          </a:p>
          <a:p>
            <a:endParaRPr lang="en-US" dirty="0"/>
          </a:p>
        </p:txBody>
      </p:sp>
    </p:spTree>
    <p:extLst>
      <p:ext uri="{BB962C8B-B14F-4D97-AF65-F5344CB8AC3E}">
        <p14:creationId xmlns:p14="http://schemas.microsoft.com/office/powerpoint/2010/main" val="3827309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Baker’s cyst</a:t>
            </a:r>
          </a:p>
        </p:txBody>
      </p:sp>
      <p:pic>
        <p:nvPicPr>
          <p:cNvPr id="4" name="Content Placeholder 3"/>
          <p:cNvPicPr>
            <a:picLocks noGrp="1" noChangeAspect="1"/>
          </p:cNvPicPr>
          <p:nvPr>
            <p:ph idx="1"/>
          </p:nvPr>
        </p:nvPicPr>
        <p:blipFill>
          <a:blip r:embed="rId2"/>
          <a:stretch>
            <a:fillRect/>
          </a:stretch>
        </p:blipFill>
        <p:spPr>
          <a:xfrm>
            <a:off x="4433454" y="551882"/>
            <a:ext cx="3827493" cy="5657120"/>
          </a:xfrm>
          <a:prstGeom prst="rect">
            <a:avLst/>
          </a:prstGeom>
        </p:spPr>
      </p:pic>
      <p:sp>
        <p:nvSpPr>
          <p:cNvPr id="3" name="TextBox 2"/>
          <p:cNvSpPr txBox="1"/>
          <p:nvPr/>
        </p:nvSpPr>
        <p:spPr>
          <a:xfrm>
            <a:off x="243989" y="6209002"/>
            <a:ext cx="2759826"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5719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91926" y="764372"/>
            <a:ext cx="4514273" cy="2135845"/>
          </a:xfrm>
        </p:spPr>
        <p:txBody>
          <a:bodyPr/>
          <a:lstStyle/>
          <a:p>
            <a:r>
              <a:rPr lang="en-US" dirty="0"/>
              <a:t>Crescent Sign from Ruptured Baker Cyst </a:t>
            </a:r>
          </a:p>
        </p:txBody>
      </p:sp>
      <p:pic>
        <p:nvPicPr>
          <p:cNvPr id="4" name="Content Placeholder 3"/>
          <p:cNvPicPr>
            <a:picLocks noGrp="1" noChangeAspect="1"/>
          </p:cNvPicPr>
          <p:nvPr>
            <p:ph idx="1"/>
          </p:nvPr>
        </p:nvPicPr>
        <p:blipFill>
          <a:blip r:embed="rId2"/>
          <a:stretch>
            <a:fillRect/>
          </a:stretch>
        </p:blipFill>
        <p:spPr>
          <a:xfrm>
            <a:off x="816995" y="893651"/>
            <a:ext cx="5200917" cy="3454578"/>
          </a:xfrm>
          <a:prstGeom prst="rect">
            <a:avLst/>
          </a:prstGeom>
        </p:spPr>
      </p:pic>
      <p:sp>
        <p:nvSpPr>
          <p:cNvPr id="6" name="Rectangle 5"/>
          <p:cNvSpPr/>
          <p:nvPr/>
        </p:nvSpPr>
        <p:spPr>
          <a:xfrm>
            <a:off x="9658" y="4348229"/>
            <a:ext cx="12016508" cy="2299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 middle-aged man with classic rheumatoid arthritis developed a right knee effusion after dancing. Two days later the right calf became tender and swollen. Four days thereafter a distinct crescentic discoloration appeared below both malleoli. This crescent sign is secondary to hemorrhage caused by an acute synovial rupture of the knee, the ecchymosis eventually dissecting downward through the tissues and settling below the malleoli.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Kraag</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G,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Thevathasan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EM, Gordon DA, Walker IH. The hemorrhagic crescent sign of acute synovial rupture. Ann Intern Med 1976;85:477-478.</a:t>
            </a:r>
          </a:p>
        </p:txBody>
      </p:sp>
      <p:sp>
        <p:nvSpPr>
          <p:cNvPr id="3" name="TextBox 2"/>
          <p:cNvSpPr txBox="1"/>
          <p:nvPr/>
        </p:nvSpPr>
        <p:spPr>
          <a:xfrm>
            <a:off x="74815" y="6596390"/>
            <a:ext cx="3192087"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1075082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60055" y="1205595"/>
            <a:ext cx="5219968" cy="3492679"/>
          </a:xfrm>
          <a:prstGeom prst="rect">
            <a:avLst/>
          </a:prstGeom>
        </p:spPr>
      </p:pic>
      <p:sp>
        <p:nvSpPr>
          <p:cNvPr id="3" name="TextBox 2"/>
          <p:cNvSpPr txBox="1"/>
          <p:nvPr/>
        </p:nvSpPr>
        <p:spPr>
          <a:xfrm>
            <a:off x="0" y="6334780"/>
            <a:ext cx="2601883" cy="523220"/>
          </a:xfrm>
          <a:prstGeom prst="rect">
            <a:avLst/>
          </a:prstGeom>
          <a:noFill/>
        </p:spPr>
        <p:txBody>
          <a:bodyPr wrap="square" rtlCol="0">
            <a:spAutoFit/>
          </a:bodyPr>
          <a:lstStyle/>
          <a:p>
            <a:r>
              <a:rPr lang="en-US" sz="1000" dirty="0"/>
              <a:t>ACR image bank</a:t>
            </a:r>
          </a:p>
          <a:p>
            <a:endParaRPr lang="en-US" dirty="0"/>
          </a:p>
        </p:txBody>
      </p:sp>
    </p:spTree>
    <p:extLst>
      <p:ext uri="{BB962C8B-B14F-4D97-AF65-F5344CB8AC3E}">
        <p14:creationId xmlns:p14="http://schemas.microsoft.com/office/powerpoint/2010/main" val="3031115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up RA</a:t>
            </a:r>
          </a:p>
        </p:txBody>
      </p:sp>
      <p:sp>
        <p:nvSpPr>
          <p:cNvPr id="3" name="Content Placeholder 2"/>
          <p:cNvSpPr>
            <a:spLocks noGrp="1"/>
          </p:cNvSpPr>
          <p:nvPr>
            <p:ph idx="1"/>
          </p:nvPr>
        </p:nvSpPr>
        <p:spPr>
          <a:xfrm>
            <a:off x="924697" y="1516706"/>
            <a:ext cx="10515600" cy="4351338"/>
          </a:xfrm>
        </p:spPr>
        <p:txBody>
          <a:bodyPr>
            <a:normAutofit fontScale="92500" lnSpcReduction="10000"/>
          </a:bodyPr>
          <a:lstStyle/>
          <a:p>
            <a:r>
              <a:rPr lang="en-US" dirty="0"/>
              <a:t>RF</a:t>
            </a:r>
          </a:p>
          <a:p>
            <a:pPr lvl="1"/>
            <a:r>
              <a:rPr lang="en-US" dirty="0"/>
              <a:t>If positive get hepatitis antibodies</a:t>
            </a:r>
          </a:p>
          <a:p>
            <a:r>
              <a:rPr lang="en-US" dirty="0"/>
              <a:t>CCP</a:t>
            </a:r>
          </a:p>
          <a:p>
            <a:r>
              <a:rPr lang="en-US" dirty="0"/>
              <a:t>ESR/CRP (possible)</a:t>
            </a:r>
          </a:p>
          <a:p>
            <a:r>
              <a:rPr lang="en-US" dirty="0"/>
              <a:t>Examine to look for synovitis</a:t>
            </a:r>
          </a:p>
          <a:p>
            <a:r>
              <a:rPr lang="en-US" dirty="0"/>
              <a:t>Plain film of affected joint</a:t>
            </a:r>
          </a:p>
          <a:p>
            <a:pPr lvl="1"/>
            <a:r>
              <a:rPr lang="en-US" dirty="0"/>
              <a:t>Consider if has symptoms been present several years </a:t>
            </a:r>
          </a:p>
          <a:p>
            <a:pPr lvl="2"/>
            <a:r>
              <a:rPr lang="en-US" dirty="0"/>
              <a:t>Looking for erosions </a:t>
            </a:r>
          </a:p>
          <a:p>
            <a:pPr lvl="2"/>
            <a:r>
              <a:rPr lang="en-US" dirty="0"/>
              <a:t>Looking for </a:t>
            </a:r>
            <a:r>
              <a:rPr lang="en-US" dirty="0" err="1"/>
              <a:t>periarticular</a:t>
            </a:r>
            <a:r>
              <a:rPr lang="en-US" dirty="0"/>
              <a:t> osteopenia</a:t>
            </a:r>
          </a:p>
          <a:p>
            <a:pPr lvl="2"/>
            <a:r>
              <a:rPr lang="en-US" dirty="0"/>
              <a:t>Hands and feet (small joints) most high yield</a:t>
            </a:r>
          </a:p>
          <a:p>
            <a:r>
              <a:rPr lang="en-US" dirty="0"/>
              <a:t>Ultrasound/MRI to look for subclinical synovitis</a:t>
            </a:r>
          </a:p>
          <a:p>
            <a:endParaRPr lang="en-US" dirty="0"/>
          </a:p>
          <a:p>
            <a:pPr lvl="2"/>
            <a:endParaRPr lang="en-US" dirty="0"/>
          </a:p>
        </p:txBody>
      </p:sp>
      <p:sp>
        <p:nvSpPr>
          <p:cNvPr id="4" name="TextBox 3"/>
          <p:cNvSpPr txBox="1"/>
          <p:nvPr/>
        </p:nvSpPr>
        <p:spPr>
          <a:xfrm>
            <a:off x="108066" y="6611779"/>
            <a:ext cx="9193876" cy="246221"/>
          </a:xfrm>
          <a:prstGeom prst="rect">
            <a:avLst/>
          </a:prstGeom>
          <a:noFill/>
        </p:spPr>
        <p:txBody>
          <a:bodyPr wrap="square" rtlCol="0">
            <a:spAutoFit/>
          </a:bodyPr>
          <a:lstStyle/>
          <a:p>
            <a:r>
              <a:rPr lang="en-US" sz="1000" dirty="0"/>
              <a:t>.</a:t>
            </a:r>
          </a:p>
        </p:txBody>
      </p:sp>
    </p:spTree>
    <p:extLst>
      <p:ext uri="{BB962C8B-B14F-4D97-AF65-F5344CB8AC3E}">
        <p14:creationId xmlns:p14="http://schemas.microsoft.com/office/powerpoint/2010/main" val="28098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58690" y="400423"/>
            <a:ext cx="8475704" cy="5571257"/>
          </a:xfrm>
          <a:prstGeom prst="rect">
            <a:avLst/>
          </a:prstGeom>
        </p:spPr>
      </p:pic>
      <p:sp>
        <p:nvSpPr>
          <p:cNvPr id="6" name="TextBox 5"/>
          <p:cNvSpPr txBox="1"/>
          <p:nvPr/>
        </p:nvSpPr>
        <p:spPr>
          <a:xfrm>
            <a:off x="301925" y="6090249"/>
            <a:ext cx="113696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https://www.rheumatology.org/Portals/0/Files/ra_class_slides.pdf</a:t>
            </a:r>
          </a:p>
        </p:txBody>
      </p:sp>
      <p:sp>
        <p:nvSpPr>
          <p:cNvPr id="2" name="TextBox 1"/>
          <p:cNvSpPr txBox="1"/>
          <p:nvPr/>
        </p:nvSpPr>
        <p:spPr>
          <a:xfrm>
            <a:off x="640080" y="6611779"/>
            <a:ext cx="7905404" cy="246221"/>
          </a:xfrm>
          <a:prstGeom prst="rect">
            <a:avLst/>
          </a:prstGeom>
          <a:noFill/>
        </p:spPr>
        <p:txBody>
          <a:bodyPr wrap="square" rtlCol="0">
            <a:spAutoFit/>
          </a:bodyPr>
          <a:lstStyle/>
          <a:p>
            <a:r>
              <a:rPr lang="en-US" sz="1000" dirty="0"/>
              <a:t>2010 ACR/EULAR Classification Criteria </a:t>
            </a:r>
            <a:r>
              <a:rPr lang="en-US" sz="1000" dirty="0" err="1"/>
              <a:t>fo</a:t>
            </a:r>
            <a:r>
              <a:rPr lang="en-US" sz="1000" dirty="0"/>
              <a:t> RA. ARTHRITIS &amp; RHEUMATISM Vol. 62, No. 9, September 2010, pp 2569–2581</a:t>
            </a:r>
          </a:p>
        </p:txBody>
      </p:sp>
    </p:spTree>
    <p:extLst>
      <p:ext uri="{BB962C8B-B14F-4D97-AF65-F5344CB8AC3E}">
        <p14:creationId xmlns:p14="http://schemas.microsoft.com/office/powerpoint/2010/main" val="123270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82235" y="563418"/>
            <a:ext cx="8262336" cy="5128347"/>
          </a:xfrm>
          <a:prstGeom prst="rect">
            <a:avLst/>
          </a:prstGeom>
        </p:spPr>
      </p:pic>
      <p:sp>
        <p:nvSpPr>
          <p:cNvPr id="2" name="TextBox 1"/>
          <p:cNvSpPr txBox="1"/>
          <p:nvPr/>
        </p:nvSpPr>
        <p:spPr>
          <a:xfrm>
            <a:off x="116378" y="6596390"/>
            <a:ext cx="6458989" cy="523220"/>
          </a:xfrm>
          <a:prstGeom prst="rect">
            <a:avLst/>
          </a:prstGeom>
          <a:noFill/>
        </p:spPr>
        <p:txBody>
          <a:bodyPr wrap="square" rtlCol="0">
            <a:spAutoFit/>
          </a:bodyPr>
          <a:lstStyle/>
          <a:p>
            <a:r>
              <a:rPr lang="en-US" sz="1000" dirty="0"/>
              <a:t>2010 ACR/EULAR Classification Criteria </a:t>
            </a:r>
            <a:r>
              <a:rPr lang="en-US" sz="1000" dirty="0" err="1"/>
              <a:t>fo</a:t>
            </a:r>
            <a:r>
              <a:rPr lang="en-US" sz="1000" dirty="0"/>
              <a:t> RA. ARTHRITIS &amp; RHEUMATISM Vol. 62, No. 9, September 2010, pp 2569–2581</a:t>
            </a:r>
          </a:p>
          <a:p>
            <a:endParaRPr lang="en-US" dirty="0"/>
          </a:p>
        </p:txBody>
      </p:sp>
    </p:spTree>
    <p:extLst>
      <p:ext uri="{BB962C8B-B14F-4D97-AF65-F5344CB8AC3E}">
        <p14:creationId xmlns:p14="http://schemas.microsoft.com/office/powerpoint/2010/main" val="237933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3009" y="637310"/>
            <a:ext cx="9107384" cy="5654820"/>
          </a:xfrm>
          <a:prstGeom prst="rect">
            <a:avLst/>
          </a:prstGeom>
        </p:spPr>
      </p:pic>
      <p:sp>
        <p:nvSpPr>
          <p:cNvPr id="2" name="TextBox 1"/>
          <p:cNvSpPr txBox="1"/>
          <p:nvPr/>
        </p:nvSpPr>
        <p:spPr>
          <a:xfrm>
            <a:off x="199505" y="6616931"/>
            <a:ext cx="7140633" cy="523220"/>
          </a:xfrm>
          <a:prstGeom prst="rect">
            <a:avLst/>
          </a:prstGeom>
          <a:noFill/>
        </p:spPr>
        <p:txBody>
          <a:bodyPr wrap="square" rtlCol="0">
            <a:spAutoFit/>
          </a:bodyPr>
          <a:lstStyle/>
          <a:p>
            <a:r>
              <a:rPr lang="en-US" sz="1000" dirty="0"/>
              <a:t>2010 ACR/EULAR Classification Criteria </a:t>
            </a:r>
            <a:r>
              <a:rPr lang="en-US" sz="1000" dirty="0" err="1"/>
              <a:t>fo</a:t>
            </a:r>
            <a:r>
              <a:rPr lang="en-US" sz="1000" dirty="0"/>
              <a:t> RA. ARTHRITIS &amp; RHEUMATISM Vol. 62, No. 9, September 2010, pp 2569–2581</a:t>
            </a:r>
          </a:p>
          <a:p>
            <a:endParaRPr lang="en-US" dirty="0"/>
          </a:p>
        </p:txBody>
      </p:sp>
    </p:spTree>
    <p:extLst>
      <p:ext uri="{BB962C8B-B14F-4D97-AF65-F5344CB8AC3E}">
        <p14:creationId xmlns:p14="http://schemas.microsoft.com/office/powerpoint/2010/main" val="1886912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a:t>
            </a:r>
          </a:p>
        </p:txBody>
      </p:sp>
      <p:sp>
        <p:nvSpPr>
          <p:cNvPr id="3" name="Content Placeholder 2"/>
          <p:cNvSpPr>
            <a:spLocks noGrp="1"/>
          </p:cNvSpPr>
          <p:nvPr>
            <p:ph idx="1"/>
          </p:nvPr>
        </p:nvSpPr>
        <p:spPr/>
        <p:txBody>
          <a:bodyPr/>
          <a:lstStyle/>
          <a:p>
            <a:r>
              <a:rPr lang="en-US" dirty="0"/>
              <a:t>PPV of 28%</a:t>
            </a:r>
          </a:p>
          <a:p>
            <a:r>
              <a:rPr lang="en-US" dirty="0"/>
              <a:t>5% positive in general population</a:t>
            </a:r>
          </a:p>
          <a:p>
            <a:r>
              <a:rPr lang="en-US" dirty="0"/>
              <a:t>Some patients may be negative early then become positive later</a:t>
            </a:r>
          </a:p>
          <a:p>
            <a:r>
              <a:rPr lang="en-US" dirty="0"/>
              <a:t>Positivity may lead to increase risk in extra-articular symptoms</a:t>
            </a:r>
          </a:p>
          <a:p>
            <a:r>
              <a:rPr lang="en-US" dirty="0"/>
              <a:t>Also seen in Viral hepatitis, </a:t>
            </a:r>
            <a:r>
              <a:rPr lang="en-US" dirty="0" err="1"/>
              <a:t>Sjogren’s</a:t>
            </a:r>
            <a:r>
              <a:rPr lang="en-US" dirty="0"/>
              <a:t>, endocarditis, malignancy </a:t>
            </a:r>
          </a:p>
          <a:p>
            <a:endParaRPr lang="en-US" dirty="0"/>
          </a:p>
        </p:txBody>
      </p:sp>
      <p:sp>
        <p:nvSpPr>
          <p:cNvPr id="4" name="TextBox 3"/>
          <p:cNvSpPr txBox="1"/>
          <p:nvPr/>
        </p:nvSpPr>
        <p:spPr>
          <a:xfrm>
            <a:off x="227788" y="5264228"/>
            <a:ext cx="6446982" cy="646331"/>
          </a:xfrm>
          <a:prstGeom prst="rect">
            <a:avLst/>
          </a:prstGeom>
          <a:noFill/>
        </p:spPr>
        <p:txBody>
          <a:bodyPr wrap="square" rtlCol="0">
            <a:spAutoFit/>
          </a:bodyPr>
          <a:lstStyle/>
          <a:p>
            <a:r>
              <a:rPr lang="en-US" dirty="0"/>
              <a:t>Raza K, et al. </a:t>
            </a:r>
            <a:r>
              <a:rPr lang="en-US" i="1" dirty="0"/>
              <a:t>J </a:t>
            </a:r>
            <a:r>
              <a:rPr lang="en-US" i="1" dirty="0" err="1"/>
              <a:t>Rheumatol</a:t>
            </a:r>
            <a:r>
              <a:rPr lang="en-US" dirty="0"/>
              <a:t>. 2005;32(2):231-238.</a:t>
            </a:r>
          </a:p>
          <a:p>
            <a:endParaRPr lang="en-US" dirty="0"/>
          </a:p>
        </p:txBody>
      </p:sp>
    </p:spTree>
    <p:extLst>
      <p:ext uri="{BB962C8B-B14F-4D97-AF65-F5344CB8AC3E}">
        <p14:creationId xmlns:p14="http://schemas.microsoft.com/office/powerpoint/2010/main" val="292491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CCP</a:t>
            </a:r>
          </a:p>
        </p:txBody>
      </p:sp>
      <p:sp>
        <p:nvSpPr>
          <p:cNvPr id="3" name="Content Placeholder 2"/>
          <p:cNvSpPr>
            <a:spLocks noGrp="1"/>
          </p:cNvSpPr>
          <p:nvPr>
            <p:ph idx="1"/>
          </p:nvPr>
        </p:nvSpPr>
        <p:spPr>
          <a:xfrm>
            <a:off x="838200" y="1825624"/>
            <a:ext cx="10515600" cy="4674029"/>
          </a:xfrm>
        </p:spPr>
        <p:txBody>
          <a:bodyPr/>
          <a:lstStyle/>
          <a:p>
            <a:r>
              <a:rPr lang="en-US" sz="2000" dirty="0"/>
              <a:t>Sensitivity 66.4%</a:t>
            </a:r>
          </a:p>
          <a:p>
            <a:r>
              <a:rPr lang="en-US" sz="2000" dirty="0"/>
              <a:t>specificity  98.3%</a:t>
            </a:r>
          </a:p>
          <a:p>
            <a:r>
              <a:rPr lang="en-US" sz="2000" dirty="0"/>
              <a:t>active TB: 7%–39%</a:t>
            </a:r>
          </a:p>
          <a:p>
            <a:r>
              <a:rPr lang="en-US" sz="2000" dirty="0"/>
              <a:t>Can be present even more than a decade prior to RA clinical symptoms</a:t>
            </a:r>
          </a:p>
          <a:p>
            <a:r>
              <a:rPr lang="en-US" sz="2000" dirty="0"/>
              <a:t>Associated with more aggressive joint disease</a:t>
            </a:r>
          </a:p>
          <a:p>
            <a:r>
              <a:rPr lang="en-US" sz="2000" dirty="0"/>
              <a:t>Associated with increased risk in extra-articular symptoms</a:t>
            </a:r>
          </a:p>
          <a:p>
            <a:endParaRPr lang="en-US" dirty="0"/>
          </a:p>
        </p:txBody>
      </p:sp>
      <p:sp>
        <p:nvSpPr>
          <p:cNvPr id="4" name="TextBox 3"/>
          <p:cNvSpPr txBox="1"/>
          <p:nvPr/>
        </p:nvSpPr>
        <p:spPr>
          <a:xfrm>
            <a:off x="166255" y="6289964"/>
            <a:ext cx="4747490" cy="387927"/>
          </a:xfrm>
          <a:prstGeom prst="rect">
            <a:avLst/>
          </a:prstGeom>
          <a:noFill/>
        </p:spPr>
        <p:txBody>
          <a:bodyPr wrap="square" rtlCol="0">
            <a:spAutoFit/>
          </a:bodyPr>
          <a:lstStyle/>
          <a:p>
            <a:endParaRPr lang="en-US" dirty="0"/>
          </a:p>
        </p:txBody>
      </p:sp>
      <p:sp>
        <p:nvSpPr>
          <p:cNvPr id="5" name="TextBox 4"/>
          <p:cNvSpPr txBox="1"/>
          <p:nvPr/>
        </p:nvSpPr>
        <p:spPr>
          <a:xfrm>
            <a:off x="838200" y="5251985"/>
            <a:ext cx="7185891" cy="646331"/>
          </a:xfrm>
          <a:prstGeom prst="rect">
            <a:avLst/>
          </a:prstGeom>
          <a:noFill/>
        </p:spPr>
        <p:txBody>
          <a:bodyPr wrap="square" rtlCol="0">
            <a:spAutoFit/>
          </a:bodyPr>
          <a:lstStyle/>
          <a:p>
            <a:r>
              <a:rPr lang="en-US" dirty="0"/>
              <a:t>Raza K, et al. </a:t>
            </a:r>
            <a:r>
              <a:rPr lang="en-US" i="1" dirty="0"/>
              <a:t>J </a:t>
            </a:r>
            <a:r>
              <a:rPr lang="en-US" i="1" dirty="0" err="1"/>
              <a:t>Rheumatol</a:t>
            </a:r>
            <a:r>
              <a:rPr lang="en-US" dirty="0"/>
              <a:t>. 2005;32(2):231-238.</a:t>
            </a:r>
          </a:p>
          <a:p>
            <a:endParaRPr lang="en-US" dirty="0"/>
          </a:p>
        </p:txBody>
      </p:sp>
    </p:spTree>
    <p:extLst>
      <p:ext uri="{BB962C8B-B14F-4D97-AF65-F5344CB8AC3E}">
        <p14:creationId xmlns:p14="http://schemas.microsoft.com/office/powerpoint/2010/main" val="2461460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Extra-articular RA</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359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6277" y="32454"/>
            <a:ext cx="8610600" cy="1293028"/>
          </a:xfrm>
        </p:spPr>
        <p:txBody>
          <a:bodyPr/>
          <a:lstStyle/>
          <a:p>
            <a:r>
              <a:rPr lang="en-US" dirty="0"/>
              <a:t>Nomenclature</a:t>
            </a:r>
          </a:p>
        </p:txBody>
      </p:sp>
      <p:pic>
        <p:nvPicPr>
          <p:cNvPr id="22" name="Content Placeholder 21"/>
          <p:cNvPicPr>
            <a:picLocks noGrp="1" noChangeAspect="1"/>
          </p:cNvPicPr>
          <p:nvPr>
            <p:ph idx="1"/>
          </p:nvPr>
        </p:nvPicPr>
        <p:blipFill>
          <a:blip r:embed="rId2"/>
          <a:stretch>
            <a:fillRect/>
          </a:stretch>
        </p:blipFill>
        <p:spPr>
          <a:xfrm>
            <a:off x="300527" y="4513584"/>
            <a:ext cx="2143125" cy="2143125"/>
          </a:xfrm>
          <a:prstGeom prst="rect">
            <a:avLst/>
          </a:prstGeom>
        </p:spPr>
      </p:pic>
      <p:cxnSp>
        <p:nvCxnSpPr>
          <p:cNvPr id="8" name="Straight Arrow Connector 7"/>
          <p:cNvCxnSpPr/>
          <p:nvPr/>
        </p:nvCxnSpPr>
        <p:spPr>
          <a:xfrm flipH="1">
            <a:off x="1393753" y="1924423"/>
            <a:ext cx="930779" cy="2589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676073" y="1924423"/>
            <a:ext cx="1232277" cy="2589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580582" y="1496291"/>
            <a:ext cx="1874982" cy="68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Arthritis</a:t>
            </a:r>
          </a:p>
        </p:txBody>
      </p:sp>
      <p:sp>
        <p:nvSpPr>
          <p:cNvPr id="12" name="Rectangle 11"/>
          <p:cNvSpPr/>
          <p:nvPr/>
        </p:nvSpPr>
        <p:spPr>
          <a:xfrm>
            <a:off x="6834909" y="4513584"/>
            <a:ext cx="2336800" cy="1384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INFLAMMATORY</a:t>
            </a:r>
          </a:p>
        </p:txBody>
      </p:sp>
      <p:sp>
        <p:nvSpPr>
          <p:cNvPr id="13" name="Rectangle 12"/>
          <p:cNvSpPr/>
          <p:nvPr/>
        </p:nvSpPr>
        <p:spPr>
          <a:xfrm>
            <a:off x="9587345" y="4513584"/>
            <a:ext cx="2410691" cy="1384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NON-INFLAMMATORY</a:t>
            </a:r>
          </a:p>
        </p:txBody>
      </p:sp>
      <p:cxnSp>
        <p:nvCxnSpPr>
          <p:cNvPr id="15" name="Straight Arrow Connector 14"/>
          <p:cNvCxnSpPr>
            <a:stCxn id="11" idx="1"/>
            <a:endCxn id="12" idx="0"/>
          </p:cNvCxnSpPr>
          <p:nvPr/>
        </p:nvCxnSpPr>
        <p:spPr>
          <a:xfrm flipH="1">
            <a:off x="8003309" y="1837909"/>
            <a:ext cx="577273" cy="267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3"/>
            <a:endCxn id="13" idx="0"/>
          </p:cNvCxnSpPr>
          <p:nvPr/>
        </p:nvCxnSpPr>
        <p:spPr>
          <a:xfrm>
            <a:off x="10455564" y="1837909"/>
            <a:ext cx="337127" cy="267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stretch>
            <a:fillRect/>
          </a:stretch>
        </p:blipFill>
        <p:spPr>
          <a:xfrm>
            <a:off x="1616825" y="1213261"/>
            <a:ext cx="2886075" cy="1581150"/>
          </a:xfrm>
          <a:prstGeom prst="rect">
            <a:avLst/>
          </a:prstGeom>
        </p:spPr>
      </p:pic>
      <p:pic>
        <p:nvPicPr>
          <p:cNvPr id="23" name="Picture 22"/>
          <p:cNvPicPr>
            <a:picLocks noChangeAspect="1"/>
          </p:cNvPicPr>
          <p:nvPr/>
        </p:nvPicPr>
        <p:blipFill>
          <a:blip r:embed="rId4"/>
          <a:stretch>
            <a:fillRect/>
          </a:stretch>
        </p:blipFill>
        <p:spPr>
          <a:xfrm>
            <a:off x="3169516" y="4577571"/>
            <a:ext cx="3457575" cy="1323975"/>
          </a:xfrm>
          <a:prstGeom prst="rect">
            <a:avLst/>
          </a:prstGeom>
        </p:spPr>
      </p:pic>
    </p:spTree>
    <p:extLst>
      <p:ext uri="{BB962C8B-B14F-4D97-AF65-F5344CB8AC3E}">
        <p14:creationId xmlns:p14="http://schemas.microsoft.com/office/powerpoint/2010/main" val="303596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RA</a:t>
            </a:r>
          </a:p>
        </p:txBody>
      </p:sp>
      <p:sp>
        <p:nvSpPr>
          <p:cNvPr id="5" name="Content Placeholder 4"/>
          <p:cNvSpPr>
            <a:spLocks noGrp="1"/>
          </p:cNvSpPr>
          <p:nvPr>
            <p:ph idx="1"/>
          </p:nvPr>
        </p:nvSpPr>
        <p:spPr/>
        <p:txBody>
          <a:bodyPr/>
          <a:lstStyle/>
          <a:p>
            <a:r>
              <a:rPr lang="en-US" b="1" dirty="0"/>
              <a:t>Accelerated atherosclerosis</a:t>
            </a:r>
          </a:p>
          <a:p>
            <a:pPr lvl="1"/>
            <a:r>
              <a:rPr lang="en-US" dirty="0"/>
              <a:t>Leading cause of death in RA patients</a:t>
            </a:r>
          </a:p>
          <a:p>
            <a:r>
              <a:rPr lang="en-US" b="1" dirty="0"/>
              <a:t>Pericarditis</a:t>
            </a:r>
          </a:p>
          <a:p>
            <a:pPr lvl="1"/>
            <a:r>
              <a:rPr lang="en-US" dirty="0"/>
              <a:t>30-50% RA patients will have this</a:t>
            </a:r>
          </a:p>
          <a:p>
            <a:pPr lvl="1"/>
            <a:r>
              <a:rPr lang="en-US" dirty="0"/>
              <a:t>Rarely leads to tamponade</a:t>
            </a:r>
          </a:p>
        </p:txBody>
      </p:sp>
    </p:spTree>
    <p:extLst>
      <p:ext uri="{BB962C8B-B14F-4D97-AF65-F5344CB8AC3E}">
        <p14:creationId xmlns:p14="http://schemas.microsoft.com/office/powerpoint/2010/main" val="1966828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5021" y="107340"/>
            <a:ext cx="7401958" cy="7906853"/>
          </a:xfrm>
          <a:prstGeom prst="rect">
            <a:avLst/>
          </a:prstGeom>
        </p:spPr>
      </p:pic>
    </p:spTree>
    <p:extLst>
      <p:ext uri="{BB962C8B-B14F-4D97-AF65-F5344CB8AC3E}">
        <p14:creationId xmlns:p14="http://schemas.microsoft.com/office/powerpoint/2010/main" val="807694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9048" y="112229"/>
            <a:ext cx="8246225" cy="6292504"/>
          </a:xfrm>
          <a:prstGeom prst="rect">
            <a:avLst/>
          </a:prstGeom>
        </p:spPr>
      </p:pic>
      <p:sp>
        <p:nvSpPr>
          <p:cNvPr id="3" name="TextBox 2"/>
          <p:cNvSpPr txBox="1"/>
          <p:nvPr/>
        </p:nvSpPr>
        <p:spPr>
          <a:xfrm>
            <a:off x="307571" y="6467302"/>
            <a:ext cx="4638502" cy="523220"/>
          </a:xfrm>
          <a:prstGeom prst="rect">
            <a:avLst/>
          </a:prstGeom>
          <a:noFill/>
        </p:spPr>
        <p:txBody>
          <a:bodyPr wrap="square" rtlCol="0">
            <a:spAutoFit/>
          </a:bodyPr>
          <a:lstStyle/>
          <a:p>
            <a:r>
              <a:rPr lang="en-US" sz="1000" dirty="0"/>
              <a:t>Circulation. 2019;140:e563–e595. DO</a:t>
            </a:r>
          </a:p>
          <a:p>
            <a:endParaRPr lang="en-US" dirty="0"/>
          </a:p>
        </p:txBody>
      </p:sp>
    </p:spTree>
    <p:extLst>
      <p:ext uri="{BB962C8B-B14F-4D97-AF65-F5344CB8AC3E}">
        <p14:creationId xmlns:p14="http://schemas.microsoft.com/office/powerpoint/2010/main" val="3907957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8989" y="99752"/>
            <a:ext cx="5709609" cy="6302046"/>
          </a:xfrm>
          <a:prstGeom prst="rect">
            <a:avLst/>
          </a:prstGeom>
        </p:spPr>
      </p:pic>
      <p:sp>
        <p:nvSpPr>
          <p:cNvPr id="3" name="TextBox 2"/>
          <p:cNvSpPr txBox="1"/>
          <p:nvPr/>
        </p:nvSpPr>
        <p:spPr>
          <a:xfrm>
            <a:off x="166255" y="6550429"/>
            <a:ext cx="12552218" cy="246221"/>
          </a:xfrm>
          <a:prstGeom prst="rect">
            <a:avLst/>
          </a:prstGeom>
          <a:noFill/>
        </p:spPr>
        <p:txBody>
          <a:bodyPr wrap="square" rtlCol="0">
            <a:spAutoFit/>
          </a:bodyPr>
          <a:lstStyle/>
          <a:p>
            <a:r>
              <a:rPr lang="en-US" sz="1000" dirty="0">
                <a:hlinkClick r:id="rId3"/>
              </a:rPr>
              <a:t>Calculator: Cardiovascular risk assessment in adults (10-year, ACC/AHA 2013) (Patient education) - </a:t>
            </a:r>
            <a:r>
              <a:rPr lang="en-US" sz="1000" dirty="0" err="1">
                <a:hlinkClick r:id="rId3"/>
              </a:rPr>
              <a:t>UpToDate</a:t>
            </a:r>
            <a:endParaRPr lang="en-US" sz="1000" dirty="0"/>
          </a:p>
        </p:txBody>
      </p:sp>
    </p:spTree>
    <p:extLst>
      <p:ext uri="{BB962C8B-B14F-4D97-AF65-F5344CB8AC3E}">
        <p14:creationId xmlns:p14="http://schemas.microsoft.com/office/powerpoint/2010/main" val="3025305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ACC/AHA guidelines</a:t>
            </a:r>
          </a:p>
        </p:txBody>
      </p:sp>
      <p:pic>
        <p:nvPicPr>
          <p:cNvPr id="6" name="Content Placeholder 5"/>
          <p:cNvPicPr>
            <a:picLocks noGrp="1" noChangeAspect="1"/>
          </p:cNvPicPr>
          <p:nvPr>
            <p:ph idx="1"/>
          </p:nvPr>
        </p:nvPicPr>
        <p:blipFill>
          <a:blip r:embed="rId2"/>
          <a:stretch>
            <a:fillRect/>
          </a:stretch>
        </p:blipFill>
        <p:spPr>
          <a:xfrm>
            <a:off x="1459346" y="1420001"/>
            <a:ext cx="7949475" cy="4753104"/>
          </a:xfrm>
          <a:prstGeom prst="rect">
            <a:avLst/>
          </a:prstGeom>
        </p:spPr>
      </p:pic>
      <p:sp>
        <p:nvSpPr>
          <p:cNvPr id="7" name="TextBox 6"/>
          <p:cNvSpPr txBox="1"/>
          <p:nvPr/>
        </p:nvSpPr>
        <p:spPr>
          <a:xfrm>
            <a:off x="147782" y="6502400"/>
            <a:ext cx="8155709" cy="369332"/>
          </a:xfrm>
          <a:prstGeom prst="rect">
            <a:avLst/>
          </a:prstGeom>
          <a:noFill/>
        </p:spPr>
        <p:txBody>
          <a:bodyPr wrap="square" rtlCol="0">
            <a:spAutoFit/>
          </a:bodyPr>
          <a:lstStyle/>
          <a:p>
            <a:r>
              <a:rPr lang="en-US" sz="900" dirty="0">
                <a:hlinkClick r:id="rId3"/>
              </a:rPr>
              <a:t>https://www.ccjm.org/content/ccjom/87/4/231.full.pdf</a:t>
            </a:r>
            <a:endParaRPr lang="en-US" sz="900" dirty="0"/>
          </a:p>
          <a:p>
            <a:r>
              <a:rPr lang="en-US" sz="900" dirty="0"/>
              <a:t>Circulation. 2019;140:e563–e595. DO</a:t>
            </a:r>
          </a:p>
        </p:txBody>
      </p:sp>
    </p:spTree>
    <p:extLst>
      <p:ext uri="{BB962C8B-B14F-4D97-AF65-F5344CB8AC3E}">
        <p14:creationId xmlns:p14="http://schemas.microsoft.com/office/powerpoint/2010/main" val="1765065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29493" y="272262"/>
            <a:ext cx="5541166" cy="6161158"/>
          </a:xfrm>
          <a:prstGeom prst="rect">
            <a:avLst/>
          </a:prstGeom>
        </p:spPr>
      </p:pic>
    </p:spTree>
    <p:extLst>
      <p:ext uri="{BB962C8B-B14F-4D97-AF65-F5344CB8AC3E}">
        <p14:creationId xmlns:p14="http://schemas.microsoft.com/office/powerpoint/2010/main" val="2790194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Hematologic RA</a:t>
            </a:r>
          </a:p>
        </p:txBody>
      </p:sp>
      <p:sp>
        <p:nvSpPr>
          <p:cNvPr id="3" name="Content Placeholder 2"/>
          <p:cNvSpPr>
            <a:spLocks noGrp="1"/>
          </p:cNvSpPr>
          <p:nvPr>
            <p:ph idx="1"/>
          </p:nvPr>
        </p:nvSpPr>
        <p:spPr/>
        <p:txBody>
          <a:bodyPr/>
          <a:lstStyle/>
          <a:p>
            <a:r>
              <a:rPr lang="en-US" b="1" dirty="0"/>
              <a:t>Amyloidosis</a:t>
            </a:r>
          </a:p>
          <a:p>
            <a:pPr lvl="1"/>
            <a:r>
              <a:rPr lang="en-US" dirty="0"/>
              <a:t>Most likely in longstanding, seropositive, poorly controlled</a:t>
            </a:r>
          </a:p>
          <a:p>
            <a:pPr lvl="1"/>
            <a:r>
              <a:rPr lang="en-US" dirty="0"/>
              <a:t>Most common symptoms</a:t>
            </a:r>
          </a:p>
          <a:p>
            <a:pPr lvl="2"/>
            <a:r>
              <a:rPr lang="en-US" dirty="0"/>
              <a:t>Proteinuria</a:t>
            </a:r>
          </a:p>
          <a:p>
            <a:pPr lvl="2"/>
            <a:r>
              <a:rPr lang="en-US" dirty="0"/>
              <a:t>Diarrhea</a:t>
            </a:r>
          </a:p>
          <a:p>
            <a:pPr lvl="2"/>
            <a:r>
              <a:rPr lang="en-US" dirty="0"/>
              <a:t>Cardiomyopathy</a:t>
            </a:r>
          </a:p>
        </p:txBody>
      </p:sp>
    </p:spTree>
    <p:extLst>
      <p:ext uri="{BB962C8B-B14F-4D97-AF65-F5344CB8AC3E}">
        <p14:creationId xmlns:p14="http://schemas.microsoft.com/office/powerpoint/2010/main" val="4051573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Hematologic RA</a:t>
            </a:r>
          </a:p>
        </p:txBody>
      </p:sp>
      <p:sp>
        <p:nvSpPr>
          <p:cNvPr id="3" name="Content Placeholder 2"/>
          <p:cNvSpPr>
            <a:spLocks noGrp="1"/>
          </p:cNvSpPr>
          <p:nvPr>
            <p:ph idx="1"/>
          </p:nvPr>
        </p:nvSpPr>
        <p:spPr/>
        <p:txBody>
          <a:bodyPr/>
          <a:lstStyle/>
          <a:p>
            <a:r>
              <a:rPr lang="en-US" b="1" dirty="0" err="1"/>
              <a:t>Felty’s</a:t>
            </a:r>
            <a:r>
              <a:rPr lang="en-US" b="1" dirty="0"/>
              <a:t> syndrome</a:t>
            </a:r>
          </a:p>
          <a:p>
            <a:pPr lvl="1"/>
            <a:r>
              <a:rPr lang="en-US" dirty="0"/>
              <a:t>Splenomegaly</a:t>
            </a:r>
          </a:p>
          <a:p>
            <a:pPr lvl="1"/>
            <a:r>
              <a:rPr lang="en-US" dirty="0"/>
              <a:t>Neutropenia</a:t>
            </a:r>
          </a:p>
          <a:p>
            <a:pPr lvl="1"/>
            <a:r>
              <a:rPr lang="en-US" dirty="0"/>
              <a:t>Thrombocytopenia</a:t>
            </a:r>
          </a:p>
        </p:txBody>
      </p:sp>
    </p:spTree>
    <p:extLst>
      <p:ext uri="{BB962C8B-B14F-4D97-AF65-F5344CB8AC3E}">
        <p14:creationId xmlns:p14="http://schemas.microsoft.com/office/powerpoint/2010/main" val="1179654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Pulmonary RA</a:t>
            </a:r>
          </a:p>
        </p:txBody>
      </p:sp>
      <p:sp>
        <p:nvSpPr>
          <p:cNvPr id="3" name="Content Placeholder 2"/>
          <p:cNvSpPr>
            <a:spLocks noGrp="1"/>
          </p:cNvSpPr>
          <p:nvPr>
            <p:ph idx="1"/>
          </p:nvPr>
        </p:nvSpPr>
        <p:spPr>
          <a:xfrm>
            <a:off x="838200" y="1479636"/>
            <a:ext cx="10515600" cy="4351338"/>
          </a:xfrm>
        </p:spPr>
        <p:txBody>
          <a:bodyPr>
            <a:normAutofit lnSpcReduction="10000"/>
          </a:bodyPr>
          <a:lstStyle/>
          <a:p>
            <a:pPr lvl="1"/>
            <a:r>
              <a:rPr lang="en-US" b="1" dirty="0"/>
              <a:t>ILD</a:t>
            </a:r>
          </a:p>
          <a:p>
            <a:pPr lvl="1"/>
            <a:endParaRPr lang="en-US" b="1" dirty="0"/>
          </a:p>
          <a:p>
            <a:pPr lvl="1"/>
            <a:r>
              <a:rPr lang="en-US" b="1" dirty="0"/>
              <a:t>Pleural effusion</a:t>
            </a:r>
          </a:p>
          <a:p>
            <a:pPr lvl="2"/>
            <a:r>
              <a:rPr lang="en-US" dirty="0"/>
              <a:t>Exudative with low glucose (*it’s not sweet to have RA)</a:t>
            </a:r>
          </a:p>
          <a:p>
            <a:pPr lvl="1"/>
            <a:endParaRPr lang="en-US" b="1" dirty="0"/>
          </a:p>
          <a:p>
            <a:pPr lvl="1"/>
            <a:r>
              <a:rPr lang="en-US" b="1" dirty="0"/>
              <a:t>Pulmonary nodules</a:t>
            </a:r>
          </a:p>
          <a:p>
            <a:pPr lvl="2"/>
            <a:r>
              <a:rPr lang="en-US" dirty="0"/>
              <a:t>Can be asymptomatic</a:t>
            </a:r>
          </a:p>
          <a:p>
            <a:pPr lvl="1"/>
            <a:endParaRPr lang="en-US" b="1" dirty="0"/>
          </a:p>
          <a:p>
            <a:pPr lvl="1"/>
            <a:r>
              <a:rPr lang="en-US" b="1" dirty="0"/>
              <a:t>PAH</a:t>
            </a:r>
          </a:p>
          <a:p>
            <a:pPr lvl="1"/>
            <a:endParaRPr lang="en-US" b="1" dirty="0"/>
          </a:p>
          <a:p>
            <a:pPr lvl="1"/>
            <a:r>
              <a:rPr lang="en-US" b="1" dirty="0"/>
              <a:t>Caplan syndrome</a:t>
            </a:r>
          </a:p>
          <a:p>
            <a:pPr lvl="2"/>
            <a:r>
              <a:rPr lang="en-US" dirty="0"/>
              <a:t>Coal miner’s</a:t>
            </a:r>
          </a:p>
          <a:p>
            <a:pPr lvl="1"/>
            <a:endParaRPr lang="en-US" b="1" dirty="0"/>
          </a:p>
          <a:p>
            <a:pPr lvl="1"/>
            <a:endParaRPr lang="en-US" dirty="0"/>
          </a:p>
          <a:p>
            <a:pPr lvl="1"/>
            <a:endParaRPr lang="en-US" b="1" dirty="0"/>
          </a:p>
        </p:txBody>
      </p:sp>
    </p:spTree>
    <p:extLst>
      <p:ext uri="{BB962C8B-B14F-4D97-AF65-F5344CB8AC3E}">
        <p14:creationId xmlns:p14="http://schemas.microsoft.com/office/powerpoint/2010/main" val="1034292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Pulmonary RA</a:t>
            </a:r>
          </a:p>
        </p:txBody>
      </p:sp>
      <p:sp>
        <p:nvSpPr>
          <p:cNvPr id="3" name="Content Placeholder 2"/>
          <p:cNvSpPr>
            <a:spLocks noGrp="1"/>
          </p:cNvSpPr>
          <p:nvPr>
            <p:ph idx="1"/>
          </p:nvPr>
        </p:nvSpPr>
        <p:spPr/>
        <p:txBody>
          <a:bodyPr/>
          <a:lstStyle/>
          <a:p>
            <a:r>
              <a:rPr lang="en-US" b="1" dirty="0" err="1"/>
              <a:t>Cricoarytenoid</a:t>
            </a:r>
            <a:r>
              <a:rPr lang="en-US" b="1" dirty="0"/>
              <a:t> arthritis</a:t>
            </a:r>
          </a:p>
          <a:p>
            <a:r>
              <a:rPr lang="en-US" b="1" dirty="0"/>
              <a:t>Bronchiectasis</a:t>
            </a:r>
          </a:p>
          <a:p>
            <a:r>
              <a:rPr lang="en-US" b="1" dirty="0"/>
              <a:t>Pneumothorax</a:t>
            </a:r>
          </a:p>
          <a:p>
            <a:r>
              <a:rPr lang="en-US" b="1" dirty="0"/>
              <a:t>Bronchopulmonary fistula</a:t>
            </a:r>
          </a:p>
          <a:p>
            <a:r>
              <a:rPr lang="en-US" b="1" dirty="0"/>
              <a:t>Drug toxicity</a:t>
            </a:r>
          </a:p>
          <a:p>
            <a:r>
              <a:rPr lang="en-US" b="1" dirty="0"/>
              <a:t>infection</a:t>
            </a:r>
          </a:p>
          <a:p>
            <a:endParaRPr lang="en-US" b="1" dirty="0"/>
          </a:p>
        </p:txBody>
      </p:sp>
    </p:spTree>
    <p:extLst>
      <p:ext uri="{BB962C8B-B14F-4D97-AF65-F5344CB8AC3E}">
        <p14:creationId xmlns:p14="http://schemas.microsoft.com/office/powerpoint/2010/main" val="348030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Inflammatory Arthritis Models</a:t>
            </a:r>
          </a:p>
        </p:txBody>
      </p:sp>
      <p:sp>
        <p:nvSpPr>
          <p:cNvPr id="3" name="Content Placeholder 2"/>
          <p:cNvSpPr>
            <a:spLocks noGrp="1"/>
          </p:cNvSpPr>
          <p:nvPr>
            <p:ph idx="1"/>
          </p:nvPr>
        </p:nvSpPr>
        <p:spPr>
          <a:xfrm>
            <a:off x="838200" y="1516706"/>
            <a:ext cx="10515600" cy="4351338"/>
          </a:xfrm>
        </p:spPr>
        <p:txBody>
          <a:bodyPr>
            <a:normAutofit fontScale="92500" lnSpcReduction="10000"/>
          </a:bodyPr>
          <a:lstStyle/>
          <a:p>
            <a:r>
              <a:rPr lang="en-US" dirty="0"/>
              <a:t>AM stiffness&gt; 30 minutes</a:t>
            </a:r>
          </a:p>
          <a:p>
            <a:pPr lvl="1"/>
            <a:r>
              <a:rPr lang="en-US" dirty="0"/>
              <a:t>Rigid, hard to move joints</a:t>
            </a:r>
          </a:p>
          <a:p>
            <a:pPr lvl="1"/>
            <a:r>
              <a:rPr lang="en-US" dirty="0"/>
              <a:t>Beware of fibromyalgia patients that may report prolonged stiffness</a:t>
            </a:r>
          </a:p>
          <a:p>
            <a:r>
              <a:rPr lang="en-US" dirty="0"/>
              <a:t>Ask what time of day is their pain the worst</a:t>
            </a:r>
          </a:p>
          <a:p>
            <a:pPr lvl="1"/>
            <a:r>
              <a:rPr lang="en-US" dirty="0"/>
              <a:t>If they say right when they wake up—this could be a concern</a:t>
            </a:r>
          </a:p>
          <a:p>
            <a:r>
              <a:rPr lang="en-US" dirty="0"/>
              <a:t>Improves with activity</a:t>
            </a:r>
          </a:p>
          <a:p>
            <a:pPr lvl="1"/>
            <a:r>
              <a:rPr lang="en-US" dirty="0"/>
              <a:t>When you have the pain is their first inclination to keep moving or stop and rest</a:t>
            </a:r>
          </a:p>
          <a:p>
            <a:r>
              <a:rPr lang="en-US" dirty="0"/>
              <a:t>Worsens with rest</a:t>
            </a:r>
          </a:p>
          <a:p>
            <a:pPr lvl="1"/>
            <a:r>
              <a:rPr lang="en-US" dirty="0"/>
              <a:t>While they are laying down do they feel pain</a:t>
            </a:r>
          </a:p>
          <a:p>
            <a:pPr lvl="1"/>
            <a:r>
              <a:rPr lang="en-US" dirty="0"/>
              <a:t>Be careful not to confuse with gelling phenomenon</a:t>
            </a:r>
          </a:p>
          <a:p>
            <a:r>
              <a:rPr lang="en-US" dirty="0"/>
              <a:t>Generally synovial fluid with WBC &gt; 2000</a:t>
            </a:r>
          </a:p>
          <a:p>
            <a:endParaRPr lang="en-US" dirty="0"/>
          </a:p>
        </p:txBody>
      </p:sp>
    </p:spTree>
    <p:extLst>
      <p:ext uri="{BB962C8B-B14F-4D97-AF65-F5344CB8AC3E}">
        <p14:creationId xmlns:p14="http://schemas.microsoft.com/office/powerpoint/2010/main" val="38493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Derm</a:t>
            </a:r>
            <a:r>
              <a:rPr lang="en-US" dirty="0"/>
              <a:t> RA</a:t>
            </a:r>
          </a:p>
        </p:txBody>
      </p:sp>
      <p:sp>
        <p:nvSpPr>
          <p:cNvPr id="3" name="Content Placeholder 2"/>
          <p:cNvSpPr>
            <a:spLocks noGrp="1"/>
          </p:cNvSpPr>
          <p:nvPr>
            <p:ph idx="1"/>
          </p:nvPr>
        </p:nvSpPr>
        <p:spPr/>
        <p:txBody>
          <a:bodyPr/>
          <a:lstStyle/>
          <a:p>
            <a:r>
              <a:rPr lang="en-US" b="1" dirty="0"/>
              <a:t>Rheumatoid nodules</a:t>
            </a:r>
          </a:p>
          <a:p>
            <a:pPr lvl="1"/>
            <a:r>
              <a:rPr lang="en-US" dirty="0">
                <a:solidFill>
                  <a:schemeClr val="dk1"/>
                </a:solidFill>
              </a:rPr>
              <a:t>Firm or rubbery, located on pressure areas (</a:t>
            </a:r>
            <a:r>
              <a:rPr lang="en-US" dirty="0" err="1">
                <a:solidFill>
                  <a:schemeClr val="dk1"/>
                </a:solidFill>
              </a:rPr>
              <a:t>eg</a:t>
            </a:r>
            <a:r>
              <a:rPr lang="en-US" dirty="0">
                <a:solidFill>
                  <a:schemeClr val="dk1"/>
                </a:solidFill>
              </a:rPr>
              <a:t>, olecranon)</a:t>
            </a:r>
          </a:p>
          <a:p>
            <a:r>
              <a:rPr lang="en-US" b="1" dirty="0"/>
              <a:t>Vasculitis</a:t>
            </a:r>
          </a:p>
          <a:p>
            <a:pPr lvl="1"/>
            <a:r>
              <a:rPr lang="en-US" dirty="0">
                <a:solidFill>
                  <a:schemeClr val="dk1"/>
                </a:solidFill>
              </a:rPr>
              <a:t>Poor prognosis, increased mortality, rare but occurs with severe RA (</a:t>
            </a:r>
            <a:r>
              <a:rPr lang="en-US" dirty="0" err="1">
                <a:solidFill>
                  <a:schemeClr val="dk1"/>
                </a:solidFill>
              </a:rPr>
              <a:t>ie</a:t>
            </a:r>
            <a:r>
              <a:rPr lang="en-US" dirty="0">
                <a:solidFill>
                  <a:schemeClr val="dk1"/>
                </a:solidFill>
              </a:rPr>
              <a:t>, erosive, deforming, and seropositive disease)</a:t>
            </a:r>
          </a:p>
          <a:p>
            <a:pPr lvl="1"/>
            <a:endParaRPr lang="en-US" dirty="0"/>
          </a:p>
        </p:txBody>
      </p:sp>
    </p:spTree>
    <p:extLst>
      <p:ext uri="{BB962C8B-B14F-4D97-AF65-F5344CB8AC3E}">
        <p14:creationId xmlns:p14="http://schemas.microsoft.com/office/powerpoint/2010/main" val="2506316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RHEUMATOID NODULES</a:t>
            </a:r>
          </a:p>
        </p:txBody>
      </p:sp>
      <p:pic>
        <p:nvPicPr>
          <p:cNvPr id="4" name="Content Placeholder 3"/>
          <p:cNvPicPr>
            <a:picLocks noGrp="1" noChangeAspect="1"/>
          </p:cNvPicPr>
          <p:nvPr>
            <p:ph idx="1"/>
          </p:nvPr>
        </p:nvPicPr>
        <p:blipFill>
          <a:blip r:embed="rId2"/>
          <a:stretch>
            <a:fillRect/>
          </a:stretch>
        </p:blipFill>
        <p:spPr>
          <a:xfrm>
            <a:off x="3473315" y="1498865"/>
            <a:ext cx="5245370" cy="3892750"/>
          </a:xfrm>
          <a:prstGeom prst="rect">
            <a:avLst/>
          </a:prstGeom>
        </p:spPr>
      </p:pic>
      <p:sp>
        <p:nvSpPr>
          <p:cNvPr id="5" name="TextBox 4"/>
          <p:cNvSpPr txBox="1"/>
          <p:nvPr/>
        </p:nvSpPr>
        <p:spPr>
          <a:xfrm>
            <a:off x="295564" y="5206949"/>
            <a:ext cx="29186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ACR IMAGE BANK</a:t>
            </a:r>
          </a:p>
        </p:txBody>
      </p:sp>
    </p:spTree>
    <p:extLst>
      <p:ext uri="{BB962C8B-B14F-4D97-AF65-F5344CB8AC3E}">
        <p14:creationId xmlns:p14="http://schemas.microsoft.com/office/powerpoint/2010/main" val="1737228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 Nodules</a:t>
            </a:r>
          </a:p>
        </p:txBody>
      </p:sp>
      <p:pic>
        <p:nvPicPr>
          <p:cNvPr id="6" name="Content Placeholder 5"/>
          <p:cNvPicPr>
            <a:picLocks noGrp="1" noChangeAspect="1"/>
          </p:cNvPicPr>
          <p:nvPr>
            <p:ph idx="1"/>
          </p:nvPr>
        </p:nvPicPr>
        <p:blipFill>
          <a:blip r:embed="rId2"/>
          <a:stretch>
            <a:fillRect/>
          </a:stretch>
        </p:blipFill>
        <p:spPr>
          <a:xfrm>
            <a:off x="3495541" y="1572501"/>
            <a:ext cx="5200917" cy="3473629"/>
          </a:xfrm>
          <a:prstGeom prst="rect">
            <a:avLst/>
          </a:prstGeom>
        </p:spPr>
      </p:pic>
    </p:spTree>
    <p:extLst>
      <p:ext uri="{BB962C8B-B14F-4D97-AF65-F5344CB8AC3E}">
        <p14:creationId xmlns:p14="http://schemas.microsoft.com/office/powerpoint/2010/main" val="1329239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 Vasculitis</a:t>
            </a:r>
          </a:p>
        </p:txBody>
      </p:sp>
      <p:pic>
        <p:nvPicPr>
          <p:cNvPr id="4" name="Content Placeholder 3"/>
          <p:cNvPicPr>
            <a:picLocks noGrp="1" noChangeAspect="1"/>
          </p:cNvPicPr>
          <p:nvPr>
            <p:ph idx="1"/>
          </p:nvPr>
        </p:nvPicPr>
        <p:blipFill>
          <a:blip r:embed="rId2"/>
          <a:stretch>
            <a:fillRect/>
          </a:stretch>
        </p:blipFill>
        <p:spPr>
          <a:xfrm>
            <a:off x="2190297" y="1383957"/>
            <a:ext cx="4134198" cy="4326986"/>
          </a:xfrm>
          <a:prstGeom prst="rect">
            <a:avLst/>
          </a:prstGeom>
        </p:spPr>
      </p:pic>
      <p:sp>
        <p:nvSpPr>
          <p:cNvPr id="5" name="Rectangle 4"/>
          <p:cNvSpPr/>
          <p:nvPr/>
        </p:nvSpPr>
        <p:spPr>
          <a:xfrm>
            <a:off x="6994671" y="1383957"/>
            <a:ext cx="3546764" cy="2618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Note the large, deep, necrotic ulcer with edematous border. The differential diagnosis for this lesion includes pyoderma gangrenosum and rheumatoid vasculitis.</a:t>
            </a:r>
          </a:p>
        </p:txBody>
      </p:sp>
    </p:spTree>
    <p:extLst>
      <p:ext uri="{BB962C8B-B14F-4D97-AF65-F5344CB8AC3E}">
        <p14:creationId xmlns:p14="http://schemas.microsoft.com/office/powerpoint/2010/main" val="1412902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 Vasculitis</a:t>
            </a:r>
          </a:p>
        </p:txBody>
      </p:sp>
      <p:pic>
        <p:nvPicPr>
          <p:cNvPr id="4" name="Content Placeholder 3"/>
          <p:cNvPicPr>
            <a:picLocks noGrp="1" noChangeAspect="1"/>
          </p:cNvPicPr>
          <p:nvPr>
            <p:ph idx="1"/>
          </p:nvPr>
        </p:nvPicPr>
        <p:blipFill>
          <a:blip r:embed="rId2"/>
          <a:stretch>
            <a:fillRect/>
          </a:stretch>
        </p:blipFill>
        <p:spPr>
          <a:xfrm>
            <a:off x="536691" y="2356455"/>
            <a:ext cx="7462314" cy="2538818"/>
          </a:xfrm>
          <a:prstGeom prst="rect">
            <a:avLst/>
          </a:prstGeom>
        </p:spPr>
      </p:pic>
      <p:sp>
        <p:nvSpPr>
          <p:cNvPr id="5" name="Rectangle 4"/>
          <p:cNvSpPr/>
          <p:nvPr/>
        </p:nvSpPr>
        <p:spPr>
          <a:xfrm>
            <a:off x="8152215" y="942109"/>
            <a:ext cx="3556000" cy="3953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Image of the finger from a woman with rheumatoid arthritis complicated by systemic vasculitis demonstrates numerous ischemic lesions. Note also the swan-neck deformity from erosive RA</a:t>
            </a:r>
          </a:p>
        </p:txBody>
      </p:sp>
    </p:spTree>
    <p:extLst>
      <p:ext uri="{BB962C8B-B14F-4D97-AF65-F5344CB8AC3E}">
        <p14:creationId xmlns:p14="http://schemas.microsoft.com/office/powerpoint/2010/main" val="1893559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Nervous system RA</a:t>
            </a:r>
          </a:p>
        </p:txBody>
      </p:sp>
      <p:sp>
        <p:nvSpPr>
          <p:cNvPr id="3" name="Content Placeholder 2"/>
          <p:cNvSpPr>
            <a:spLocks noGrp="1"/>
          </p:cNvSpPr>
          <p:nvPr>
            <p:ph idx="1"/>
          </p:nvPr>
        </p:nvSpPr>
        <p:spPr/>
        <p:txBody>
          <a:bodyPr/>
          <a:lstStyle/>
          <a:p>
            <a:r>
              <a:rPr lang="en-US" dirty="0"/>
              <a:t>CNS</a:t>
            </a:r>
          </a:p>
          <a:p>
            <a:pPr lvl="1"/>
            <a:r>
              <a:rPr lang="en-US" dirty="0"/>
              <a:t>Cervical Myelopathy</a:t>
            </a:r>
          </a:p>
          <a:p>
            <a:pPr lvl="2"/>
            <a:r>
              <a:rPr lang="en-US" dirty="0"/>
              <a:t>C1-C2 subluxation/impaction</a:t>
            </a:r>
          </a:p>
          <a:p>
            <a:r>
              <a:rPr lang="en-US" dirty="0"/>
              <a:t>PNS</a:t>
            </a:r>
          </a:p>
          <a:p>
            <a:pPr lvl="1"/>
            <a:r>
              <a:rPr lang="en-US" dirty="0"/>
              <a:t>Neuropathies</a:t>
            </a:r>
          </a:p>
          <a:p>
            <a:pPr lvl="1"/>
            <a:r>
              <a:rPr lang="en-US" dirty="0"/>
              <a:t>Carpal Tunnel</a:t>
            </a:r>
          </a:p>
          <a:p>
            <a:pPr lvl="1"/>
            <a:r>
              <a:rPr lang="en-US" dirty="0" err="1"/>
              <a:t>Mononeuritis</a:t>
            </a:r>
            <a:r>
              <a:rPr lang="en-US" dirty="0"/>
              <a:t> multiplex</a:t>
            </a:r>
          </a:p>
          <a:p>
            <a:pPr lvl="2"/>
            <a:r>
              <a:rPr lang="en-US" dirty="0"/>
              <a:t>Foot drop</a:t>
            </a:r>
          </a:p>
        </p:txBody>
      </p:sp>
    </p:spTree>
    <p:extLst>
      <p:ext uri="{BB962C8B-B14F-4D97-AF65-F5344CB8AC3E}">
        <p14:creationId xmlns:p14="http://schemas.microsoft.com/office/powerpoint/2010/main" val="2983433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6866" y="380151"/>
            <a:ext cx="4432057" cy="5967119"/>
          </a:xfrm>
          <a:prstGeom prst="rect">
            <a:avLst/>
          </a:prstGeom>
        </p:spPr>
      </p:pic>
    </p:spTree>
    <p:extLst>
      <p:ext uri="{BB962C8B-B14F-4D97-AF65-F5344CB8AC3E}">
        <p14:creationId xmlns:p14="http://schemas.microsoft.com/office/powerpoint/2010/main" val="2281525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21477" y="1146003"/>
            <a:ext cx="4351338" cy="4351338"/>
          </a:xfrm>
          <a:prstGeom prst="rect">
            <a:avLst/>
          </a:prstGeom>
        </p:spPr>
      </p:pic>
    </p:spTree>
    <p:extLst>
      <p:ext uri="{BB962C8B-B14F-4D97-AF65-F5344CB8AC3E}">
        <p14:creationId xmlns:p14="http://schemas.microsoft.com/office/powerpoint/2010/main" val="1424605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28592" y="510119"/>
            <a:ext cx="6845855" cy="4250694"/>
          </a:xfrm>
          <a:prstGeom prst="rect">
            <a:avLst/>
          </a:prstGeom>
        </p:spPr>
      </p:pic>
      <p:sp>
        <p:nvSpPr>
          <p:cNvPr id="5" name="TextBox 4"/>
          <p:cNvSpPr txBox="1"/>
          <p:nvPr/>
        </p:nvSpPr>
        <p:spPr>
          <a:xfrm>
            <a:off x="253314" y="5114891"/>
            <a:ext cx="105951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https://theartofmed.wordpress.com/2015/06/05/c1-vertebra-atlas-and-accompanying-structures/</a:t>
            </a:r>
          </a:p>
        </p:txBody>
      </p:sp>
    </p:spTree>
    <p:extLst>
      <p:ext uri="{BB962C8B-B14F-4D97-AF65-F5344CB8AC3E}">
        <p14:creationId xmlns:p14="http://schemas.microsoft.com/office/powerpoint/2010/main" val="2424972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57480" y="549875"/>
            <a:ext cx="9957400" cy="4691269"/>
          </a:xfrm>
          <a:prstGeom prst="rect">
            <a:avLst/>
          </a:prstGeom>
        </p:spPr>
      </p:pic>
    </p:spTree>
    <p:extLst>
      <p:ext uri="{BB962C8B-B14F-4D97-AF65-F5344CB8AC3E}">
        <p14:creationId xmlns:p14="http://schemas.microsoft.com/office/powerpoint/2010/main" val="129518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38200" y="1825625"/>
          <a:ext cx="10515600" cy="1854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6073925"/>
                    </a:ext>
                  </a:extLst>
                </a:gridCol>
                <a:gridCol w="5257800">
                  <a:extLst>
                    <a:ext uri="{9D8B030D-6E8A-4147-A177-3AD203B41FA5}">
                      <a16:colId xmlns:a16="http://schemas.microsoft.com/office/drawing/2014/main" val="1550117883"/>
                    </a:ext>
                  </a:extLst>
                </a:gridCol>
              </a:tblGrid>
              <a:tr h="370840">
                <a:tc>
                  <a:txBody>
                    <a:bodyPr/>
                    <a:lstStyle/>
                    <a:p>
                      <a:r>
                        <a:rPr lang="en-US" dirty="0"/>
                        <a:t>INFLAMMATORY</a:t>
                      </a:r>
                    </a:p>
                  </a:txBody>
                  <a:tcPr marL="88864" marR="88864"/>
                </a:tc>
                <a:tc>
                  <a:txBody>
                    <a:bodyPr/>
                    <a:lstStyle/>
                    <a:p>
                      <a:r>
                        <a:rPr lang="en-US" dirty="0"/>
                        <a:t>NON-INFLAMMATORY</a:t>
                      </a:r>
                    </a:p>
                  </a:txBody>
                  <a:tcPr marL="88864" marR="88864"/>
                </a:tc>
                <a:extLst>
                  <a:ext uri="{0D108BD9-81ED-4DB2-BD59-A6C34878D82A}">
                    <a16:rowId xmlns:a16="http://schemas.microsoft.com/office/drawing/2014/main" val="3808572163"/>
                  </a:ext>
                </a:extLst>
              </a:tr>
              <a:tr h="370840">
                <a:tc>
                  <a:txBody>
                    <a:bodyPr/>
                    <a:lstStyle/>
                    <a:p>
                      <a:r>
                        <a:rPr lang="en-US" dirty="0"/>
                        <a:t>AM</a:t>
                      </a:r>
                      <a:r>
                        <a:rPr lang="en-US" baseline="0" dirty="0"/>
                        <a:t> Stiffness &gt;30 min</a:t>
                      </a:r>
                      <a:endParaRPr lang="en-US" dirty="0"/>
                    </a:p>
                  </a:txBody>
                  <a:tcPr marL="88864" marR="88864"/>
                </a:tc>
                <a:tc>
                  <a:txBody>
                    <a:bodyPr/>
                    <a:lstStyle/>
                    <a:p>
                      <a:r>
                        <a:rPr lang="en-US" dirty="0"/>
                        <a:t>AM Stiffness</a:t>
                      </a:r>
                      <a:r>
                        <a:rPr lang="en-US" baseline="0" dirty="0"/>
                        <a:t> &lt; 30 min</a:t>
                      </a:r>
                      <a:endParaRPr lang="en-US" dirty="0"/>
                    </a:p>
                  </a:txBody>
                  <a:tcPr marL="88864" marR="88864"/>
                </a:tc>
                <a:extLst>
                  <a:ext uri="{0D108BD9-81ED-4DB2-BD59-A6C34878D82A}">
                    <a16:rowId xmlns:a16="http://schemas.microsoft.com/office/drawing/2014/main" val="260655618"/>
                  </a:ext>
                </a:extLst>
              </a:tr>
              <a:tr h="370840">
                <a:tc>
                  <a:txBody>
                    <a:bodyPr/>
                    <a:lstStyle/>
                    <a:p>
                      <a:r>
                        <a:rPr lang="en-US" dirty="0"/>
                        <a:t>worse with rest</a:t>
                      </a:r>
                    </a:p>
                  </a:txBody>
                  <a:tcPr marL="88864" marR="88864"/>
                </a:tc>
                <a:tc>
                  <a:txBody>
                    <a:bodyPr/>
                    <a:lstStyle/>
                    <a:p>
                      <a:r>
                        <a:rPr lang="en-US" dirty="0"/>
                        <a:t>Better</a:t>
                      </a:r>
                      <a:r>
                        <a:rPr lang="en-US" baseline="0" dirty="0"/>
                        <a:t> </a:t>
                      </a:r>
                      <a:r>
                        <a:rPr lang="en-US" dirty="0"/>
                        <a:t>with rest</a:t>
                      </a:r>
                    </a:p>
                  </a:txBody>
                  <a:tcPr marL="88864" marR="88864"/>
                </a:tc>
                <a:extLst>
                  <a:ext uri="{0D108BD9-81ED-4DB2-BD59-A6C34878D82A}">
                    <a16:rowId xmlns:a16="http://schemas.microsoft.com/office/drawing/2014/main" val="2317842321"/>
                  </a:ext>
                </a:extLst>
              </a:tr>
              <a:tr h="370840">
                <a:tc>
                  <a:txBody>
                    <a:bodyPr/>
                    <a:lstStyle/>
                    <a:p>
                      <a:r>
                        <a:rPr lang="en-US" dirty="0"/>
                        <a:t>Improved</a:t>
                      </a:r>
                      <a:r>
                        <a:rPr lang="en-US" baseline="0" dirty="0"/>
                        <a:t> with activity</a:t>
                      </a:r>
                      <a:endParaRPr lang="en-US" dirty="0"/>
                    </a:p>
                  </a:txBody>
                  <a:tcPr marL="88864" marR="88864"/>
                </a:tc>
                <a:tc>
                  <a:txBody>
                    <a:bodyPr/>
                    <a:lstStyle/>
                    <a:p>
                      <a:r>
                        <a:rPr lang="en-US" dirty="0"/>
                        <a:t>Worse</a:t>
                      </a:r>
                      <a:r>
                        <a:rPr lang="en-US" baseline="0" dirty="0"/>
                        <a:t> with activity</a:t>
                      </a:r>
                      <a:endParaRPr lang="en-US" dirty="0"/>
                    </a:p>
                  </a:txBody>
                  <a:tcPr marL="88864" marR="88864"/>
                </a:tc>
                <a:extLst>
                  <a:ext uri="{0D108BD9-81ED-4DB2-BD59-A6C34878D82A}">
                    <a16:rowId xmlns:a16="http://schemas.microsoft.com/office/drawing/2014/main" val="447164932"/>
                  </a:ext>
                </a:extLst>
              </a:tr>
              <a:tr h="370840">
                <a:tc>
                  <a:txBody>
                    <a:bodyPr/>
                    <a:lstStyle/>
                    <a:p>
                      <a:r>
                        <a:rPr lang="en-US" dirty="0"/>
                        <a:t>Worse in the AM</a:t>
                      </a:r>
                    </a:p>
                  </a:txBody>
                  <a:tcPr marL="88864" marR="88864"/>
                </a:tc>
                <a:tc>
                  <a:txBody>
                    <a:bodyPr/>
                    <a:lstStyle/>
                    <a:p>
                      <a:endParaRPr lang="en-US" dirty="0"/>
                    </a:p>
                  </a:txBody>
                  <a:tcPr marL="88864" marR="88864"/>
                </a:tc>
                <a:extLst>
                  <a:ext uri="{0D108BD9-81ED-4DB2-BD59-A6C34878D82A}">
                    <a16:rowId xmlns:a16="http://schemas.microsoft.com/office/drawing/2014/main" val="4222004382"/>
                  </a:ext>
                </a:extLst>
              </a:tr>
            </a:tbl>
          </a:graphicData>
        </a:graphic>
      </p:graphicFrame>
    </p:spTree>
    <p:extLst>
      <p:ext uri="{BB962C8B-B14F-4D97-AF65-F5344CB8AC3E}">
        <p14:creationId xmlns:p14="http://schemas.microsoft.com/office/powerpoint/2010/main" val="774941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2076" y="1262270"/>
            <a:ext cx="9075261" cy="4329221"/>
          </a:xfrm>
          <a:prstGeom prst="rect">
            <a:avLst/>
          </a:prstGeom>
        </p:spPr>
      </p:pic>
    </p:spTree>
    <p:extLst>
      <p:ext uri="{BB962C8B-B14F-4D97-AF65-F5344CB8AC3E}">
        <p14:creationId xmlns:p14="http://schemas.microsoft.com/office/powerpoint/2010/main" val="2337964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24362" y="767922"/>
            <a:ext cx="5966349" cy="4351198"/>
          </a:xfrm>
          <a:prstGeom prst="rect">
            <a:avLst/>
          </a:prstGeom>
        </p:spPr>
      </p:pic>
    </p:spTree>
    <p:extLst>
      <p:ext uri="{BB962C8B-B14F-4D97-AF65-F5344CB8AC3E}">
        <p14:creationId xmlns:p14="http://schemas.microsoft.com/office/powerpoint/2010/main" val="130757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595"/>
            <a:ext cx="10515600" cy="1325563"/>
          </a:xfrm>
        </p:spPr>
        <p:txBody>
          <a:bodyPr/>
          <a:lstStyle/>
          <a:p>
            <a:r>
              <a:rPr lang="en-US" dirty="0"/>
              <a:t>Atlantoaxial subluxation</a:t>
            </a:r>
          </a:p>
        </p:txBody>
      </p:sp>
      <p:pic>
        <p:nvPicPr>
          <p:cNvPr id="4" name="Picture 3"/>
          <p:cNvPicPr>
            <a:picLocks noChangeAspect="1"/>
          </p:cNvPicPr>
          <p:nvPr/>
        </p:nvPicPr>
        <p:blipFill>
          <a:blip r:embed="rId2"/>
          <a:stretch>
            <a:fillRect/>
          </a:stretch>
        </p:blipFill>
        <p:spPr>
          <a:xfrm>
            <a:off x="105220" y="1134634"/>
            <a:ext cx="4044832" cy="5445542"/>
          </a:xfrm>
          <a:prstGeom prst="rect">
            <a:avLst/>
          </a:prstGeom>
        </p:spPr>
      </p:pic>
      <p:pic>
        <p:nvPicPr>
          <p:cNvPr id="5" name="Picture 4"/>
          <p:cNvPicPr>
            <a:picLocks noChangeAspect="1"/>
          </p:cNvPicPr>
          <p:nvPr/>
        </p:nvPicPr>
        <p:blipFill>
          <a:blip r:embed="rId3"/>
          <a:stretch>
            <a:fillRect/>
          </a:stretch>
        </p:blipFill>
        <p:spPr>
          <a:xfrm>
            <a:off x="4236551" y="1146992"/>
            <a:ext cx="3733558" cy="5458068"/>
          </a:xfrm>
          <a:prstGeom prst="rect">
            <a:avLst/>
          </a:prstGeom>
          <a:noFill/>
        </p:spPr>
      </p:pic>
      <p:sp>
        <p:nvSpPr>
          <p:cNvPr id="6" name="Rectangle 5"/>
          <p:cNvSpPr/>
          <p:nvPr/>
        </p:nvSpPr>
        <p:spPr>
          <a:xfrm>
            <a:off x="8196888" y="1146992"/>
            <a:ext cx="3429000" cy="3250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lateral radiograph in flexion shows separation between the anterior inferior aspect of C1 and the odontoid process (lines) of greater than 2.5 mm.</a:t>
            </a:r>
          </a:p>
        </p:txBody>
      </p:sp>
    </p:spTree>
    <p:extLst>
      <p:ext uri="{BB962C8B-B14F-4D97-AF65-F5344CB8AC3E}">
        <p14:creationId xmlns:p14="http://schemas.microsoft.com/office/powerpoint/2010/main" val="432683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4697" y="565235"/>
            <a:ext cx="10515600" cy="4351338"/>
          </a:xfrm>
        </p:spPr>
        <p:txBody>
          <a:bodyPr>
            <a:normAutofit lnSpcReduction="10000"/>
          </a:bodyPr>
          <a:lstStyle/>
          <a:p>
            <a:r>
              <a:rPr lang="en-US" dirty="0"/>
              <a:t>Anterior subluxation of C1-C2 results in a widening of arch of C1 and odontoid of C2 of </a:t>
            </a:r>
            <a:r>
              <a:rPr lang="en-US" sz="2400" b="1" dirty="0">
                <a:solidFill>
                  <a:prstClr val="white"/>
                </a:solidFill>
                <a:latin typeface="Calibri" panose="020F0502020204030204"/>
              </a:rPr>
              <a:t>&gt;than 3 mm in men and 2.5 mm in women</a:t>
            </a:r>
            <a:r>
              <a:rPr lang="en-US" sz="2400" dirty="0">
                <a:solidFill>
                  <a:prstClr val="white"/>
                </a:solidFill>
                <a:latin typeface="Calibri" panose="020F0502020204030204"/>
              </a:rPr>
              <a:t>.*</a:t>
            </a:r>
          </a:p>
          <a:p>
            <a:pPr lvl="1"/>
            <a:r>
              <a:rPr lang="en-US" dirty="0"/>
              <a:t>&gt;3 mm in men</a:t>
            </a:r>
          </a:p>
          <a:p>
            <a:pPr lvl="1"/>
            <a:r>
              <a:rPr lang="en-US" dirty="0"/>
              <a:t>&gt; 2.5 mm in women</a:t>
            </a:r>
          </a:p>
          <a:p>
            <a:pPr lvl="1"/>
            <a:endParaRPr lang="en-US" dirty="0"/>
          </a:p>
          <a:p>
            <a:r>
              <a:rPr lang="en-US" dirty="0"/>
              <a:t>Risk of spinal cord compression </a:t>
            </a:r>
          </a:p>
          <a:p>
            <a:pPr lvl="1"/>
            <a:r>
              <a:rPr lang="en-US" dirty="0"/>
              <a:t>anterior </a:t>
            </a:r>
            <a:r>
              <a:rPr lang="en-US" dirty="0" err="1"/>
              <a:t>atlanto</a:t>
            </a:r>
            <a:r>
              <a:rPr lang="en-US" dirty="0"/>
              <a:t>-odontoid interval is ≥9 mm</a:t>
            </a:r>
          </a:p>
          <a:p>
            <a:pPr lvl="1"/>
            <a:r>
              <a:rPr lang="en-US" dirty="0"/>
              <a:t>posterior </a:t>
            </a:r>
            <a:r>
              <a:rPr lang="en-US" dirty="0" err="1"/>
              <a:t>antlando</a:t>
            </a:r>
            <a:r>
              <a:rPr lang="en-US" dirty="0"/>
              <a:t>-odontoid interval is ≤14 mm</a:t>
            </a:r>
          </a:p>
          <a:p>
            <a:pPr marL="0" indent="0">
              <a:buNone/>
            </a:pPr>
            <a:endParaRPr lang="en-US" dirty="0"/>
          </a:p>
          <a:p>
            <a:r>
              <a:rPr lang="en-US" dirty="0"/>
              <a:t>Risk of severe neurologic findings for C1 C2 vertical impaction</a:t>
            </a:r>
          </a:p>
          <a:p>
            <a:pPr lvl="1"/>
            <a:r>
              <a:rPr lang="en-US" dirty="0"/>
              <a:t>≥5mm above </a:t>
            </a:r>
            <a:r>
              <a:rPr lang="en-US" dirty="0" err="1"/>
              <a:t>Ranawat’s</a:t>
            </a:r>
            <a:r>
              <a:rPr lang="en-US" dirty="0"/>
              <a:t> line</a:t>
            </a:r>
          </a:p>
          <a:p>
            <a:pPr lvl="1"/>
            <a:endParaRPr lang="en-US" dirty="0"/>
          </a:p>
          <a:p>
            <a:pPr lvl="1"/>
            <a:endParaRPr lang="en-US" dirty="0"/>
          </a:p>
          <a:p>
            <a:pPr lvl="1"/>
            <a:endParaRPr lang="en-US" dirty="0"/>
          </a:p>
          <a:p>
            <a:endParaRPr lang="en-US" dirty="0"/>
          </a:p>
          <a:p>
            <a:endParaRPr lang="en-US" dirty="0"/>
          </a:p>
        </p:txBody>
      </p:sp>
      <p:sp>
        <p:nvSpPr>
          <p:cNvPr id="4" name="TextBox 3"/>
          <p:cNvSpPr txBox="1"/>
          <p:nvPr/>
        </p:nvSpPr>
        <p:spPr>
          <a:xfrm>
            <a:off x="378940" y="5044793"/>
            <a:ext cx="8703276" cy="923330"/>
          </a:xfrm>
          <a:prstGeom prst="rect">
            <a:avLst/>
          </a:prstGeom>
          <a:noFill/>
        </p:spPr>
        <p:txBody>
          <a:bodyPr wrap="square" rtlCol="0">
            <a:spAutoFit/>
          </a:bodyPr>
          <a:lstStyle/>
          <a:p>
            <a:r>
              <a:rPr lang="en-US" dirty="0">
                <a:solidFill>
                  <a:prstClr val="black"/>
                </a:solidFill>
                <a:latin typeface="Calibri" panose="020F0502020204030204"/>
              </a:rPr>
              <a:t>*</a:t>
            </a:r>
            <a:r>
              <a:rPr lang="en-US" dirty="0" err="1">
                <a:solidFill>
                  <a:prstClr val="black"/>
                </a:solidFill>
                <a:latin typeface="Calibri" panose="020F0502020204030204"/>
              </a:rPr>
              <a:t>Hinck</a:t>
            </a:r>
            <a:r>
              <a:rPr lang="en-US" dirty="0">
                <a:solidFill>
                  <a:prstClr val="black"/>
                </a:solidFill>
                <a:latin typeface="Calibri" panose="020F0502020204030204"/>
              </a:rPr>
              <a:t> VC, Hopkins CE. </a:t>
            </a:r>
            <a:r>
              <a:rPr lang="en-US" b="1" dirty="0">
                <a:solidFill>
                  <a:prstClr val="black"/>
                </a:solidFill>
                <a:latin typeface="Calibri" panose="020F0502020204030204"/>
              </a:rPr>
              <a:t>Measurement of the </a:t>
            </a:r>
            <a:r>
              <a:rPr lang="en-US" b="1" dirty="0" err="1">
                <a:solidFill>
                  <a:prstClr val="black"/>
                </a:solidFill>
                <a:latin typeface="Calibri" panose="020F0502020204030204"/>
              </a:rPr>
              <a:t>atlanto</a:t>
            </a:r>
            <a:r>
              <a:rPr lang="en-US" b="1" dirty="0">
                <a:solidFill>
                  <a:prstClr val="black"/>
                </a:solidFill>
                <a:latin typeface="Calibri" panose="020F0502020204030204"/>
              </a:rPr>
              <a:t>-dental interval in the adult.</a:t>
            </a:r>
            <a:r>
              <a:rPr lang="en-US" dirty="0">
                <a:solidFill>
                  <a:prstClr val="black"/>
                </a:solidFill>
                <a:latin typeface="Calibri" panose="020F0502020204030204"/>
              </a:rPr>
              <a:t> </a:t>
            </a:r>
            <a:r>
              <a:rPr lang="en-US" i="1" dirty="0">
                <a:solidFill>
                  <a:prstClr val="black"/>
                </a:solidFill>
                <a:latin typeface="Calibri" panose="020F0502020204030204"/>
              </a:rPr>
              <a:t>Am J </a:t>
            </a:r>
            <a:r>
              <a:rPr lang="en-US" i="1" dirty="0" err="1">
                <a:solidFill>
                  <a:prstClr val="black"/>
                </a:solidFill>
                <a:latin typeface="Calibri" panose="020F0502020204030204"/>
              </a:rPr>
              <a:t>Roentgenol</a:t>
            </a:r>
            <a:r>
              <a:rPr lang="en-US" i="1" dirty="0">
                <a:solidFill>
                  <a:prstClr val="black"/>
                </a:solidFill>
                <a:latin typeface="Calibri" panose="020F0502020204030204"/>
              </a:rPr>
              <a:t> Radium </a:t>
            </a:r>
            <a:r>
              <a:rPr lang="en-US" i="1" dirty="0" err="1">
                <a:solidFill>
                  <a:prstClr val="black"/>
                </a:solidFill>
                <a:latin typeface="Calibri" panose="020F0502020204030204"/>
              </a:rPr>
              <a:t>Ther</a:t>
            </a:r>
            <a:r>
              <a:rPr lang="en-US" i="1" dirty="0">
                <a:solidFill>
                  <a:prstClr val="black"/>
                </a:solidFill>
                <a:latin typeface="Calibri" panose="020F0502020204030204"/>
              </a:rPr>
              <a:t> </a:t>
            </a:r>
            <a:r>
              <a:rPr lang="en-US" i="1" dirty="0" err="1">
                <a:solidFill>
                  <a:prstClr val="black"/>
                </a:solidFill>
                <a:latin typeface="Calibri" panose="020F0502020204030204"/>
              </a:rPr>
              <a:t>Nucl</a:t>
            </a:r>
            <a:r>
              <a:rPr lang="en-US" i="1" dirty="0">
                <a:solidFill>
                  <a:prstClr val="black"/>
                </a:solidFill>
                <a:latin typeface="Calibri" panose="020F0502020204030204"/>
              </a:rPr>
              <a:t> Med</a:t>
            </a:r>
            <a:r>
              <a:rPr lang="en-US" dirty="0">
                <a:solidFill>
                  <a:prstClr val="black"/>
                </a:solidFill>
                <a:latin typeface="Calibri" panose="020F0502020204030204"/>
              </a:rPr>
              <a:t> 1960;</a:t>
            </a:r>
            <a:r>
              <a:rPr lang="en-US" b="1" dirty="0">
                <a:solidFill>
                  <a:prstClr val="black"/>
                </a:solidFill>
                <a:latin typeface="Calibri" panose="020F0502020204030204"/>
              </a:rPr>
              <a:t>84</a:t>
            </a:r>
            <a:r>
              <a:rPr lang="en-US" dirty="0">
                <a:solidFill>
                  <a:prstClr val="black"/>
                </a:solidFill>
                <a:latin typeface="Calibri" panose="020F0502020204030204"/>
              </a:rPr>
              <a:t>:945–51</a:t>
            </a:r>
          </a:p>
          <a:p>
            <a:endParaRPr lang="en-US" dirty="0"/>
          </a:p>
        </p:txBody>
      </p:sp>
    </p:spTree>
    <p:extLst>
      <p:ext uri="{BB962C8B-B14F-4D97-AF65-F5344CB8AC3E}">
        <p14:creationId xmlns:p14="http://schemas.microsoft.com/office/powerpoint/2010/main" val="188209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Ranawat’s</a:t>
            </a:r>
            <a:r>
              <a:rPr lang="en-US" dirty="0"/>
              <a:t> line</a:t>
            </a:r>
          </a:p>
        </p:txBody>
      </p:sp>
      <p:pic>
        <p:nvPicPr>
          <p:cNvPr id="4" name="Content Placeholder 3"/>
          <p:cNvPicPr>
            <a:picLocks noGrp="1" noChangeAspect="1"/>
          </p:cNvPicPr>
          <p:nvPr>
            <p:ph idx="1"/>
          </p:nvPr>
        </p:nvPicPr>
        <p:blipFill>
          <a:blip r:embed="rId2"/>
          <a:stretch>
            <a:fillRect/>
          </a:stretch>
        </p:blipFill>
        <p:spPr>
          <a:xfrm>
            <a:off x="2506880" y="1341833"/>
            <a:ext cx="6714745" cy="4318904"/>
          </a:xfrm>
          <a:prstGeom prst="rect">
            <a:avLst/>
          </a:prstGeom>
        </p:spPr>
      </p:pic>
      <p:sp>
        <p:nvSpPr>
          <p:cNvPr id="5" name="TextBox 4"/>
          <p:cNvSpPr txBox="1"/>
          <p:nvPr/>
        </p:nvSpPr>
        <p:spPr>
          <a:xfrm>
            <a:off x="536878" y="5784305"/>
            <a:ext cx="10654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www.researchgate.net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/figure/A-Illustration-demonstrating-Ranawats-method-measurement-of-the-distance-between-the_fig1_290613782</a:t>
            </a:r>
          </a:p>
        </p:txBody>
      </p:sp>
    </p:spTree>
    <p:extLst>
      <p:ext uri="{BB962C8B-B14F-4D97-AF65-F5344CB8AC3E}">
        <p14:creationId xmlns:p14="http://schemas.microsoft.com/office/powerpoint/2010/main" val="2282229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29728" cy="1325563"/>
          </a:xfrm>
        </p:spPr>
        <p:txBody>
          <a:bodyPr/>
          <a:lstStyle/>
          <a:p>
            <a:r>
              <a:rPr lang="en-US" dirty="0"/>
              <a:t>Vertical atlantoaxial subluxation</a:t>
            </a:r>
          </a:p>
        </p:txBody>
      </p:sp>
      <p:pic>
        <p:nvPicPr>
          <p:cNvPr id="4" name="Content Placeholder 3"/>
          <p:cNvPicPr>
            <a:picLocks noGrp="1" noChangeAspect="1"/>
          </p:cNvPicPr>
          <p:nvPr>
            <p:ph idx="1"/>
          </p:nvPr>
        </p:nvPicPr>
        <p:blipFill>
          <a:blip r:embed="rId2"/>
          <a:stretch>
            <a:fillRect/>
          </a:stretch>
        </p:blipFill>
        <p:spPr>
          <a:xfrm>
            <a:off x="5785117" y="705180"/>
            <a:ext cx="4085872" cy="5633764"/>
          </a:xfrm>
          <a:prstGeom prst="rect">
            <a:avLst/>
          </a:prstGeom>
        </p:spPr>
      </p:pic>
    </p:spTree>
    <p:extLst>
      <p:ext uri="{BB962C8B-B14F-4D97-AF65-F5344CB8AC3E}">
        <p14:creationId xmlns:p14="http://schemas.microsoft.com/office/powerpoint/2010/main" val="3613075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Ophthalmologic RA</a:t>
            </a:r>
          </a:p>
        </p:txBody>
      </p:sp>
      <p:sp>
        <p:nvSpPr>
          <p:cNvPr id="3" name="Content Placeholder 2"/>
          <p:cNvSpPr>
            <a:spLocks noGrp="1"/>
          </p:cNvSpPr>
          <p:nvPr>
            <p:ph idx="1"/>
          </p:nvPr>
        </p:nvSpPr>
        <p:spPr/>
        <p:txBody>
          <a:bodyPr/>
          <a:lstStyle/>
          <a:p>
            <a:r>
              <a:rPr lang="en-US" b="1" dirty="0" err="1"/>
              <a:t>Episcleritis</a:t>
            </a:r>
            <a:r>
              <a:rPr lang="en-US" b="1" dirty="0"/>
              <a:t>/</a:t>
            </a:r>
            <a:r>
              <a:rPr lang="en-US" b="1" dirty="0" err="1"/>
              <a:t>Scleritis</a:t>
            </a:r>
            <a:br>
              <a:rPr lang="en-US" dirty="0"/>
            </a:br>
            <a:r>
              <a:rPr lang="en-US" dirty="0"/>
              <a:t>	&lt;1% of RA patients</a:t>
            </a:r>
          </a:p>
          <a:p>
            <a:r>
              <a:rPr lang="en-US" b="1" dirty="0" err="1"/>
              <a:t>Scleromalacia</a:t>
            </a:r>
            <a:r>
              <a:rPr lang="en-US" b="1" dirty="0"/>
              <a:t>/Peripheral ulcerative keratitis</a:t>
            </a:r>
          </a:p>
          <a:p>
            <a:pPr lvl="1"/>
            <a:r>
              <a:rPr lang="en-US" dirty="0"/>
              <a:t>More severe </a:t>
            </a:r>
            <a:r>
              <a:rPr lang="en-US" dirty="0" err="1"/>
              <a:t>scleritis</a:t>
            </a:r>
            <a:r>
              <a:rPr lang="en-US" dirty="0"/>
              <a:t>, may perforate anterior chamber</a:t>
            </a:r>
          </a:p>
          <a:p>
            <a:r>
              <a:rPr lang="en-US" b="1" dirty="0"/>
              <a:t>Corneal perforation</a:t>
            </a:r>
          </a:p>
          <a:p>
            <a:r>
              <a:rPr lang="en-US" b="1" dirty="0" err="1"/>
              <a:t>Ketoconjuctivitis</a:t>
            </a:r>
            <a:r>
              <a:rPr lang="en-US" b="1" dirty="0"/>
              <a:t> </a:t>
            </a:r>
            <a:r>
              <a:rPr lang="en-US" b="1" dirty="0" err="1"/>
              <a:t>sicca</a:t>
            </a:r>
            <a:endParaRPr lang="en-US" b="1" dirty="0"/>
          </a:p>
          <a:p>
            <a:pPr lvl="1"/>
            <a:r>
              <a:rPr lang="en-US" dirty="0"/>
              <a:t>Secondary </a:t>
            </a:r>
            <a:r>
              <a:rPr lang="en-US" dirty="0" err="1"/>
              <a:t>sjogren’s</a:t>
            </a:r>
            <a:endParaRPr lang="en-US" dirty="0"/>
          </a:p>
          <a:p>
            <a:pPr lvl="1"/>
            <a:r>
              <a:rPr lang="en-US" dirty="0"/>
              <a:t>May have dry mouth</a:t>
            </a:r>
          </a:p>
          <a:p>
            <a:pPr lvl="1"/>
            <a:endParaRPr lang="en-US" dirty="0"/>
          </a:p>
        </p:txBody>
      </p:sp>
    </p:spTree>
    <p:extLst>
      <p:ext uri="{BB962C8B-B14F-4D97-AF65-F5344CB8AC3E}">
        <p14:creationId xmlns:p14="http://schemas.microsoft.com/office/powerpoint/2010/main" val="1699029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64295" y="632490"/>
            <a:ext cx="6764789" cy="4243555"/>
          </a:xfrm>
          <a:prstGeom prst="rect">
            <a:avLst/>
          </a:prstGeom>
        </p:spPr>
      </p:pic>
      <p:sp>
        <p:nvSpPr>
          <p:cNvPr id="5" name="TextBox 4"/>
          <p:cNvSpPr txBox="1"/>
          <p:nvPr/>
        </p:nvSpPr>
        <p:spPr>
          <a:xfrm>
            <a:off x="391924" y="5216433"/>
            <a:ext cx="8776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https://quizlet.com/gb/379365980/the-red-eye-flash-cards/</a:t>
            </a:r>
          </a:p>
        </p:txBody>
      </p:sp>
    </p:spTree>
    <p:extLst>
      <p:ext uri="{BB962C8B-B14F-4D97-AF65-F5344CB8AC3E}">
        <p14:creationId xmlns:p14="http://schemas.microsoft.com/office/powerpoint/2010/main" val="173081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Episcleritis</a:t>
            </a:r>
            <a:endParaRPr lang="en-US" dirty="0"/>
          </a:p>
        </p:txBody>
      </p:sp>
      <p:pic>
        <p:nvPicPr>
          <p:cNvPr id="4" name="Content Placeholder 3"/>
          <p:cNvPicPr>
            <a:picLocks noGrp="1" noChangeAspect="1"/>
          </p:cNvPicPr>
          <p:nvPr>
            <p:ph idx="1"/>
          </p:nvPr>
        </p:nvPicPr>
        <p:blipFill>
          <a:blip r:embed="rId2"/>
          <a:stretch>
            <a:fillRect/>
          </a:stretch>
        </p:blipFill>
        <p:spPr>
          <a:xfrm>
            <a:off x="5390257" y="1268643"/>
            <a:ext cx="5143764" cy="3397425"/>
          </a:xfrm>
          <a:prstGeom prst="rect">
            <a:avLst/>
          </a:prstGeom>
        </p:spPr>
      </p:pic>
      <p:sp>
        <p:nvSpPr>
          <p:cNvPr id="3" name="Rectangle 2"/>
          <p:cNvSpPr/>
          <p:nvPr/>
        </p:nvSpPr>
        <p:spPr>
          <a:xfrm>
            <a:off x="1542536" y="2250860"/>
            <a:ext cx="3356113" cy="2415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Image of the eye shows episcleritis due to active rheumatoid arthritis. Note the hypervascularity most intense near the limbus and the absence of conjunctival exudate.</a:t>
            </a:r>
          </a:p>
        </p:txBody>
      </p:sp>
    </p:spTree>
    <p:extLst>
      <p:ext uri="{BB962C8B-B14F-4D97-AF65-F5344CB8AC3E}">
        <p14:creationId xmlns:p14="http://schemas.microsoft.com/office/powerpoint/2010/main" val="4236107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Scleromalacia</a:t>
            </a:r>
            <a:endParaRPr lang="en-US" dirty="0"/>
          </a:p>
        </p:txBody>
      </p:sp>
      <p:pic>
        <p:nvPicPr>
          <p:cNvPr id="4" name="Content Placeholder 3"/>
          <p:cNvPicPr>
            <a:picLocks noGrp="1" noChangeAspect="1"/>
          </p:cNvPicPr>
          <p:nvPr>
            <p:ph idx="1"/>
          </p:nvPr>
        </p:nvPicPr>
        <p:blipFill>
          <a:blip r:embed="rId2"/>
          <a:stretch>
            <a:fillRect/>
          </a:stretch>
        </p:blipFill>
        <p:spPr>
          <a:xfrm>
            <a:off x="5169961" y="1433735"/>
            <a:ext cx="5727420" cy="3785804"/>
          </a:xfrm>
          <a:prstGeom prst="rect">
            <a:avLst/>
          </a:prstGeom>
        </p:spPr>
      </p:pic>
      <p:sp>
        <p:nvSpPr>
          <p:cNvPr id="3" name="Rectangle 2"/>
          <p:cNvSpPr/>
          <p:nvPr/>
        </p:nvSpPr>
        <p:spPr>
          <a:xfrm>
            <a:off x="1503202" y="1433735"/>
            <a:ext cx="3210340" cy="4472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Rheumatoid nodules involving the sclera of the eye may result in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scleromalacia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The bluish choroid is visible because of thinning of the sclera. The surrounding bulbar conjunctiva appears slightly atrophic, and superficial vessels are dilated. Focal chronic inflammatory cell infiltration and necrosis may appear in the sclera. When these changes become more extensive, the lesion resembles the subcutaneous nodule of rheumatoid arthritis.</a:t>
            </a:r>
          </a:p>
        </p:txBody>
      </p:sp>
    </p:spTree>
    <p:extLst>
      <p:ext uri="{BB962C8B-B14F-4D97-AF65-F5344CB8AC3E}">
        <p14:creationId xmlns:p14="http://schemas.microsoft.com/office/powerpoint/2010/main" val="3553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96746" y="1226478"/>
            <a:ext cx="6592887" cy="2897759"/>
          </a:xfrm>
          <a:prstGeom prst="rect">
            <a:avLst/>
          </a:prstGeom>
        </p:spPr>
      </p:pic>
      <p:sp>
        <p:nvSpPr>
          <p:cNvPr id="5" name="TextBox 4"/>
          <p:cNvSpPr txBox="1"/>
          <p:nvPr/>
        </p:nvSpPr>
        <p:spPr>
          <a:xfrm>
            <a:off x="222421" y="5049047"/>
            <a:ext cx="86082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https://pt.khanacademy.org/science/health-and-medicine/muscular-skeletal-diseases/arthritis/a/arthritis-and-rheumatoid-arthritis</a:t>
            </a:r>
          </a:p>
        </p:txBody>
      </p:sp>
    </p:spTree>
    <p:extLst>
      <p:ext uri="{BB962C8B-B14F-4D97-AF65-F5344CB8AC3E}">
        <p14:creationId xmlns:p14="http://schemas.microsoft.com/office/powerpoint/2010/main" val="956871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Scleromalacia</a:t>
            </a:r>
            <a:r>
              <a:rPr lang="en-US" dirty="0"/>
              <a:t> </a:t>
            </a:r>
            <a:r>
              <a:rPr lang="en-US" dirty="0" err="1"/>
              <a:t>perforans</a:t>
            </a:r>
            <a:endParaRPr lang="en-US" dirty="0"/>
          </a:p>
        </p:txBody>
      </p:sp>
      <p:pic>
        <p:nvPicPr>
          <p:cNvPr id="4" name="Content Placeholder 3"/>
          <p:cNvPicPr>
            <a:picLocks noGrp="1" noChangeAspect="1"/>
          </p:cNvPicPr>
          <p:nvPr>
            <p:ph idx="1"/>
          </p:nvPr>
        </p:nvPicPr>
        <p:blipFill>
          <a:blip r:embed="rId2"/>
          <a:stretch>
            <a:fillRect/>
          </a:stretch>
        </p:blipFill>
        <p:spPr>
          <a:xfrm>
            <a:off x="5422582" y="1547396"/>
            <a:ext cx="5226319" cy="3492679"/>
          </a:xfrm>
          <a:prstGeom prst="rect">
            <a:avLst/>
          </a:prstGeom>
        </p:spPr>
      </p:pic>
      <p:sp>
        <p:nvSpPr>
          <p:cNvPr id="3" name="Rectangle 2"/>
          <p:cNvSpPr/>
          <p:nvPr/>
        </p:nvSpPr>
        <p:spPr>
          <a:xfrm>
            <a:off x="1591962" y="1547396"/>
            <a:ext cx="3584713" cy="3737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This eye demonstrates several rheumatoid scleral nodules, scleral thinning, and adjacent conjunctival injection. The uveal tissue is about to herniate through the softened sclera in the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midsuperior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portion of the eye, which could result in a perforation of the globe.</a:t>
            </a:r>
          </a:p>
        </p:txBody>
      </p:sp>
    </p:spTree>
    <p:extLst>
      <p:ext uri="{BB962C8B-B14F-4D97-AF65-F5344CB8AC3E}">
        <p14:creationId xmlns:p14="http://schemas.microsoft.com/office/powerpoint/2010/main" val="4228972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Scleromalacia</a:t>
            </a:r>
            <a:r>
              <a:rPr lang="en-US" dirty="0"/>
              <a:t> </a:t>
            </a:r>
            <a:r>
              <a:rPr lang="en-US" dirty="0" err="1"/>
              <a:t>perforans</a:t>
            </a:r>
            <a:r>
              <a:rPr lang="en-US" dirty="0"/>
              <a:t> herniation</a:t>
            </a:r>
          </a:p>
        </p:txBody>
      </p:sp>
      <p:pic>
        <p:nvPicPr>
          <p:cNvPr id="4" name="Content Placeholder 3"/>
          <p:cNvPicPr>
            <a:picLocks noGrp="1" noChangeAspect="1"/>
          </p:cNvPicPr>
          <p:nvPr>
            <p:ph idx="1"/>
          </p:nvPr>
        </p:nvPicPr>
        <p:blipFill>
          <a:blip r:embed="rId2"/>
          <a:stretch>
            <a:fillRect/>
          </a:stretch>
        </p:blipFill>
        <p:spPr>
          <a:xfrm>
            <a:off x="5709967" y="1690688"/>
            <a:ext cx="5207268" cy="3473629"/>
          </a:xfrm>
          <a:prstGeom prst="rect">
            <a:avLst/>
          </a:prstGeom>
        </p:spPr>
      </p:pic>
      <p:sp>
        <p:nvSpPr>
          <p:cNvPr id="5" name="Rectangle 4"/>
          <p:cNvSpPr/>
          <p:nvPr/>
        </p:nvSpPr>
        <p:spPr>
          <a:xfrm>
            <a:off x="1059314" y="1690688"/>
            <a:ext cx="4429539" cy="3488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This eye demonstrates marked scleral thinning and adjacent scleral and conjunctival injection. The darker pigmented uveal tissue has herniated through the softened sclera, and perforation is imminent. Note the nonconcentric pupil.</a:t>
            </a:r>
          </a:p>
        </p:txBody>
      </p:sp>
    </p:spTree>
    <p:extLst>
      <p:ext uri="{BB962C8B-B14F-4D97-AF65-F5344CB8AC3E}">
        <p14:creationId xmlns:p14="http://schemas.microsoft.com/office/powerpoint/2010/main" val="1709059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08602" y="290985"/>
            <a:ext cx="5543136" cy="5667981"/>
          </a:xfrm>
          <a:prstGeom prst="rect">
            <a:avLst/>
          </a:prstGeom>
        </p:spPr>
      </p:pic>
      <p:sp>
        <p:nvSpPr>
          <p:cNvPr id="5" name="TextBox 4"/>
          <p:cNvSpPr txBox="1"/>
          <p:nvPr/>
        </p:nvSpPr>
        <p:spPr>
          <a:xfrm>
            <a:off x="427948" y="5958966"/>
            <a:ext cx="10704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https://en.wikipedia.org/wiki/Cornea</a:t>
            </a:r>
          </a:p>
        </p:txBody>
      </p:sp>
    </p:spTree>
    <p:extLst>
      <p:ext uri="{BB962C8B-B14F-4D97-AF65-F5344CB8AC3E}">
        <p14:creationId xmlns:p14="http://schemas.microsoft.com/office/powerpoint/2010/main" val="1216539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Marginal corneal disease</a:t>
            </a:r>
          </a:p>
        </p:txBody>
      </p:sp>
      <p:pic>
        <p:nvPicPr>
          <p:cNvPr id="4" name="Content Placeholder 3"/>
          <p:cNvPicPr>
            <a:picLocks noGrp="1" noChangeAspect="1"/>
          </p:cNvPicPr>
          <p:nvPr>
            <p:ph idx="1"/>
          </p:nvPr>
        </p:nvPicPr>
        <p:blipFill>
          <a:blip r:embed="rId2"/>
          <a:stretch>
            <a:fillRect/>
          </a:stretch>
        </p:blipFill>
        <p:spPr>
          <a:xfrm>
            <a:off x="907783" y="1542407"/>
            <a:ext cx="5188217" cy="3473629"/>
          </a:xfrm>
          <a:prstGeom prst="rect">
            <a:avLst/>
          </a:prstGeom>
        </p:spPr>
      </p:pic>
      <p:sp>
        <p:nvSpPr>
          <p:cNvPr id="5" name="Rectangle 4"/>
          <p:cNvSpPr/>
          <p:nvPr/>
        </p:nvSpPr>
        <p:spPr>
          <a:xfrm>
            <a:off x="6407247" y="1542407"/>
            <a:ext cx="5128591" cy="4492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Left, A marginal corneal furrow (arrow) has developed in a patient with longstanding rheumatoid arthritis. There are also marked hyperemia and swelling of the conjunctiva, which are secondary reactions. Right, A full-thickness corneal perforation with an iris prolapse has occurred 3 days later. The patient was treated with a corneal patch graft and vision was restored. </a:t>
            </a:r>
          </a:p>
        </p:txBody>
      </p:sp>
    </p:spTree>
    <p:extLst>
      <p:ext uri="{BB962C8B-B14F-4D97-AF65-F5344CB8AC3E}">
        <p14:creationId xmlns:p14="http://schemas.microsoft.com/office/powerpoint/2010/main" val="3012510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Psoriatic Arthritis</a:t>
            </a:r>
          </a:p>
        </p:txBody>
      </p:sp>
      <p:pic>
        <p:nvPicPr>
          <p:cNvPr id="4" name="Content Placeholder 3"/>
          <p:cNvPicPr>
            <a:picLocks noGrp="1" noChangeAspect="1"/>
          </p:cNvPicPr>
          <p:nvPr>
            <p:ph idx="1"/>
          </p:nvPr>
        </p:nvPicPr>
        <p:blipFill>
          <a:blip r:embed="rId2"/>
          <a:stretch>
            <a:fillRect/>
          </a:stretch>
        </p:blipFill>
        <p:spPr>
          <a:xfrm>
            <a:off x="3972825" y="1825916"/>
            <a:ext cx="3824288" cy="2864525"/>
          </a:xfrm>
          <a:prstGeom prst="rect">
            <a:avLst/>
          </a:prstGeom>
        </p:spPr>
      </p:pic>
    </p:spTree>
    <p:extLst>
      <p:ext uri="{BB962C8B-B14F-4D97-AF65-F5344CB8AC3E}">
        <p14:creationId xmlns:p14="http://schemas.microsoft.com/office/powerpoint/2010/main" val="1095040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Psoriatic arthritis model</a:t>
            </a:r>
          </a:p>
        </p:txBody>
      </p:sp>
      <p:sp>
        <p:nvSpPr>
          <p:cNvPr id="3" name="Content Placeholder 2"/>
          <p:cNvSpPr>
            <a:spLocks noGrp="1"/>
          </p:cNvSpPr>
          <p:nvPr>
            <p:ph idx="1"/>
          </p:nvPr>
        </p:nvSpPr>
        <p:spPr>
          <a:xfrm>
            <a:off x="961768" y="1467279"/>
            <a:ext cx="10515600" cy="4351338"/>
          </a:xfrm>
        </p:spPr>
        <p:txBody>
          <a:bodyPr/>
          <a:lstStyle/>
          <a:p>
            <a:r>
              <a:rPr lang="en-US" dirty="0"/>
              <a:t>Men=women</a:t>
            </a:r>
          </a:p>
          <a:p>
            <a:r>
              <a:rPr lang="en-US" dirty="0"/>
              <a:t>Asymmetric</a:t>
            </a:r>
          </a:p>
          <a:p>
            <a:r>
              <a:rPr lang="en-US" dirty="0"/>
              <a:t>DIP</a:t>
            </a:r>
          </a:p>
          <a:p>
            <a:r>
              <a:rPr lang="en-US" dirty="0"/>
              <a:t>May involve axial back</a:t>
            </a:r>
          </a:p>
          <a:p>
            <a:r>
              <a:rPr lang="en-US" dirty="0"/>
              <a:t>Most have psoriasis (70% have psoriasis at presentation)</a:t>
            </a:r>
          </a:p>
          <a:p>
            <a:r>
              <a:rPr lang="en-US" dirty="0"/>
              <a:t>Nail pitting</a:t>
            </a:r>
          </a:p>
          <a:p>
            <a:r>
              <a:rPr lang="en-US" dirty="0" err="1"/>
              <a:t>Enthesitis</a:t>
            </a:r>
            <a:endParaRPr lang="en-US" dirty="0"/>
          </a:p>
          <a:p>
            <a:r>
              <a:rPr lang="en-US" dirty="0"/>
              <a:t>Dactylitis</a:t>
            </a:r>
          </a:p>
        </p:txBody>
      </p:sp>
    </p:spTree>
    <p:extLst>
      <p:ext uri="{BB962C8B-B14F-4D97-AF65-F5344CB8AC3E}">
        <p14:creationId xmlns:p14="http://schemas.microsoft.com/office/powerpoint/2010/main" val="1767354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Psoriatic arthritis classification</a:t>
            </a:r>
          </a:p>
        </p:txBody>
      </p:sp>
      <p:sp>
        <p:nvSpPr>
          <p:cNvPr id="3" name="Content Placeholder 2"/>
          <p:cNvSpPr>
            <a:spLocks noGrp="1"/>
          </p:cNvSpPr>
          <p:nvPr>
            <p:ph idx="1"/>
          </p:nvPr>
        </p:nvSpPr>
        <p:spPr/>
        <p:txBody>
          <a:bodyPr/>
          <a:lstStyle/>
          <a:p>
            <a:r>
              <a:rPr lang="en-US" dirty="0"/>
              <a:t>1) Distal (ray pattern) 5%</a:t>
            </a:r>
          </a:p>
          <a:p>
            <a:r>
              <a:rPr lang="en-US" dirty="0"/>
              <a:t>2) arthritis </a:t>
            </a:r>
            <a:r>
              <a:rPr lang="en-US" dirty="0" err="1"/>
              <a:t>mutilans</a:t>
            </a:r>
            <a:r>
              <a:rPr lang="en-US" dirty="0"/>
              <a:t> 5%</a:t>
            </a:r>
          </a:p>
          <a:p>
            <a:r>
              <a:rPr lang="en-US" dirty="0"/>
              <a:t>3) </a:t>
            </a:r>
            <a:r>
              <a:rPr lang="en-US" dirty="0" err="1"/>
              <a:t>oligoarthritis</a:t>
            </a:r>
            <a:r>
              <a:rPr lang="en-US" dirty="0"/>
              <a:t> 70%</a:t>
            </a:r>
          </a:p>
          <a:p>
            <a:r>
              <a:rPr lang="en-US" dirty="0"/>
              <a:t>4) polyarthritis (similar to RA pattern) 15%</a:t>
            </a:r>
          </a:p>
          <a:p>
            <a:r>
              <a:rPr lang="en-US" dirty="0"/>
              <a:t>5) </a:t>
            </a:r>
            <a:r>
              <a:rPr lang="en-US" dirty="0" err="1"/>
              <a:t>spondylarthritic</a:t>
            </a:r>
            <a:r>
              <a:rPr lang="en-US" dirty="0"/>
              <a:t> alone 5%</a:t>
            </a:r>
          </a:p>
        </p:txBody>
      </p:sp>
    </p:spTree>
    <p:extLst>
      <p:ext uri="{BB962C8B-B14F-4D97-AF65-F5344CB8AC3E}">
        <p14:creationId xmlns:p14="http://schemas.microsoft.com/office/powerpoint/2010/main" val="62604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Synovitis</a:t>
            </a:r>
          </a:p>
        </p:txBody>
      </p:sp>
      <p:pic>
        <p:nvPicPr>
          <p:cNvPr id="4" name="Content Placeholder 3"/>
          <p:cNvPicPr>
            <a:picLocks noGrp="1" noChangeAspect="1"/>
          </p:cNvPicPr>
          <p:nvPr>
            <p:ph idx="1"/>
          </p:nvPr>
        </p:nvPicPr>
        <p:blipFill>
          <a:blip r:embed="rId2"/>
          <a:stretch>
            <a:fillRect/>
          </a:stretch>
        </p:blipFill>
        <p:spPr>
          <a:xfrm>
            <a:off x="5736848" y="1508809"/>
            <a:ext cx="5245370" cy="3473629"/>
          </a:xfrm>
          <a:prstGeom prst="rect">
            <a:avLst/>
          </a:prstGeom>
        </p:spPr>
      </p:pic>
      <p:sp>
        <p:nvSpPr>
          <p:cNvPr id="5" name="Rectangle 4"/>
          <p:cNvSpPr/>
          <p:nvPr/>
        </p:nvSpPr>
        <p:spPr>
          <a:xfrm>
            <a:off x="534647" y="1508809"/>
            <a:ext cx="4830619" cy="399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Soft-tissue swelling is present in the second metacarpophalangeal joints of both hands and in the second, third, and fifth proximal interphalangeal joints of the right hand in this patient with psoriatic arthritis. These changes closely resemble those found in rheumatoid arthritis. Nail deformities caused by psoriasis are present in both hands.</a:t>
            </a:r>
          </a:p>
        </p:txBody>
      </p:sp>
    </p:spTree>
    <p:extLst>
      <p:ext uri="{BB962C8B-B14F-4D97-AF65-F5344CB8AC3E}">
        <p14:creationId xmlns:p14="http://schemas.microsoft.com/office/powerpoint/2010/main" val="1278703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knee swelling</a:t>
            </a:r>
          </a:p>
        </p:txBody>
      </p:sp>
      <p:pic>
        <p:nvPicPr>
          <p:cNvPr id="4" name="Content Placeholder 3"/>
          <p:cNvPicPr>
            <a:picLocks noGrp="1" noChangeAspect="1"/>
          </p:cNvPicPr>
          <p:nvPr>
            <p:ph idx="1"/>
          </p:nvPr>
        </p:nvPicPr>
        <p:blipFill>
          <a:blip r:embed="rId2"/>
          <a:stretch>
            <a:fillRect/>
          </a:stretch>
        </p:blipFill>
        <p:spPr>
          <a:xfrm>
            <a:off x="3143329" y="1690688"/>
            <a:ext cx="5150115" cy="3473629"/>
          </a:xfrm>
          <a:prstGeom prst="rect">
            <a:avLst/>
          </a:prstGeom>
        </p:spPr>
      </p:pic>
    </p:spTree>
    <p:extLst>
      <p:ext uri="{BB962C8B-B14F-4D97-AF65-F5344CB8AC3E}">
        <p14:creationId xmlns:p14="http://schemas.microsoft.com/office/powerpoint/2010/main" val="2431967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Sausage digit</a:t>
            </a:r>
          </a:p>
        </p:txBody>
      </p:sp>
      <p:pic>
        <p:nvPicPr>
          <p:cNvPr id="4" name="Content Placeholder 3"/>
          <p:cNvPicPr>
            <a:picLocks noGrp="1" noChangeAspect="1"/>
          </p:cNvPicPr>
          <p:nvPr>
            <p:ph idx="1"/>
          </p:nvPr>
        </p:nvPicPr>
        <p:blipFill>
          <a:blip r:embed="rId2"/>
          <a:stretch>
            <a:fillRect/>
          </a:stretch>
        </p:blipFill>
        <p:spPr>
          <a:xfrm>
            <a:off x="5232328" y="1027906"/>
            <a:ext cx="6372682" cy="4251035"/>
          </a:xfrm>
          <a:prstGeom prst="rect">
            <a:avLst/>
          </a:prstGeom>
        </p:spPr>
      </p:pic>
      <p:sp>
        <p:nvSpPr>
          <p:cNvPr id="5" name="Rectangle 4"/>
          <p:cNvSpPr/>
          <p:nvPr/>
        </p:nvSpPr>
        <p:spPr>
          <a:xfrm>
            <a:off x="738659" y="1879959"/>
            <a:ext cx="4313382" cy="3398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Psoriasis involving the first, third, and fourth toes is accompanied by psoriatic arthritis of interphalangeal joints of the third and fourth toes. The ""sausage shape"" of these toes is caused by soft-tissue swelling more marked than that usually seen in rheumatoid arthritis.</a:t>
            </a:r>
          </a:p>
        </p:txBody>
      </p:sp>
    </p:spTree>
    <p:extLst>
      <p:ext uri="{BB962C8B-B14F-4D97-AF65-F5344CB8AC3E}">
        <p14:creationId xmlns:p14="http://schemas.microsoft.com/office/powerpoint/2010/main" val="18586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63499" y="1488172"/>
            <a:ext cx="5673725" cy="2501139"/>
          </a:xfrm>
          <a:prstGeom prst="rect">
            <a:avLst/>
          </a:prstGeom>
        </p:spPr>
      </p:pic>
      <p:sp>
        <p:nvSpPr>
          <p:cNvPr id="5" name="TextBox 4"/>
          <p:cNvSpPr txBox="1"/>
          <p:nvPr/>
        </p:nvSpPr>
        <p:spPr>
          <a:xfrm>
            <a:off x="406400" y="6299200"/>
            <a:ext cx="1133301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https://clinmedjournals.org/articles/jrdt/journal-of-rheumatic-diseases-and-treatment-jrdt-6-086.php?jid=jrdt</a:t>
            </a:r>
          </a:p>
        </p:txBody>
      </p:sp>
    </p:spTree>
    <p:extLst>
      <p:ext uri="{BB962C8B-B14F-4D97-AF65-F5344CB8AC3E}">
        <p14:creationId xmlns:p14="http://schemas.microsoft.com/office/powerpoint/2010/main" val="946244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Pitting and </a:t>
            </a:r>
            <a:r>
              <a:rPr lang="en-US" dirty="0" err="1"/>
              <a:t>Onycholysis</a:t>
            </a:r>
            <a:endParaRPr lang="en-US" dirty="0"/>
          </a:p>
        </p:txBody>
      </p:sp>
      <p:pic>
        <p:nvPicPr>
          <p:cNvPr id="4" name="Content Placeholder 3"/>
          <p:cNvPicPr>
            <a:picLocks noGrp="1" noChangeAspect="1"/>
          </p:cNvPicPr>
          <p:nvPr>
            <p:ph idx="1"/>
          </p:nvPr>
        </p:nvPicPr>
        <p:blipFill>
          <a:blip r:embed="rId2"/>
          <a:stretch>
            <a:fillRect/>
          </a:stretch>
        </p:blipFill>
        <p:spPr>
          <a:xfrm>
            <a:off x="5613796" y="1468831"/>
            <a:ext cx="5258070" cy="3435527"/>
          </a:xfrm>
          <a:prstGeom prst="rect">
            <a:avLst/>
          </a:prstGeom>
        </p:spPr>
      </p:pic>
      <p:sp>
        <p:nvSpPr>
          <p:cNvPr id="5" name="Rectangle 4"/>
          <p:cNvSpPr/>
          <p:nvPr/>
        </p:nvSpPr>
        <p:spPr>
          <a:xfrm>
            <a:off x="1220521" y="1468831"/>
            <a:ext cx="4221018" cy="413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	Punctate pitting of the nail is a common finding in patients with psoriatic arthritis. The pitting is most clearly seen on the index finger. The distal portions of all the nails have lifted up (onycholysis). There are also swelling and deformity of the third distal interphalangeal joint.</a:t>
            </a:r>
          </a:p>
        </p:txBody>
      </p:sp>
    </p:spTree>
    <p:extLst>
      <p:ext uri="{BB962C8B-B14F-4D97-AF65-F5344CB8AC3E}">
        <p14:creationId xmlns:p14="http://schemas.microsoft.com/office/powerpoint/2010/main" val="2063173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Periosteal reaction</a:t>
            </a:r>
          </a:p>
        </p:txBody>
      </p:sp>
      <p:pic>
        <p:nvPicPr>
          <p:cNvPr id="4" name="Content Placeholder 3"/>
          <p:cNvPicPr>
            <a:picLocks noGrp="1" noChangeAspect="1"/>
          </p:cNvPicPr>
          <p:nvPr>
            <p:ph idx="1"/>
          </p:nvPr>
        </p:nvPicPr>
        <p:blipFill>
          <a:blip r:embed="rId2"/>
          <a:stretch>
            <a:fillRect/>
          </a:stretch>
        </p:blipFill>
        <p:spPr>
          <a:xfrm>
            <a:off x="5541465" y="1441846"/>
            <a:ext cx="5207268" cy="2921150"/>
          </a:xfrm>
          <a:prstGeom prst="rect">
            <a:avLst/>
          </a:prstGeom>
        </p:spPr>
      </p:pic>
      <p:sp>
        <p:nvSpPr>
          <p:cNvPr id="5" name="Rectangle 4"/>
          <p:cNvSpPr/>
          <p:nvPr/>
        </p:nvSpPr>
        <p:spPr>
          <a:xfrm>
            <a:off x="1111651" y="1441846"/>
            <a:ext cx="4156364" cy="4611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Radiography of hands and feet of a 48-year-old male with well-controlled skin psoriasis and psoriatic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arthropathy</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was performed for evaluation of recent pain in his wrists and ankles. Exuberant and fluffy periosteal reaction of the ulnar styloid and the distal tibia stands out, while bony proliferation of both triquetrum and pisiform can be observed as well. Periostitis of the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metaphyses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and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diaphyses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of bones in the course of psoriatic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arthropathy</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is most often seen in the hands and the feet, being a treasured diagnostic sign.</a:t>
            </a:r>
          </a:p>
        </p:txBody>
      </p:sp>
    </p:spTree>
    <p:extLst>
      <p:ext uri="{BB962C8B-B14F-4D97-AF65-F5344CB8AC3E}">
        <p14:creationId xmlns:p14="http://schemas.microsoft.com/office/powerpoint/2010/main" val="2086859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psoriatic changes</a:t>
            </a:r>
          </a:p>
        </p:txBody>
      </p:sp>
      <p:pic>
        <p:nvPicPr>
          <p:cNvPr id="4" name="Content Placeholder 3"/>
          <p:cNvPicPr>
            <a:picLocks noGrp="1" noChangeAspect="1"/>
          </p:cNvPicPr>
          <p:nvPr>
            <p:ph idx="1"/>
          </p:nvPr>
        </p:nvPicPr>
        <p:blipFill>
          <a:blip r:embed="rId2"/>
          <a:stretch>
            <a:fillRect/>
          </a:stretch>
        </p:blipFill>
        <p:spPr>
          <a:xfrm>
            <a:off x="5361074" y="1573841"/>
            <a:ext cx="5992726" cy="4024313"/>
          </a:xfrm>
          <a:prstGeom prst="rect">
            <a:avLst/>
          </a:prstGeom>
        </p:spPr>
      </p:pic>
      <p:sp>
        <p:nvSpPr>
          <p:cNvPr id="5" name="Rectangle 4"/>
          <p:cNvSpPr/>
          <p:nvPr/>
        </p:nvSpPr>
        <p:spPr>
          <a:xfrm>
            <a:off x="493272" y="1573841"/>
            <a:ext cx="4701309" cy="3639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	Progressive changes can be seen in these interphalangeal joints beginning with (A) mild soft-tissue swelling, narrowing of the joint space, and erosions of adjacent condyles of the middle phalanx. These changes are followed by (B) greater loss of bone substance and early resorption. Eventually (C), more advanced changes appear, including further loss of bone with tapering and a "pencil-in-cup" appearance.</a:t>
            </a:r>
          </a:p>
        </p:txBody>
      </p:sp>
    </p:spTree>
    <p:extLst>
      <p:ext uri="{BB962C8B-B14F-4D97-AF65-F5344CB8AC3E}">
        <p14:creationId xmlns:p14="http://schemas.microsoft.com/office/powerpoint/2010/main" val="111902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Telescoping and </a:t>
            </a:r>
            <a:r>
              <a:rPr lang="en-US" dirty="0" err="1"/>
              <a:t>dactylitis</a:t>
            </a:r>
            <a:endParaRPr lang="en-US" dirty="0"/>
          </a:p>
        </p:txBody>
      </p:sp>
      <p:pic>
        <p:nvPicPr>
          <p:cNvPr id="4" name="Content Placeholder 3"/>
          <p:cNvPicPr>
            <a:picLocks noGrp="1" noChangeAspect="1"/>
          </p:cNvPicPr>
          <p:nvPr>
            <p:ph idx="1"/>
          </p:nvPr>
        </p:nvPicPr>
        <p:blipFill>
          <a:blip r:embed="rId2"/>
          <a:stretch>
            <a:fillRect/>
          </a:stretch>
        </p:blipFill>
        <p:spPr>
          <a:xfrm>
            <a:off x="5678381" y="1690688"/>
            <a:ext cx="5150115" cy="3448227"/>
          </a:xfrm>
          <a:prstGeom prst="rect">
            <a:avLst/>
          </a:prstGeom>
        </p:spPr>
      </p:pic>
      <p:sp>
        <p:nvSpPr>
          <p:cNvPr id="5" name="Rectangle 4"/>
          <p:cNvSpPr/>
          <p:nvPr/>
        </p:nvSpPr>
        <p:spPr>
          <a:xfrm>
            <a:off x="1087745" y="1690688"/>
            <a:ext cx="4341091" cy="3722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Soft-tissue swelling can be seen in the metacarpophalangeal joints bilaterally. Marked deformity in both fifth digits has produced telescoping of the joints. There is also ""sausage-like"" swelling of the right third digit. No psoriatic skin changes have occurred on the hands, but onycholysis of several nails is present, most easily seen in the left second digit.</a:t>
            </a:r>
          </a:p>
        </p:txBody>
      </p:sp>
    </p:spTree>
    <p:extLst>
      <p:ext uri="{BB962C8B-B14F-4D97-AF65-F5344CB8AC3E}">
        <p14:creationId xmlns:p14="http://schemas.microsoft.com/office/powerpoint/2010/main" val="3207516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196"/>
            <a:ext cx="10515600" cy="1325563"/>
          </a:xfrm>
        </p:spPr>
        <p:txBody>
          <a:bodyPr/>
          <a:lstStyle/>
          <a:p>
            <a:r>
              <a:rPr lang="en-US" dirty="0"/>
              <a:t>Telescoping and </a:t>
            </a:r>
            <a:r>
              <a:rPr lang="en-US" dirty="0" err="1"/>
              <a:t>dactylitis</a:t>
            </a:r>
            <a:endParaRPr lang="en-US" dirty="0"/>
          </a:p>
        </p:txBody>
      </p:sp>
      <p:pic>
        <p:nvPicPr>
          <p:cNvPr id="4" name="Content Placeholder 3"/>
          <p:cNvPicPr>
            <a:picLocks noGrp="1" noChangeAspect="1"/>
          </p:cNvPicPr>
          <p:nvPr>
            <p:ph idx="1"/>
          </p:nvPr>
        </p:nvPicPr>
        <p:blipFill>
          <a:blip r:embed="rId2"/>
          <a:stretch>
            <a:fillRect/>
          </a:stretch>
        </p:blipFill>
        <p:spPr>
          <a:xfrm>
            <a:off x="609449" y="1522090"/>
            <a:ext cx="6163056" cy="3982116"/>
          </a:xfrm>
          <a:prstGeom prst="rect">
            <a:avLst/>
          </a:prstGeom>
        </p:spPr>
      </p:pic>
      <p:pic>
        <p:nvPicPr>
          <p:cNvPr id="3" name="Picture 2"/>
          <p:cNvPicPr>
            <a:picLocks noChangeAspect="1"/>
          </p:cNvPicPr>
          <p:nvPr/>
        </p:nvPicPr>
        <p:blipFill>
          <a:blip r:embed="rId3"/>
          <a:stretch>
            <a:fillRect/>
          </a:stretch>
        </p:blipFill>
        <p:spPr>
          <a:xfrm>
            <a:off x="7001256" y="1522090"/>
            <a:ext cx="4688941" cy="3982116"/>
          </a:xfrm>
          <a:prstGeom prst="rect">
            <a:avLst/>
          </a:prstGeom>
        </p:spPr>
      </p:pic>
    </p:spTree>
    <p:extLst>
      <p:ext uri="{BB962C8B-B14F-4D97-AF65-F5344CB8AC3E}">
        <p14:creationId xmlns:p14="http://schemas.microsoft.com/office/powerpoint/2010/main" val="2751352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Arthritis </a:t>
            </a:r>
            <a:r>
              <a:rPr lang="en-US" dirty="0" err="1"/>
              <a:t>mutilans</a:t>
            </a:r>
            <a:endParaRPr lang="en-US" dirty="0"/>
          </a:p>
        </p:txBody>
      </p:sp>
      <p:pic>
        <p:nvPicPr>
          <p:cNvPr id="4" name="Content Placeholder 3"/>
          <p:cNvPicPr>
            <a:picLocks noGrp="1" noChangeAspect="1"/>
          </p:cNvPicPr>
          <p:nvPr>
            <p:ph idx="1"/>
          </p:nvPr>
        </p:nvPicPr>
        <p:blipFill>
          <a:blip r:embed="rId2"/>
          <a:stretch>
            <a:fillRect/>
          </a:stretch>
        </p:blipFill>
        <p:spPr>
          <a:xfrm>
            <a:off x="838200" y="1387457"/>
            <a:ext cx="11002818" cy="393053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436134885"/>
              </p:ext>
            </p:extLst>
          </p:nvPr>
        </p:nvGraphicFramePr>
        <p:xfrm>
          <a:off x="1081809" y="5436973"/>
          <a:ext cx="10515600" cy="1224280"/>
        </p:xfrm>
        <a:graphic>
          <a:graphicData uri="http://schemas.openxmlformats.org/drawingml/2006/table">
            <a:tbl>
              <a:tblPr/>
              <a:tblGrid>
                <a:gridCol w="10515600">
                  <a:extLst>
                    <a:ext uri="{9D8B030D-6E8A-4147-A177-3AD203B41FA5}">
                      <a16:colId xmlns:a16="http://schemas.microsoft.com/office/drawing/2014/main" val="619787461"/>
                    </a:ext>
                  </a:extLst>
                </a:gridCol>
              </a:tblGrid>
              <a:tr h="1087395">
                <a:tc>
                  <a:txBody>
                    <a:bodyPr/>
                    <a:lstStyle/>
                    <a:p>
                      <a:br>
                        <a:rPr lang="en-US" dirty="0">
                          <a:effectLst/>
                        </a:rPr>
                      </a:br>
                      <a:r>
                        <a:rPr lang="en-US" dirty="0">
                          <a:effectLst/>
                        </a:rPr>
                        <a:t>The radiograph on the left shows deformities of the digits from resorption of bone and dissolution the joints. The clinical image on the right shows redundant overlying skin from foreshortening of the fingers that leads to a telescoping motion of the digit.</a:t>
                      </a:r>
                    </a:p>
                  </a:txBody>
                  <a:tcPr marL="63500" marR="63500" marT="63500" marB="63500" anchor="ctr">
                    <a:lnL>
                      <a:noFill/>
                    </a:lnL>
                    <a:lnR>
                      <a:noFill/>
                    </a:lnR>
                    <a:lnT>
                      <a:noFill/>
                    </a:lnT>
                    <a:lnB>
                      <a:noFill/>
                    </a:lnB>
                    <a:solidFill>
                      <a:srgbClr val="FFFFFF"/>
                    </a:solidFill>
                  </a:tcPr>
                </a:tc>
                <a:extLst>
                  <a:ext uri="{0D108BD9-81ED-4DB2-BD59-A6C34878D82A}">
                    <a16:rowId xmlns:a16="http://schemas.microsoft.com/office/drawing/2014/main" val="4230618484"/>
                  </a:ext>
                </a:extLst>
              </a:tr>
            </a:tbl>
          </a:graphicData>
        </a:graphic>
      </p:graphicFrame>
    </p:spTree>
    <p:extLst>
      <p:ext uri="{BB962C8B-B14F-4D97-AF65-F5344CB8AC3E}">
        <p14:creationId xmlns:p14="http://schemas.microsoft.com/office/powerpoint/2010/main" val="2798420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Finger </a:t>
            </a:r>
            <a:r>
              <a:rPr lang="en-US" dirty="0" err="1"/>
              <a:t>ankylosis</a:t>
            </a:r>
            <a:endParaRPr lang="en-US" dirty="0"/>
          </a:p>
        </p:txBody>
      </p:sp>
      <p:pic>
        <p:nvPicPr>
          <p:cNvPr id="4" name="Content Placeholder 3"/>
          <p:cNvPicPr>
            <a:picLocks noGrp="1" noChangeAspect="1"/>
          </p:cNvPicPr>
          <p:nvPr>
            <p:ph idx="1"/>
          </p:nvPr>
        </p:nvPicPr>
        <p:blipFill>
          <a:blip r:embed="rId2"/>
          <a:stretch>
            <a:fillRect/>
          </a:stretch>
        </p:blipFill>
        <p:spPr>
          <a:xfrm>
            <a:off x="1567248" y="1483614"/>
            <a:ext cx="3948521" cy="4058204"/>
          </a:xfrm>
          <a:prstGeom prst="rect">
            <a:avLst/>
          </a:prstGeom>
        </p:spPr>
      </p:pic>
      <p:pic>
        <p:nvPicPr>
          <p:cNvPr id="3" name="Picture 2"/>
          <p:cNvPicPr>
            <a:picLocks noChangeAspect="1"/>
          </p:cNvPicPr>
          <p:nvPr/>
        </p:nvPicPr>
        <p:blipFill>
          <a:blip r:embed="rId3"/>
          <a:stretch>
            <a:fillRect/>
          </a:stretch>
        </p:blipFill>
        <p:spPr>
          <a:xfrm>
            <a:off x="5704223" y="1483614"/>
            <a:ext cx="4905256" cy="3881551"/>
          </a:xfrm>
          <a:prstGeom prst="rect">
            <a:avLst/>
          </a:prstGeom>
        </p:spPr>
      </p:pic>
      <p:graphicFrame>
        <p:nvGraphicFramePr>
          <p:cNvPr id="6" name="Table 5"/>
          <p:cNvGraphicFramePr>
            <a:graphicFrameLocks noGrp="1"/>
          </p:cNvGraphicFramePr>
          <p:nvPr/>
        </p:nvGraphicFramePr>
        <p:xfrm>
          <a:off x="1011382" y="5541818"/>
          <a:ext cx="10515600" cy="949960"/>
        </p:xfrm>
        <a:graphic>
          <a:graphicData uri="http://schemas.openxmlformats.org/drawingml/2006/table">
            <a:tbl>
              <a:tblPr/>
              <a:tblGrid>
                <a:gridCol w="10515600">
                  <a:extLst>
                    <a:ext uri="{9D8B030D-6E8A-4147-A177-3AD203B41FA5}">
                      <a16:colId xmlns:a16="http://schemas.microsoft.com/office/drawing/2014/main" val="1653995875"/>
                    </a:ext>
                  </a:extLst>
                </a:gridCol>
              </a:tblGrid>
              <a:tr h="0">
                <a:tc>
                  <a:txBody>
                    <a:bodyPr/>
                    <a:lstStyle/>
                    <a:p>
                      <a:br>
                        <a:rPr lang="en-US" dirty="0">
                          <a:effectLst/>
                        </a:rPr>
                      </a:br>
                      <a:r>
                        <a:rPr lang="en-US" dirty="0">
                          <a:effectLst/>
                        </a:rPr>
                        <a:t>Note the psoriatic plaques and fixed flexion deformities of the fingers. The radiograph demonstrates </a:t>
                      </a:r>
                      <a:r>
                        <a:rPr lang="en-US" dirty="0" err="1">
                          <a:effectLst/>
                        </a:rPr>
                        <a:t>ankylosis</a:t>
                      </a:r>
                      <a:r>
                        <a:rPr lang="en-US" dirty="0">
                          <a:effectLst/>
                        </a:rPr>
                        <a:t> of all interphalangeal joints, except for the thumb.</a:t>
                      </a:r>
                    </a:p>
                  </a:txBody>
                  <a:tcPr marL="63500" marR="63500" marT="63500" marB="63500" anchor="ctr">
                    <a:lnL>
                      <a:noFill/>
                    </a:lnL>
                    <a:lnR>
                      <a:noFill/>
                    </a:lnR>
                    <a:lnT>
                      <a:noFill/>
                    </a:lnT>
                    <a:lnB>
                      <a:noFill/>
                    </a:lnB>
                    <a:solidFill>
                      <a:srgbClr val="FFFFFF"/>
                    </a:solidFill>
                  </a:tcPr>
                </a:tc>
                <a:extLst>
                  <a:ext uri="{0D108BD9-81ED-4DB2-BD59-A6C34878D82A}">
                    <a16:rowId xmlns:a16="http://schemas.microsoft.com/office/drawing/2014/main" val="2623739845"/>
                  </a:ext>
                </a:extLst>
              </a:tr>
            </a:tbl>
          </a:graphicData>
        </a:graphic>
      </p:graphicFrame>
    </p:spTree>
    <p:extLst>
      <p:ext uri="{BB962C8B-B14F-4D97-AF65-F5344CB8AC3E}">
        <p14:creationId xmlns:p14="http://schemas.microsoft.com/office/powerpoint/2010/main" val="3600484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up psoriatic arthritis</a:t>
            </a:r>
          </a:p>
        </p:txBody>
      </p:sp>
      <p:sp>
        <p:nvSpPr>
          <p:cNvPr id="3" name="Content Placeholder 2"/>
          <p:cNvSpPr>
            <a:spLocks noGrp="1"/>
          </p:cNvSpPr>
          <p:nvPr>
            <p:ph idx="1"/>
          </p:nvPr>
        </p:nvSpPr>
        <p:spPr/>
        <p:txBody>
          <a:bodyPr/>
          <a:lstStyle/>
          <a:p>
            <a:r>
              <a:rPr lang="en-US" dirty="0"/>
              <a:t>Consider getting RF and CCP (should be negative)</a:t>
            </a:r>
          </a:p>
          <a:p>
            <a:r>
              <a:rPr lang="en-US" dirty="0"/>
              <a:t>Examine joints to look for synovitis/</a:t>
            </a:r>
            <a:r>
              <a:rPr lang="en-US" dirty="0" err="1"/>
              <a:t>dactylitis</a:t>
            </a:r>
            <a:endParaRPr lang="en-US" dirty="0"/>
          </a:p>
          <a:p>
            <a:r>
              <a:rPr lang="en-US" dirty="0"/>
              <a:t>Consider </a:t>
            </a:r>
            <a:r>
              <a:rPr lang="en-US" dirty="0" err="1"/>
              <a:t>xray</a:t>
            </a:r>
            <a:r>
              <a:rPr lang="en-US" dirty="0"/>
              <a:t> of most affected joints depending on disease duration</a:t>
            </a:r>
          </a:p>
          <a:p>
            <a:r>
              <a:rPr lang="en-US" dirty="0"/>
              <a:t>Ultrasound/MRI to look for synovitis</a:t>
            </a:r>
          </a:p>
          <a:p>
            <a:endParaRPr lang="en-US" dirty="0"/>
          </a:p>
        </p:txBody>
      </p:sp>
    </p:spTree>
    <p:extLst>
      <p:ext uri="{BB962C8B-B14F-4D97-AF65-F5344CB8AC3E}">
        <p14:creationId xmlns:p14="http://schemas.microsoft.com/office/powerpoint/2010/main" val="1673125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Dermatology- </a:t>
            </a:r>
            <a:r>
              <a:rPr lang="en-US" dirty="0" err="1"/>
              <a:t>PsA</a:t>
            </a:r>
            <a:endParaRPr lang="en-US" dirty="0"/>
          </a:p>
        </p:txBody>
      </p:sp>
      <p:sp>
        <p:nvSpPr>
          <p:cNvPr id="3" name="Content Placeholder 2"/>
          <p:cNvSpPr>
            <a:spLocks noGrp="1"/>
          </p:cNvSpPr>
          <p:nvPr>
            <p:ph idx="1"/>
          </p:nvPr>
        </p:nvSpPr>
        <p:spPr>
          <a:xfrm>
            <a:off x="924697" y="1467279"/>
            <a:ext cx="10515600" cy="4351338"/>
          </a:xfrm>
        </p:spPr>
        <p:txBody>
          <a:bodyPr/>
          <a:lstStyle/>
          <a:p>
            <a:r>
              <a:rPr lang="en-US" dirty="0"/>
              <a:t>Psoriasis</a:t>
            </a:r>
          </a:p>
          <a:p>
            <a:pPr lvl="1"/>
            <a:r>
              <a:rPr lang="en-US" dirty="0"/>
              <a:t>Psoriasis vulgaris is the most common type</a:t>
            </a:r>
          </a:p>
          <a:p>
            <a:pPr lvl="1"/>
            <a:r>
              <a:rPr lang="en-US" dirty="0"/>
              <a:t>Evaluate knees, elbows, scalp, gluteal cleft</a:t>
            </a:r>
          </a:p>
          <a:p>
            <a:endParaRPr lang="en-US" dirty="0"/>
          </a:p>
          <a:p>
            <a:r>
              <a:rPr lang="en-US" dirty="0"/>
              <a:t>Nail changes</a:t>
            </a:r>
          </a:p>
          <a:p>
            <a:pPr lvl="1"/>
            <a:r>
              <a:rPr lang="en-US" dirty="0"/>
              <a:t>Pitting</a:t>
            </a:r>
          </a:p>
          <a:p>
            <a:pPr lvl="1"/>
            <a:r>
              <a:rPr lang="en-US" dirty="0"/>
              <a:t>Ridges</a:t>
            </a:r>
          </a:p>
          <a:p>
            <a:pPr lvl="1"/>
            <a:r>
              <a:rPr lang="en-US" dirty="0" err="1"/>
              <a:t>onycholysis</a:t>
            </a:r>
            <a:endParaRPr lang="en-US" dirty="0"/>
          </a:p>
          <a:p>
            <a:pPr lvl="1"/>
            <a:r>
              <a:rPr lang="en-US" dirty="0"/>
              <a:t>Often adjacent joint has psoriatic arthritis</a:t>
            </a:r>
          </a:p>
          <a:p>
            <a:pPr marL="0" indent="0">
              <a:buNone/>
            </a:pPr>
            <a:endParaRPr lang="en-US" dirty="0"/>
          </a:p>
        </p:txBody>
      </p:sp>
    </p:spTree>
    <p:extLst>
      <p:ext uri="{BB962C8B-B14F-4D97-AF65-F5344CB8AC3E}">
        <p14:creationId xmlns:p14="http://schemas.microsoft.com/office/powerpoint/2010/main" val="3273284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Nail pitting</a:t>
            </a:r>
          </a:p>
        </p:txBody>
      </p:sp>
      <p:pic>
        <p:nvPicPr>
          <p:cNvPr id="4" name="Content Placeholder 3"/>
          <p:cNvPicPr>
            <a:picLocks noGrp="1" noChangeAspect="1"/>
          </p:cNvPicPr>
          <p:nvPr>
            <p:ph idx="1"/>
          </p:nvPr>
        </p:nvPicPr>
        <p:blipFill>
          <a:blip r:embed="rId2"/>
          <a:stretch>
            <a:fillRect/>
          </a:stretch>
        </p:blipFill>
        <p:spPr>
          <a:xfrm>
            <a:off x="5601213" y="1690688"/>
            <a:ext cx="5226319" cy="3492679"/>
          </a:xfrm>
          <a:prstGeom prst="rect">
            <a:avLst/>
          </a:prstGeom>
        </p:spPr>
      </p:pic>
      <p:sp>
        <p:nvSpPr>
          <p:cNvPr id="5" name="Rectangle 4"/>
          <p:cNvSpPr/>
          <p:nvPr/>
        </p:nvSpPr>
        <p:spPr>
          <a:xfrm>
            <a:off x="1442994" y="1690688"/>
            <a:ext cx="3823856" cy="301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Pitting of the nail is a characteristic finding in many patients with psoriasis and is often associated with arthritis of the distal interphalangeal joints.</a:t>
            </a:r>
          </a:p>
        </p:txBody>
      </p:sp>
    </p:spTree>
    <p:extLst>
      <p:ext uri="{BB962C8B-B14F-4D97-AF65-F5344CB8AC3E}">
        <p14:creationId xmlns:p14="http://schemas.microsoft.com/office/powerpoint/2010/main" val="89263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07506" y="762944"/>
            <a:ext cx="10001701" cy="4351338"/>
          </a:xfrm>
          <a:prstGeom prst="rect">
            <a:avLst/>
          </a:prstGeom>
        </p:spPr>
      </p:pic>
    </p:spTree>
    <p:extLst>
      <p:ext uri="{BB962C8B-B14F-4D97-AF65-F5344CB8AC3E}">
        <p14:creationId xmlns:p14="http://schemas.microsoft.com/office/powerpoint/2010/main" val="18851052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Cardiovascular </a:t>
            </a:r>
            <a:r>
              <a:rPr lang="en-US" dirty="0" err="1"/>
              <a:t>PsA</a:t>
            </a:r>
            <a:endParaRPr lang="en-US" dirty="0"/>
          </a:p>
        </p:txBody>
      </p:sp>
      <p:sp>
        <p:nvSpPr>
          <p:cNvPr id="3" name="Content Placeholder 2"/>
          <p:cNvSpPr>
            <a:spLocks noGrp="1"/>
          </p:cNvSpPr>
          <p:nvPr>
            <p:ph idx="1"/>
          </p:nvPr>
        </p:nvSpPr>
        <p:spPr/>
        <p:txBody>
          <a:bodyPr/>
          <a:lstStyle/>
          <a:p>
            <a:r>
              <a:rPr lang="en-US" dirty="0"/>
              <a:t>Increased risk of CV disease</a:t>
            </a:r>
          </a:p>
          <a:p>
            <a:pPr lvl="1"/>
            <a:r>
              <a:rPr lang="en-US" dirty="0"/>
              <a:t>DMARD treatment may result in improvement in CV outcomes</a:t>
            </a:r>
          </a:p>
        </p:txBody>
      </p:sp>
      <p:sp>
        <p:nvSpPr>
          <p:cNvPr id="4" name="TextBox 3"/>
          <p:cNvSpPr txBox="1"/>
          <p:nvPr/>
        </p:nvSpPr>
        <p:spPr>
          <a:xfrm>
            <a:off x="838200" y="5183472"/>
            <a:ext cx="9042400" cy="369332"/>
          </a:xfrm>
          <a:prstGeom prst="rect">
            <a:avLst/>
          </a:prstGeom>
          <a:noFill/>
        </p:spPr>
        <p:txBody>
          <a:bodyPr wrap="square" rtlCol="0">
            <a:spAutoFit/>
          </a:bodyPr>
          <a:lstStyle/>
          <a:p>
            <a:r>
              <a:rPr lang="en-US" dirty="0"/>
              <a:t>Ann Rheum Dis. 2015 Feb;74(2):326-32. </a:t>
            </a:r>
            <a:r>
              <a:rPr lang="en-US" dirty="0" err="1"/>
              <a:t>Epub</a:t>
            </a:r>
            <a:r>
              <a:rPr lang="en-US" dirty="0"/>
              <a:t> 2014 Oct 28. </a:t>
            </a:r>
          </a:p>
        </p:txBody>
      </p:sp>
    </p:spTree>
    <p:extLst>
      <p:ext uri="{BB962C8B-B14F-4D97-AF65-F5344CB8AC3E}">
        <p14:creationId xmlns:p14="http://schemas.microsoft.com/office/powerpoint/2010/main" val="16505696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Ocular PSA</a:t>
            </a:r>
          </a:p>
        </p:txBody>
      </p:sp>
      <p:sp>
        <p:nvSpPr>
          <p:cNvPr id="3" name="Content Placeholder 2"/>
          <p:cNvSpPr>
            <a:spLocks noGrp="1"/>
          </p:cNvSpPr>
          <p:nvPr>
            <p:ph idx="1"/>
          </p:nvPr>
        </p:nvSpPr>
        <p:spPr/>
        <p:txBody>
          <a:bodyPr/>
          <a:lstStyle/>
          <a:p>
            <a:r>
              <a:rPr lang="en-US" dirty="0"/>
              <a:t>Conjunctivitis</a:t>
            </a:r>
          </a:p>
          <a:p>
            <a:r>
              <a:rPr lang="en-US" dirty="0"/>
              <a:t>Uveitis</a:t>
            </a:r>
          </a:p>
          <a:p>
            <a:pPr lvl="1"/>
            <a:r>
              <a:rPr lang="en-US" dirty="0"/>
              <a:t>Acutely painful eye</a:t>
            </a:r>
          </a:p>
        </p:txBody>
      </p:sp>
    </p:spTree>
    <p:extLst>
      <p:ext uri="{BB962C8B-B14F-4D97-AF65-F5344CB8AC3E}">
        <p14:creationId xmlns:p14="http://schemas.microsoft.com/office/powerpoint/2010/main" val="90752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a:t>
            </a:r>
          </a:p>
        </p:txBody>
      </p:sp>
      <p:pic>
        <p:nvPicPr>
          <p:cNvPr id="4" name="Content Placeholder 3"/>
          <p:cNvPicPr>
            <a:picLocks noGrp="1" noChangeAspect="1"/>
          </p:cNvPicPr>
          <p:nvPr>
            <p:ph idx="1"/>
          </p:nvPr>
        </p:nvPicPr>
        <p:blipFill>
          <a:blip r:embed="rId2"/>
          <a:stretch>
            <a:fillRect/>
          </a:stretch>
        </p:blipFill>
        <p:spPr>
          <a:xfrm>
            <a:off x="4357687" y="3344069"/>
            <a:ext cx="3476625" cy="1314450"/>
          </a:xfrm>
          <a:prstGeom prst="rect">
            <a:avLst/>
          </a:prstGeom>
        </p:spPr>
      </p:pic>
    </p:spTree>
    <p:extLst>
      <p:ext uri="{BB962C8B-B14F-4D97-AF65-F5344CB8AC3E}">
        <p14:creationId xmlns:p14="http://schemas.microsoft.com/office/powerpoint/2010/main" val="3906178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model</a:t>
            </a:r>
          </a:p>
        </p:txBody>
      </p:sp>
      <p:sp>
        <p:nvSpPr>
          <p:cNvPr id="3" name="Content Placeholder 2"/>
          <p:cNvSpPr>
            <a:spLocks noGrp="1"/>
          </p:cNvSpPr>
          <p:nvPr>
            <p:ph idx="1"/>
          </p:nvPr>
        </p:nvSpPr>
        <p:spPr/>
        <p:txBody>
          <a:bodyPr/>
          <a:lstStyle/>
          <a:p>
            <a:r>
              <a:rPr lang="en-US" dirty="0"/>
              <a:t>Male: Female 2:1</a:t>
            </a:r>
          </a:p>
          <a:p>
            <a:r>
              <a:rPr lang="en-US" dirty="0"/>
              <a:t>Onset &lt; 40 year old</a:t>
            </a:r>
          </a:p>
          <a:p>
            <a:r>
              <a:rPr lang="en-US" dirty="0"/>
              <a:t>Axial involvement</a:t>
            </a:r>
          </a:p>
        </p:txBody>
      </p:sp>
    </p:spTree>
    <p:extLst>
      <p:ext uri="{BB962C8B-B14F-4D97-AF65-F5344CB8AC3E}">
        <p14:creationId xmlns:p14="http://schemas.microsoft.com/office/powerpoint/2010/main" val="1169447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Ankylosis</a:t>
            </a:r>
            <a:endParaRPr lang="en-US" dirty="0"/>
          </a:p>
        </p:txBody>
      </p:sp>
      <p:pic>
        <p:nvPicPr>
          <p:cNvPr id="4" name="Content Placeholder 3"/>
          <p:cNvPicPr>
            <a:picLocks noGrp="1" noChangeAspect="1"/>
          </p:cNvPicPr>
          <p:nvPr>
            <p:ph idx="1"/>
          </p:nvPr>
        </p:nvPicPr>
        <p:blipFill>
          <a:blip r:embed="rId2"/>
          <a:stretch>
            <a:fillRect/>
          </a:stretch>
        </p:blipFill>
        <p:spPr>
          <a:xfrm>
            <a:off x="1782634" y="1497384"/>
            <a:ext cx="5056503" cy="4024313"/>
          </a:xfrm>
          <a:prstGeom prst="rect">
            <a:avLst/>
          </a:prstGeom>
        </p:spPr>
      </p:pic>
      <p:sp>
        <p:nvSpPr>
          <p:cNvPr id="5" name="Rectangle 4"/>
          <p:cNvSpPr/>
          <p:nvPr/>
        </p:nvSpPr>
        <p:spPr>
          <a:xfrm>
            <a:off x="7041230" y="1497384"/>
            <a:ext cx="3177309" cy="2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This 51 yr old gentleman has complete fusion of the entire spine. There is fusion of anterior and posterior elements in their entirety.</a:t>
            </a:r>
          </a:p>
        </p:txBody>
      </p:sp>
    </p:spTree>
    <p:extLst>
      <p:ext uri="{BB962C8B-B14F-4D97-AF65-F5344CB8AC3E}">
        <p14:creationId xmlns:p14="http://schemas.microsoft.com/office/powerpoint/2010/main" val="24827826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89077" y="373575"/>
            <a:ext cx="4137413" cy="6133735"/>
          </a:xfrm>
          <a:prstGeom prst="rect">
            <a:avLst/>
          </a:prstGeom>
        </p:spPr>
      </p:pic>
    </p:spTree>
    <p:extLst>
      <p:ext uri="{BB962C8B-B14F-4D97-AF65-F5344CB8AC3E}">
        <p14:creationId xmlns:p14="http://schemas.microsoft.com/office/powerpoint/2010/main" val="3953088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15070" y="1825625"/>
            <a:ext cx="6161860" cy="4351338"/>
          </a:xfrm>
          <a:prstGeom prst="rect">
            <a:avLst/>
          </a:prstGeom>
        </p:spPr>
      </p:pic>
    </p:spTree>
    <p:extLst>
      <p:ext uri="{BB962C8B-B14F-4D97-AF65-F5344CB8AC3E}">
        <p14:creationId xmlns:p14="http://schemas.microsoft.com/office/powerpoint/2010/main" val="540255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46916" y="764658"/>
            <a:ext cx="5226319" cy="4273770"/>
          </a:xfrm>
          <a:prstGeom prst="rect">
            <a:avLst/>
          </a:prstGeom>
        </p:spPr>
      </p:pic>
    </p:spTree>
    <p:extLst>
      <p:ext uri="{BB962C8B-B14F-4D97-AF65-F5344CB8AC3E}">
        <p14:creationId xmlns:p14="http://schemas.microsoft.com/office/powerpoint/2010/main" val="1804690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53673" y="120073"/>
            <a:ext cx="9252527" cy="1937328"/>
          </a:xfrm>
        </p:spPr>
        <p:txBody>
          <a:bodyPr>
            <a:normAutofit/>
          </a:bodyPr>
          <a:lstStyle/>
          <a:p>
            <a:r>
              <a:rPr lang="en-US" dirty="0" err="1"/>
              <a:t>Sacroiliitis</a:t>
            </a:r>
            <a:r>
              <a:rPr lang="en-US" dirty="0"/>
              <a:t>, </a:t>
            </a:r>
            <a:r>
              <a:rPr lang="en-US" dirty="0" err="1"/>
              <a:t>Retrocalcaneal</a:t>
            </a:r>
            <a:r>
              <a:rPr lang="en-US" dirty="0"/>
              <a:t> Bursitis, and </a:t>
            </a:r>
            <a:r>
              <a:rPr lang="en-US" dirty="0" err="1"/>
              <a:t>Enthesitis</a:t>
            </a:r>
            <a:r>
              <a:rPr lang="en-US" dirty="0"/>
              <a:t>, Spine and Ankle</a:t>
            </a:r>
          </a:p>
        </p:txBody>
      </p:sp>
      <p:pic>
        <p:nvPicPr>
          <p:cNvPr id="4" name="Content Placeholder 3"/>
          <p:cNvPicPr>
            <a:picLocks noGrp="1" noChangeAspect="1"/>
          </p:cNvPicPr>
          <p:nvPr>
            <p:ph idx="1"/>
          </p:nvPr>
        </p:nvPicPr>
        <p:blipFill>
          <a:blip r:embed="rId2"/>
          <a:stretch>
            <a:fillRect/>
          </a:stretch>
        </p:blipFill>
        <p:spPr>
          <a:xfrm>
            <a:off x="1589120" y="1941922"/>
            <a:ext cx="4040851" cy="4024313"/>
          </a:xfrm>
          <a:prstGeom prst="rect">
            <a:avLst/>
          </a:prstGeom>
        </p:spPr>
      </p:pic>
      <p:sp>
        <p:nvSpPr>
          <p:cNvPr id="5" name="Rectangle 4"/>
          <p:cNvSpPr/>
          <p:nvPr/>
        </p:nvSpPr>
        <p:spPr>
          <a:xfrm>
            <a:off x="5778844" y="1733566"/>
            <a:ext cx="5453448" cy="4976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This 24 year-old HLA-B27 positive man developed back pain and swelling at the Achilles tendon insertion. Ultrasound images of the sacroiliac (SI) joints show increased power doppler signal consistent with active synovitis in the left SI joint (B, arrowhead). This finding contrasts with the normal SI vascular signal from the sacral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perforans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artery (A, right SI joint; B, left SI joint, arrow). Long axis gray scale images of the affected Achilles tendon show a distended retrocalcaneal bursa (C, arrow). Power doppler signal is detected in the retrocalcaneal bursa as well as in the Achilles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paratenon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and tendon, reflecting active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enthesitis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(D). (10-18 MHz wide linear transducer)</a:t>
            </a:r>
          </a:p>
        </p:txBody>
      </p:sp>
    </p:spTree>
    <p:extLst>
      <p:ext uri="{BB962C8B-B14F-4D97-AF65-F5344CB8AC3E}">
        <p14:creationId xmlns:p14="http://schemas.microsoft.com/office/powerpoint/2010/main" val="32983327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up AS</a:t>
            </a:r>
          </a:p>
        </p:txBody>
      </p:sp>
      <p:sp>
        <p:nvSpPr>
          <p:cNvPr id="3" name="Content Placeholder 2"/>
          <p:cNvSpPr>
            <a:spLocks noGrp="1"/>
          </p:cNvSpPr>
          <p:nvPr>
            <p:ph idx="1"/>
          </p:nvPr>
        </p:nvSpPr>
        <p:spPr/>
        <p:txBody>
          <a:bodyPr/>
          <a:lstStyle/>
          <a:p>
            <a:r>
              <a:rPr lang="en-US" dirty="0"/>
              <a:t>Good history and exam</a:t>
            </a:r>
          </a:p>
          <a:p>
            <a:r>
              <a:rPr lang="en-US" dirty="0"/>
              <a:t>Plain film imaging of affected axial/sacroiliac regions</a:t>
            </a:r>
          </a:p>
          <a:p>
            <a:r>
              <a:rPr lang="en-US" dirty="0"/>
              <a:t>ESR/CRP </a:t>
            </a:r>
          </a:p>
          <a:p>
            <a:r>
              <a:rPr lang="en-US" dirty="0"/>
              <a:t>HLA-B27 </a:t>
            </a:r>
          </a:p>
          <a:p>
            <a:r>
              <a:rPr lang="en-US" dirty="0"/>
              <a:t>MRI with contrast to look for </a:t>
            </a:r>
            <a:r>
              <a:rPr lang="en-US" dirty="0" err="1"/>
              <a:t>sacroiliitis</a:t>
            </a:r>
            <a:endParaRPr lang="en-US" dirty="0"/>
          </a:p>
          <a:p>
            <a:endParaRPr lang="en-US" dirty="0"/>
          </a:p>
        </p:txBody>
      </p:sp>
    </p:spTree>
    <p:extLst>
      <p:ext uri="{BB962C8B-B14F-4D97-AF65-F5344CB8AC3E}">
        <p14:creationId xmlns:p14="http://schemas.microsoft.com/office/powerpoint/2010/main" val="2146179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22808" y="968311"/>
            <a:ext cx="6041847" cy="3400748"/>
          </a:xfrm>
          <a:prstGeom prst="rect">
            <a:avLst/>
          </a:prstGeom>
        </p:spPr>
      </p:pic>
      <p:sp>
        <p:nvSpPr>
          <p:cNvPr id="5" name="TextBox 4"/>
          <p:cNvSpPr txBox="1"/>
          <p:nvPr/>
        </p:nvSpPr>
        <p:spPr>
          <a:xfrm>
            <a:off x="323274" y="6334780"/>
            <a:ext cx="101138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entury Gothic" panose="020B0502020202020204"/>
                <a:ea typeface="+mn-ea"/>
                <a:cs typeface="+mn-cs"/>
              </a:rPr>
              <a:t>McArdle</a:t>
            </a: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 A, et al. </a:t>
            </a:r>
            <a:r>
              <a:rPr kumimoji="0" lang="en-US" sz="1000" b="0" i="1" u="none" strike="noStrike" kern="1200" cap="none" spc="0" normalizeH="0" baseline="0" noProof="0" dirty="0" err="1">
                <a:ln>
                  <a:noFill/>
                </a:ln>
                <a:solidFill>
                  <a:prstClr val="white"/>
                </a:solidFill>
                <a:effectLst/>
                <a:uLnTx/>
                <a:uFillTx/>
                <a:latin typeface="Century Gothic" panose="020B0502020202020204"/>
                <a:ea typeface="+mn-ea"/>
                <a:cs typeface="+mn-cs"/>
              </a:rPr>
              <a:t>Clin</a:t>
            </a:r>
            <a:r>
              <a:rPr kumimoji="0" lang="en-US" sz="1000" b="0" i="1" u="none" strike="noStrike" kern="1200" cap="none" spc="0" normalizeH="0" baseline="0" noProof="0" dirty="0">
                <a:ln>
                  <a:noFill/>
                </a:ln>
                <a:solidFill>
                  <a:prstClr val="white"/>
                </a:solidFill>
                <a:effectLst/>
                <a:uLnTx/>
                <a:uFillTx/>
                <a:latin typeface="Century Gothic" panose="020B0502020202020204"/>
                <a:ea typeface="+mn-ea"/>
                <a:cs typeface="+mn-cs"/>
              </a:rPr>
              <a:t> Rev Allergy </a:t>
            </a:r>
            <a:r>
              <a:rPr kumimoji="0" lang="en-US" sz="1000" b="0" i="1" u="none" strike="noStrike" kern="1200" cap="none" spc="0" normalizeH="0" baseline="0" noProof="0" dirty="0" err="1">
                <a:ln>
                  <a:noFill/>
                </a:ln>
                <a:solidFill>
                  <a:prstClr val="white"/>
                </a:solidFill>
                <a:effectLst/>
                <a:uLnTx/>
                <a:uFillTx/>
                <a:latin typeface="Century Gothic" panose="020B0502020202020204"/>
                <a:ea typeface="+mn-ea"/>
                <a:cs typeface="+mn-cs"/>
              </a:rPr>
              <a:t>Immunol</a:t>
            </a:r>
            <a:r>
              <a:rPr kumimoji="0" lang="en-US" sz="1000" b="0" i="1"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2018;55:271-294; </a:t>
            </a:r>
            <a:r>
              <a:rPr kumimoji="0" lang="en-US" sz="1000" b="0" i="0" u="none" strike="noStrike" kern="1200" cap="none" spc="0" normalizeH="0" baseline="0" noProof="0" dirty="0" err="1">
                <a:ln>
                  <a:noFill/>
                </a:ln>
                <a:solidFill>
                  <a:prstClr val="white"/>
                </a:solidFill>
                <a:effectLst/>
                <a:uLnTx/>
                <a:uFillTx/>
                <a:latin typeface="Century Gothic" panose="020B0502020202020204"/>
                <a:ea typeface="+mn-ea"/>
                <a:cs typeface="+mn-cs"/>
              </a:rPr>
              <a:t>Mease</a:t>
            </a: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 P, et al. </a:t>
            </a:r>
            <a:r>
              <a:rPr kumimoji="0" lang="en-US" sz="1000" b="0" i="1" u="none" strike="noStrike" kern="1200" cap="none" spc="0" normalizeH="0" baseline="0" noProof="0" dirty="0">
                <a:ln>
                  <a:noFill/>
                </a:ln>
                <a:solidFill>
                  <a:prstClr val="white"/>
                </a:solidFill>
                <a:effectLst/>
                <a:uLnTx/>
                <a:uFillTx/>
                <a:latin typeface="Century Gothic" panose="020B0502020202020204"/>
                <a:ea typeface="+mn-ea"/>
                <a:cs typeface="+mn-cs"/>
              </a:rPr>
              <a:t>J Am </a:t>
            </a:r>
            <a:r>
              <a:rPr kumimoji="0" lang="en-US" sz="1000" b="0" i="1" u="none" strike="noStrike" kern="1200" cap="none" spc="0" normalizeH="0" baseline="0" noProof="0" dirty="0" err="1">
                <a:ln>
                  <a:noFill/>
                </a:ln>
                <a:solidFill>
                  <a:prstClr val="white"/>
                </a:solidFill>
                <a:effectLst/>
                <a:uLnTx/>
                <a:uFillTx/>
                <a:latin typeface="Century Gothic" panose="020B0502020202020204"/>
                <a:ea typeface="+mn-ea"/>
                <a:cs typeface="+mn-cs"/>
              </a:rPr>
              <a:t>Acad</a:t>
            </a:r>
            <a:r>
              <a:rPr kumimoji="0" lang="en-US" sz="1000" b="0" i="1"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000" b="0" i="1" u="none" strike="noStrike" kern="1200" cap="none" spc="0" normalizeH="0" baseline="0" noProof="0" dirty="0" err="1">
                <a:ln>
                  <a:noFill/>
                </a:ln>
                <a:solidFill>
                  <a:prstClr val="white"/>
                </a:solidFill>
                <a:effectLst/>
                <a:uLnTx/>
                <a:uFillTx/>
                <a:latin typeface="Century Gothic" panose="020B0502020202020204"/>
                <a:ea typeface="+mn-ea"/>
                <a:cs typeface="+mn-cs"/>
              </a:rPr>
              <a:t>Dermatol</a:t>
            </a:r>
            <a:r>
              <a:rPr kumimoji="0" lang="en-US" sz="1000" b="0" i="1"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2005;52(1):1</a:t>
            </a:r>
            <a:r>
              <a:rPr kumimoji="0" lang="fr-FR" sz="1000" b="0" i="0" u="none" strike="noStrike" kern="1200" cap="none" spc="0" normalizeH="0" baseline="0" noProof="0" dirty="0">
                <a:ln>
                  <a:noFill/>
                </a:ln>
                <a:solidFill>
                  <a:prstClr val="white"/>
                </a:solidFill>
                <a:effectLst/>
                <a:uLnTx/>
                <a:uFillTx/>
                <a:latin typeface="Century Gothic" panose="020B0502020202020204"/>
                <a:ea typeface="+mn-ea"/>
                <a:cs typeface="+mn-cs"/>
              </a:rPr>
              <a:t>-</a:t>
            </a:r>
            <a:r>
              <a:rPr kumimoji="0" lang="en-US" sz="1000" b="0" i="0" u="none" strike="noStrike" kern="1200" cap="none" spc="0" normalizeH="0" baseline="0" noProof="0" dirty="0">
                <a:ln>
                  <a:noFill/>
                </a:ln>
                <a:solidFill>
                  <a:prstClr val="white"/>
                </a:solidFill>
                <a:effectLst/>
                <a:uLnTx/>
                <a:uFillTx/>
                <a:latin typeface="Century Gothic" panose="020B0502020202020204"/>
                <a:ea typeface="+mn-ea"/>
                <a:cs typeface="+mn-cs"/>
              </a:rPr>
              <a:t>19.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800717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Pulmonary AS</a:t>
            </a:r>
          </a:p>
        </p:txBody>
      </p:sp>
      <p:sp>
        <p:nvSpPr>
          <p:cNvPr id="3" name="Content Placeholder 2"/>
          <p:cNvSpPr>
            <a:spLocks noGrp="1"/>
          </p:cNvSpPr>
          <p:nvPr>
            <p:ph idx="1"/>
          </p:nvPr>
        </p:nvSpPr>
        <p:spPr>
          <a:xfrm>
            <a:off x="961767" y="1430209"/>
            <a:ext cx="10515600" cy="4351338"/>
          </a:xfrm>
        </p:spPr>
        <p:txBody>
          <a:bodyPr/>
          <a:lstStyle/>
          <a:p>
            <a:r>
              <a:rPr lang="en-US" dirty="0"/>
              <a:t>Apical fibrosis</a:t>
            </a:r>
          </a:p>
          <a:p>
            <a:endParaRPr lang="en-US" dirty="0"/>
          </a:p>
          <a:p>
            <a:r>
              <a:rPr lang="en-US" dirty="0"/>
              <a:t>Restrictive lung disease</a:t>
            </a:r>
          </a:p>
          <a:p>
            <a:pPr lvl="1"/>
            <a:r>
              <a:rPr lang="en-US" dirty="0"/>
              <a:t>Related to decrease thoracic expansion</a:t>
            </a:r>
          </a:p>
          <a:p>
            <a:endParaRPr lang="en-US" dirty="0"/>
          </a:p>
          <a:p>
            <a:r>
              <a:rPr lang="en-US" dirty="0" err="1"/>
              <a:t>Subpleural</a:t>
            </a:r>
            <a:r>
              <a:rPr lang="en-US" dirty="0"/>
              <a:t> nodules</a:t>
            </a:r>
          </a:p>
          <a:p>
            <a:endParaRPr lang="en-US" dirty="0"/>
          </a:p>
          <a:p>
            <a:r>
              <a:rPr lang="en-US" dirty="0"/>
              <a:t>Spontaneous pneumothorax</a:t>
            </a:r>
          </a:p>
        </p:txBody>
      </p:sp>
    </p:spTree>
    <p:extLst>
      <p:ext uri="{BB962C8B-B14F-4D97-AF65-F5344CB8AC3E}">
        <p14:creationId xmlns:p14="http://schemas.microsoft.com/office/powerpoint/2010/main" val="13208693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59019" y="618837"/>
            <a:ext cx="8610600" cy="1293028"/>
          </a:xfrm>
        </p:spPr>
        <p:txBody>
          <a:bodyPr/>
          <a:lstStyle/>
          <a:p>
            <a:r>
              <a:rPr lang="en-US" dirty="0"/>
              <a:t>Apical pulmonary fibrosis</a:t>
            </a:r>
          </a:p>
        </p:txBody>
      </p:sp>
      <p:pic>
        <p:nvPicPr>
          <p:cNvPr id="4" name="Content Placeholder 3"/>
          <p:cNvPicPr>
            <a:picLocks noGrp="1" noChangeAspect="1"/>
          </p:cNvPicPr>
          <p:nvPr>
            <p:ph idx="1"/>
          </p:nvPr>
        </p:nvPicPr>
        <p:blipFill>
          <a:blip r:embed="rId2"/>
          <a:stretch>
            <a:fillRect/>
          </a:stretch>
        </p:blipFill>
        <p:spPr>
          <a:xfrm>
            <a:off x="2358565" y="1797858"/>
            <a:ext cx="3293321" cy="4846320"/>
          </a:xfrm>
          <a:prstGeom prst="rect">
            <a:avLst/>
          </a:prstGeom>
        </p:spPr>
      </p:pic>
      <p:sp>
        <p:nvSpPr>
          <p:cNvPr id="5" name="Rectangle 4"/>
          <p:cNvSpPr/>
          <p:nvPr/>
        </p:nvSpPr>
        <p:spPr>
          <a:xfrm>
            <a:off x="5919885" y="2713493"/>
            <a:ext cx="5652655" cy="2225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rPr>
              <a:t>Linear and patchy infiltrates with cavity formation are present in the left upper lobe of this patient with ankylosing spondylitis. Similar but less marked infiltrates without cavitation are located in the right apex.</a:t>
            </a:r>
          </a:p>
        </p:txBody>
      </p:sp>
    </p:spTree>
    <p:extLst>
      <p:ext uri="{BB962C8B-B14F-4D97-AF65-F5344CB8AC3E}">
        <p14:creationId xmlns:p14="http://schemas.microsoft.com/office/powerpoint/2010/main" val="18645057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Ocular AS</a:t>
            </a:r>
          </a:p>
        </p:txBody>
      </p:sp>
      <p:sp>
        <p:nvSpPr>
          <p:cNvPr id="3" name="Content Placeholder 2"/>
          <p:cNvSpPr>
            <a:spLocks noGrp="1"/>
          </p:cNvSpPr>
          <p:nvPr>
            <p:ph idx="1"/>
          </p:nvPr>
        </p:nvSpPr>
        <p:spPr/>
        <p:txBody>
          <a:bodyPr/>
          <a:lstStyle/>
          <a:p>
            <a:r>
              <a:rPr lang="en-US" dirty="0"/>
              <a:t>Unilateral uveitis</a:t>
            </a:r>
          </a:p>
          <a:p>
            <a:pPr lvl="1"/>
            <a:r>
              <a:rPr lang="en-US" dirty="0"/>
              <a:t>acute unilateral pain, photophobia, and blurring of vision</a:t>
            </a:r>
          </a:p>
          <a:p>
            <a:pPr lvl="1"/>
            <a:r>
              <a:rPr lang="en-US" dirty="0"/>
              <a:t>Estimates in 25-40%</a:t>
            </a:r>
          </a:p>
        </p:txBody>
      </p:sp>
    </p:spTree>
    <p:extLst>
      <p:ext uri="{BB962C8B-B14F-4D97-AF65-F5344CB8AC3E}">
        <p14:creationId xmlns:p14="http://schemas.microsoft.com/office/powerpoint/2010/main" val="42211020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Iridocyclitis</a:t>
            </a:r>
            <a:r>
              <a:rPr lang="en-US" dirty="0"/>
              <a:t> with </a:t>
            </a:r>
            <a:r>
              <a:rPr lang="en-US" dirty="0" err="1"/>
              <a:t>Synechiae</a:t>
            </a:r>
            <a:endParaRPr lang="en-US" dirty="0"/>
          </a:p>
        </p:txBody>
      </p:sp>
      <p:pic>
        <p:nvPicPr>
          <p:cNvPr id="4" name="Content Placeholder 3"/>
          <p:cNvPicPr>
            <a:picLocks noGrp="1" noChangeAspect="1"/>
          </p:cNvPicPr>
          <p:nvPr>
            <p:ph idx="1"/>
          </p:nvPr>
        </p:nvPicPr>
        <p:blipFill>
          <a:blip r:embed="rId2"/>
          <a:stretch>
            <a:fillRect/>
          </a:stretch>
        </p:blipFill>
        <p:spPr>
          <a:xfrm>
            <a:off x="1307995" y="1521925"/>
            <a:ext cx="5150115" cy="3486329"/>
          </a:xfrm>
          <a:prstGeom prst="rect">
            <a:avLst/>
          </a:prstGeom>
        </p:spPr>
      </p:pic>
      <p:sp>
        <p:nvSpPr>
          <p:cNvPr id="5" name="Rectangle 4"/>
          <p:cNvSpPr/>
          <p:nvPr/>
        </p:nvSpPr>
        <p:spPr>
          <a:xfrm>
            <a:off x="6753305" y="1521925"/>
            <a:ext cx="4305300" cy="3823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Ciliary injection and irregularity of the pupil are present. Adhesions between the iris and lens (synechiae) appear at the 1-o'clock and 4-o'clock positions. Synechiae are caused by repeated episodes of iritis and may eventually lead to glaucoma and blindness. The pupil is dilated from medication. The medial aspect of the sclera has been blanched by topical medication.</a:t>
            </a:r>
          </a:p>
        </p:txBody>
      </p:sp>
    </p:spTree>
    <p:extLst>
      <p:ext uri="{BB962C8B-B14F-4D97-AF65-F5344CB8AC3E}">
        <p14:creationId xmlns:p14="http://schemas.microsoft.com/office/powerpoint/2010/main" val="35590649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density- AS</a:t>
            </a:r>
          </a:p>
        </p:txBody>
      </p:sp>
      <p:sp>
        <p:nvSpPr>
          <p:cNvPr id="3" name="Content Placeholder 2"/>
          <p:cNvSpPr>
            <a:spLocks noGrp="1"/>
          </p:cNvSpPr>
          <p:nvPr>
            <p:ph idx="1"/>
          </p:nvPr>
        </p:nvSpPr>
        <p:spPr/>
        <p:txBody>
          <a:bodyPr/>
          <a:lstStyle/>
          <a:p>
            <a:r>
              <a:rPr lang="en-US" dirty="0"/>
              <a:t>Osteopenia/osteoporosis</a:t>
            </a:r>
          </a:p>
          <a:p>
            <a:pPr lvl="1"/>
            <a:r>
              <a:rPr lang="en-US" dirty="0"/>
              <a:t>DEXA can be hard to interpret due to </a:t>
            </a:r>
            <a:r>
              <a:rPr lang="en-US" dirty="0" err="1"/>
              <a:t>syndesmophytes</a:t>
            </a:r>
            <a:endParaRPr lang="en-US" dirty="0"/>
          </a:p>
          <a:p>
            <a:endParaRPr lang="en-US" dirty="0"/>
          </a:p>
        </p:txBody>
      </p:sp>
    </p:spTree>
    <p:extLst>
      <p:ext uri="{BB962C8B-B14F-4D97-AF65-F5344CB8AC3E}">
        <p14:creationId xmlns:p14="http://schemas.microsoft.com/office/powerpoint/2010/main" val="3211606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 AS</a:t>
            </a:r>
          </a:p>
        </p:txBody>
      </p:sp>
      <p:sp>
        <p:nvSpPr>
          <p:cNvPr id="3" name="Content Placeholder 2"/>
          <p:cNvSpPr>
            <a:spLocks noGrp="1"/>
          </p:cNvSpPr>
          <p:nvPr>
            <p:ph idx="1"/>
          </p:nvPr>
        </p:nvSpPr>
        <p:spPr/>
        <p:txBody>
          <a:bodyPr/>
          <a:lstStyle/>
          <a:p>
            <a:r>
              <a:rPr lang="en-US" dirty="0"/>
              <a:t>Increased CV risk</a:t>
            </a:r>
          </a:p>
          <a:p>
            <a:r>
              <a:rPr lang="en-US" dirty="0" err="1"/>
              <a:t>Aortitis</a:t>
            </a:r>
            <a:endParaRPr lang="en-US" dirty="0"/>
          </a:p>
          <a:p>
            <a:r>
              <a:rPr lang="en-US" dirty="0"/>
              <a:t>AR</a:t>
            </a:r>
          </a:p>
        </p:txBody>
      </p:sp>
    </p:spTree>
    <p:extLst>
      <p:ext uri="{BB962C8B-B14F-4D97-AF65-F5344CB8AC3E}">
        <p14:creationId xmlns:p14="http://schemas.microsoft.com/office/powerpoint/2010/main" val="1228089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Neurologic AS</a:t>
            </a:r>
          </a:p>
        </p:txBody>
      </p:sp>
      <p:sp>
        <p:nvSpPr>
          <p:cNvPr id="3" name="Content Placeholder 2"/>
          <p:cNvSpPr>
            <a:spLocks noGrp="1"/>
          </p:cNvSpPr>
          <p:nvPr>
            <p:ph idx="1"/>
          </p:nvPr>
        </p:nvSpPr>
        <p:spPr/>
        <p:txBody>
          <a:bodyPr/>
          <a:lstStyle/>
          <a:p>
            <a:r>
              <a:rPr lang="en-US" dirty="0"/>
              <a:t>Can be due to ankyloses or fracture</a:t>
            </a:r>
          </a:p>
          <a:p>
            <a:r>
              <a:rPr lang="en-US" dirty="0"/>
              <a:t>Spinal cord compression</a:t>
            </a:r>
          </a:p>
          <a:p>
            <a:r>
              <a:rPr lang="en-US" dirty="0"/>
              <a:t>Cauda equine syndrome</a:t>
            </a:r>
          </a:p>
          <a:p>
            <a:r>
              <a:rPr lang="en-US" dirty="0" err="1"/>
              <a:t>Atlanto</a:t>
            </a:r>
            <a:r>
              <a:rPr lang="en-US" dirty="0"/>
              <a:t>-axial subluxation</a:t>
            </a:r>
          </a:p>
        </p:txBody>
      </p:sp>
    </p:spTree>
    <p:extLst>
      <p:ext uri="{BB962C8B-B14F-4D97-AF65-F5344CB8AC3E}">
        <p14:creationId xmlns:p14="http://schemas.microsoft.com/office/powerpoint/2010/main" val="1632374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Reactive arthritis</a:t>
            </a:r>
          </a:p>
        </p:txBody>
      </p:sp>
      <p:pic>
        <p:nvPicPr>
          <p:cNvPr id="4" name="Picture 3"/>
          <p:cNvPicPr>
            <a:picLocks noChangeAspect="1"/>
          </p:cNvPicPr>
          <p:nvPr/>
        </p:nvPicPr>
        <p:blipFill>
          <a:blip r:embed="rId2"/>
          <a:stretch>
            <a:fillRect/>
          </a:stretch>
        </p:blipFill>
        <p:spPr>
          <a:xfrm>
            <a:off x="4429125" y="2743200"/>
            <a:ext cx="3333750" cy="1371600"/>
          </a:xfrm>
          <a:prstGeom prst="rect">
            <a:avLst/>
          </a:prstGeom>
        </p:spPr>
      </p:pic>
    </p:spTree>
    <p:extLst>
      <p:ext uri="{BB962C8B-B14F-4D97-AF65-F5344CB8AC3E}">
        <p14:creationId xmlns:p14="http://schemas.microsoft.com/office/powerpoint/2010/main" val="28815878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Reactive arthritis model</a:t>
            </a:r>
          </a:p>
        </p:txBody>
      </p:sp>
      <p:sp>
        <p:nvSpPr>
          <p:cNvPr id="3" name="Content Placeholder 2"/>
          <p:cNvSpPr>
            <a:spLocks noGrp="1"/>
          </p:cNvSpPr>
          <p:nvPr>
            <p:ph idx="1"/>
          </p:nvPr>
        </p:nvSpPr>
        <p:spPr/>
        <p:txBody>
          <a:bodyPr/>
          <a:lstStyle/>
          <a:p>
            <a:r>
              <a:rPr lang="en-US" dirty="0"/>
              <a:t>Preceding infection (often GI)</a:t>
            </a:r>
          </a:p>
          <a:p>
            <a:pPr lvl="1"/>
            <a:r>
              <a:rPr lang="en-US" i="1" dirty="0"/>
              <a:t> Chlamydia trachomatis</a:t>
            </a:r>
            <a:r>
              <a:rPr lang="en-US" dirty="0"/>
              <a:t>, </a:t>
            </a:r>
            <a:r>
              <a:rPr lang="en-US" i="1" dirty="0"/>
              <a:t>Yersinia</a:t>
            </a:r>
            <a:r>
              <a:rPr lang="en-US" dirty="0"/>
              <a:t>, </a:t>
            </a:r>
            <a:r>
              <a:rPr lang="en-US" i="1" dirty="0"/>
              <a:t>Salmonella</a:t>
            </a:r>
            <a:r>
              <a:rPr lang="en-US" dirty="0"/>
              <a:t>, </a:t>
            </a:r>
            <a:r>
              <a:rPr lang="en-US" i="1" dirty="0" err="1"/>
              <a:t>Shigella</a:t>
            </a:r>
            <a:r>
              <a:rPr lang="en-US" dirty="0"/>
              <a:t>, and </a:t>
            </a:r>
            <a:r>
              <a:rPr lang="en-US" i="1" dirty="0"/>
              <a:t>Campylobacter</a:t>
            </a:r>
            <a:r>
              <a:rPr lang="en-US" dirty="0"/>
              <a:t>, </a:t>
            </a:r>
            <a:r>
              <a:rPr lang="en-US" i="1" dirty="0"/>
              <a:t>Escherichia coli</a:t>
            </a:r>
            <a:r>
              <a:rPr lang="en-US" dirty="0"/>
              <a:t>, </a:t>
            </a:r>
            <a:r>
              <a:rPr lang="en-US" i="1" dirty="0" err="1"/>
              <a:t>Clostridioides</a:t>
            </a:r>
            <a:r>
              <a:rPr lang="en-US" i="1" dirty="0"/>
              <a:t> difficile</a:t>
            </a:r>
            <a:r>
              <a:rPr lang="en-US" dirty="0"/>
              <a:t>, and </a:t>
            </a:r>
            <a:r>
              <a:rPr lang="en-US" i="1" dirty="0"/>
              <a:t>Chlamydia </a:t>
            </a:r>
            <a:r>
              <a:rPr lang="en-US" i="1" dirty="0" err="1"/>
              <a:t>pneumoniae</a:t>
            </a:r>
            <a:endParaRPr lang="en-US" dirty="0"/>
          </a:p>
          <a:p>
            <a:r>
              <a:rPr lang="en-US" dirty="0"/>
              <a:t>An interval ranging from several days to weeks between the antecedent infection and arthritis</a:t>
            </a:r>
          </a:p>
          <a:p>
            <a:r>
              <a:rPr lang="en-US" dirty="0"/>
              <a:t>A typically mono- or </a:t>
            </a:r>
            <a:r>
              <a:rPr lang="en-US" dirty="0" err="1"/>
              <a:t>oligoarticular</a:t>
            </a:r>
            <a:r>
              <a:rPr lang="en-US" dirty="0"/>
              <a:t> pattern of the arthritis (knee)</a:t>
            </a:r>
          </a:p>
          <a:p>
            <a:r>
              <a:rPr lang="en-US" dirty="0" err="1"/>
              <a:t>Enthesitis</a:t>
            </a:r>
            <a:endParaRPr lang="en-US" dirty="0"/>
          </a:p>
          <a:p>
            <a:r>
              <a:rPr lang="en-US" dirty="0" err="1"/>
              <a:t>Dactylitis</a:t>
            </a:r>
            <a:endParaRPr lang="en-US" dirty="0"/>
          </a:p>
          <a:p>
            <a:endParaRPr lang="en-US" dirty="0"/>
          </a:p>
        </p:txBody>
      </p:sp>
    </p:spTree>
    <p:extLst>
      <p:ext uri="{BB962C8B-B14F-4D97-AF65-F5344CB8AC3E}">
        <p14:creationId xmlns:p14="http://schemas.microsoft.com/office/powerpoint/2010/main" val="30302180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Can’t see</a:t>
            </a:r>
          </a:p>
          <a:p>
            <a:r>
              <a:rPr lang="en-US" dirty="0"/>
              <a:t>Can’t pee</a:t>
            </a:r>
          </a:p>
          <a:p>
            <a:r>
              <a:rPr lang="en-US" dirty="0"/>
              <a:t>Can’t climb a tree</a:t>
            </a:r>
          </a:p>
          <a:p>
            <a:endParaRPr lang="en-US" dirty="0"/>
          </a:p>
          <a:p>
            <a:r>
              <a:rPr lang="en-US" dirty="0"/>
              <a:t>And gunk on the feet</a:t>
            </a:r>
          </a:p>
        </p:txBody>
      </p:sp>
    </p:spTree>
    <p:extLst>
      <p:ext uri="{BB962C8B-B14F-4D97-AF65-F5344CB8AC3E}">
        <p14:creationId xmlns:p14="http://schemas.microsoft.com/office/powerpoint/2010/main" val="2413303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Widescreen Template" id="{801A062B-43CE-1241-91A0-662FF485C5E5}" vid="{03D86D77-78FA-5844-9618-030EFCDBBB6E}"/>
    </a:ext>
  </a:extLst>
</a:theme>
</file>

<file path=docProps/app.xml><?xml version="1.0" encoding="utf-8"?>
<Properties xmlns="http://schemas.openxmlformats.org/officeDocument/2006/extended-properties" xmlns:vt="http://schemas.openxmlformats.org/officeDocument/2006/docPropsVTypes">
  <Template>Office Theme</Template>
  <TotalTime>71</TotalTime>
  <Words>3133</Words>
  <Application>Microsoft Macintosh PowerPoint</Application>
  <PresentationFormat>Widescreen</PresentationFormat>
  <Paragraphs>360</Paragraphs>
  <Slides>114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114</vt:i4>
      </vt:variant>
    </vt:vector>
  </HeadingPairs>
  <TitlesOfParts>
    <vt:vector size="119" baseType="lpstr">
      <vt:lpstr>Arial</vt:lpstr>
      <vt:lpstr>Calibri</vt:lpstr>
      <vt:lpstr>Calibri Light</vt:lpstr>
      <vt:lpstr>Century Gothic</vt:lpstr>
      <vt:lpstr>Office Theme</vt:lpstr>
      <vt:lpstr>The Joint and Beyond:  Articular and Extra-articular Manifestations of Inflammatory Arthropathies</vt:lpstr>
      <vt:lpstr>Objectives</vt:lpstr>
      <vt:lpstr>Nomenclature</vt:lpstr>
      <vt:lpstr>Inflammatory Arthritis Models</vt:lpstr>
      <vt:lpstr>PowerPoint Presentation</vt:lpstr>
      <vt:lpstr>PowerPoint Presentation</vt:lpstr>
      <vt:lpstr>PowerPoint Presentation</vt:lpstr>
      <vt:lpstr>PowerPoint Presentation</vt:lpstr>
      <vt:lpstr>PowerPoint Presentation</vt:lpstr>
      <vt:lpstr>PowerPoint Presentation</vt:lpstr>
      <vt:lpstr>RA </vt:lpstr>
      <vt:lpstr>RA model</vt:lpstr>
      <vt:lpstr>PowerPoint Presentation</vt:lpstr>
      <vt:lpstr>PowerPoint Presentation</vt:lpstr>
      <vt:lpstr>PowerPoint Presentation</vt:lpstr>
      <vt:lpstr>Telescoping digits</vt:lpstr>
      <vt:lpstr>Arthritis Mutilans</vt:lpstr>
      <vt:lpstr>Extensor Tendon rupture</vt:lpstr>
      <vt:lpstr>Hammer toe</vt:lpstr>
      <vt:lpstr>Baker’s cyst</vt:lpstr>
      <vt:lpstr>Crescent Sign from Ruptured Baker Cyst </vt:lpstr>
      <vt:lpstr>PowerPoint Presentation</vt:lpstr>
      <vt:lpstr>Working up RA</vt:lpstr>
      <vt:lpstr>PowerPoint Presentation</vt:lpstr>
      <vt:lpstr>PowerPoint Presentation</vt:lpstr>
      <vt:lpstr>PowerPoint Presentation</vt:lpstr>
      <vt:lpstr>RF</vt:lpstr>
      <vt:lpstr>CCP</vt:lpstr>
      <vt:lpstr>Extra-articular RA</vt:lpstr>
      <vt:lpstr>Cardiac RA</vt:lpstr>
      <vt:lpstr>PowerPoint Presentation</vt:lpstr>
      <vt:lpstr>PowerPoint Presentation</vt:lpstr>
      <vt:lpstr>PowerPoint Presentation</vt:lpstr>
      <vt:lpstr>2019 ACC/AHA guidelines</vt:lpstr>
      <vt:lpstr>PowerPoint Presentation</vt:lpstr>
      <vt:lpstr>Hematologic RA</vt:lpstr>
      <vt:lpstr>Hematologic RA</vt:lpstr>
      <vt:lpstr>Pulmonary RA</vt:lpstr>
      <vt:lpstr>Pulmonary RA</vt:lpstr>
      <vt:lpstr>Derm RA</vt:lpstr>
      <vt:lpstr>RHEUMATOID NODULES</vt:lpstr>
      <vt:lpstr>RA Nodules</vt:lpstr>
      <vt:lpstr>RA Vasculitis</vt:lpstr>
      <vt:lpstr>RA Vasculitis</vt:lpstr>
      <vt:lpstr>Nervous system RA</vt:lpstr>
      <vt:lpstr>PowerPoint Presentation</vt:lpstr>
      <vt:lpstr>PowerPoint Presentation</vt:lpstr>
      <vt:lpstr>PowerPoint Presentation</vt:lpstr>
      <vt:lpstr>PowerPoint Presentation</vt:lpstr>
      <vt:lpstr>PowerPoint Presentation</vt:lpstr>
      <vt:lpstr>PowerPoint Presentation</vt:lpstr>
      <vt:lpstr>Atlantoaxial subluxation</vt:lpstr>
      <vt:lpstr>PowerPoint Presentation</vt:lpstr>
      <vt:lpstr>Ranawat’s line</vt:lpstr>
      <vt:lpstr>Vertical atlantoaxial subluxation</vt:lpstr>
      <vt:lpstr>Ophthalmologic RA</vt:lpstr>
      <vt:lpstr>PowerPoint Presentation</vt:lpstr>
      <vt:lpstr>Episcleritis</vt:lpstr>
      <vt:lpstr>Scleromalacia</vt:lpstr>
      <vt:lpstr>Scleromalacia perforans</vt:lpstr>
      <vt:lpstr>Scleromalacia perforans herniation</vt:lpstr>
      <vt:lpstr>PowerPoint Presentation</vt:lpstr>
      <vt:lpstr>Marginal corneal disease</vt:lpstr>
      <vt:lpstr>Psoriatic Arthritis</vt:lpstr>
      <vt:lpstr>Psoriatic arthritis model</vt:lpstr>
      <vt:lpstr>Psoriatic arthritis classification</vt:lpstr>
      <vt:lpstr>Synovitis</vt:lpstr>
      <vt:lpstr>Asymmetric knee swelling</vt:lpstr>
      <vt:lpstr>Sausage digit</vt:lpstr>
      <vt:lpstr>Pitting and Onycholysis</vt:lpstr>
      <vt:lpstr>Periosteal reaction</vt:lpstr>
      <vt:lpstr>Progressive psoriatic changes</vt:lpstr>
      <vt:lpstr>Telescoping and dactylitis</vt:lpstr>
      <vt:lpstr>Telescoping and dactylitis</vt:lpstr>
      <vt:lpstr>Arthritis mutilans</vt:lpstr>
      <vt:lpstr>Finger ankylosis</vt:lpstr>
      <vt:lpstr>Working up psoriatic arthritis</vt:lpstr>
      <vt:lpstr>Dermatology- PsA</vt:lpstr>
      <vt:lpstr>Nail pitting</vt:lpstr>
      <vt:lpstr>Cardiovascular PsA</vt:lpstr>
      <vt:lpstr>Ocular PSA</vt:lpstr>
      <vt:lpstr>AS</vt:lpstr>
      <vt:lpstr>AS model</vt:lpstr>
      <vt:lpstr>Ankylosis</vt:lpstr>
      <vt:lpstr>PowerPoint Presentation</vt:lpstr>
      <vt:lpstr>PowerPoint Presentation</vt:lpstr>
      <vt:lpstr>PowerPoint Presentation</vt:lpstr>
      <vt:lpstr>Sacroiliitis, Retrocalcaneal Bursitis, and Enthesitis, Spine and Ankle</vt:lpstr>
      <vt:lpstr>Working up AS</vt:lpstr>
      <vt:lpstr>Pulmonary AS</vt:lpstr>
      <vt:lpstr>Apical pulmonary fibrosis</vt:lpstr>
      <vt:lpstr>Ocular AS</vt:lpstr>
      <vt:lpstr>Iridocyclitis with Synechiae</vt:lpstr>
      <vt:lpstr>Bone density- AS</vt:lpstr>
      <vt:lpstr>CV- AS</vt:lpstr>
      <vt:lpstr>Neurologic AS</vt:lpstr>
      <vt:lpstr>Reactive arthritis</vt:lpstr>
      <vt:lpstr>Reactive arthritis model</vt:lpstr>
      <vt:lpstr>PowerPoint Presentation</vt:lpstr>
      <vt:lpstr>Enthesitis</vt:lpstr>
      <vt:lpstr>Sausage digit</vt:lpstr>
      <vt:lpstr>Working up ReA</vt:lpstr>
      <vt:lpstr>Oral ulcer</vt:lpstr>
      <vt:lpstr>Oral ulcer</vt:lpstr>
      <vt:lpstr>Conjunctivitis</vt:lpstr>
      <vt:lpstr>Balanitis</vt:lpstr>
      <vt:lpstr>Pustules</vt:lpstr>
      <vt:lpstr>Keratoderma Blennorrhagica</vt:lpstr>
      <vt:lpstr>Pustules and Keratoderma Blennorrhagica</vt:lpstr>
      <vt:lpstr>Nail dystrophy</vt:lpstr>
      <vt:lpstr>Take home points</vt:lpstr>
      <vt:lpstr>PowerPoint Presentation</vt:lpstr>
      <vt:lpstr>Questions?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dcterms:created xsi:type="dcterms:W3CDTF">2020-06-17T13:45:51Z</dcterms:created>
  <dcterms:modified xsi:type="dcterms:W3CDTF">2023-09-19T20:29:07Z</dcterms:modified>
</cp:coreProperties>
</file>