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handoutMasterIdLst>
    <p:handoutMasterId r:id="rId92"/>
  </p:handoutMasterIdLst>
  <p:sldIdLst>
    <p:sldId id="256" r:id="rId2"/>
    <p:sldId id="257" r:id="rId3"/>
    <p:sldId id="258" r:id="rId4"/>
    <p:sldId id="259" r:id="rId5"/>
    <p:sldId id="260" r:id="rId6"/>
    <p:sldId id="261" r:id="rId7"/>
    <p:sldId id="262" r:id="rId8"/>
    <p:sldId id="263" r:id="rId9"/>
    <p:sldId id="264" r:id="rId10"/>
    <p:sldId id="265" r:id="rId11"/>
    <p:sldId id="318" r:id="rId12"/>
    <p:sldId id="266" r:id="rId13"/>
    <p:sldId id="319" r:id="rId14"/>
    <p:sldId id="267" r:id="rId15"/>
    <p:sldId id="268" r:id="rId16"/>
    <p:sldId id="320" r:id="rId17"/>
    <p:sldId id="270" r:id="rId18"/>
    <p:sldId id="334" r:id="rId19"/>
    <p:sldId id="269" r:id="rId20"/>
    <p:sldId id="326" r:id="rId21"/>
    <p:sldId id="271" r:id="rId22"/>
    <p:sldId id="272" r:id="rId23"/>
    <p:sldId id="335" r:id="rId24"/>
    <p:sldId id="273" r:id="rId25"/>
    <p:sldId id="274" r:id="rId26"/>
    <p:sldId id="275" r:id="rId27"/>
    <p:sldId id="276" r:id="rId28"/>
    <p:sldId id="332" r:id="rId29"/>
    <p:sldId id="277" r:id="rId30"/>
    <p:sldId id="278" r:id="rId31"/>
    <p:sldId id="333" r:id="rId32"/>
    <p:sldId id="279" r:id="rId33"/>
    <p:sldId id="280" r:id="rId34"/>
    <p:sldId id="281" r:id="rId35"/>
    <p:sldId id="330" r:id="rId36"/>
    <p:sldId id="282" r:id="rId37"/>
    <p:sldId id="283" r:id="rId38"/>
    <p:sldId id="331" r:id="rId39"/>
    <p:sldId id="284" r:id="rId40"/>
    <p:sldId id="285" r:id="rId41"/>
    <p:sldId id="336" r:id="rId42"/>
    <p:sldId id="337" r:id="rId43"/>
    <p:sldId id="342" r:id="rId44"/>
    <p:sldId id="343" r:id="rId45"/>
    <p:sldId id="289" r:id="rId46"/>
    <p:sldId id="288" r:id="rId47"/>
    <p:sldId id="328" r:id="rId48"/>
    <p:sldId id="344" r:id="rId49"/>
    <p:sldId id="290" r:id="rId50"/>
    <p:sldId id="299" r:id="rId51"/>
    <p:sldId id="300" r:id="rId52"/>
    <p:sldId id="301" r:id="rId53"/>
    <p:sldId id="302" r:id="rId54"/>
    <p:sldId id="323" r:id="rId55"/>
    <p:sldId id="324" r:id="rId56"/>
    <p:sldId id="303" r:id="rId57"/>
    <p:sldId id="304" r:id="rId58"/>
    <p:sldId id="329" r:id="rId59"/>
    <p:sldId id="305" r:id="rId60"/>
    <p:sldId id="291" r:id="rId61"/>
    <p:sldId id="292" r:id="rId62"/>
    <p:sldId id="293" r:id="rId63"/>
    <p:sldId id="321" r:id="rId64"/>
    <p:sldId id="322" r:id="rId65"/>
    <p:sldId id="294" r:id="rId66"/>
    <p:sldId id="295" r:id="rId67"/>
    <p:sldId id="296" r:id="rId68"/>
    <p:sldId id="297" r:id="rId69"/>
    <p:sldId id="345" r:id="rId70"/>
    <p:sldId id="298" r:id="rId71"/>
    <p:sldId id="306" r:id="rId72"/>
    <p:sldId id="307" r:id="rId73"/>
    <p:sldId id="338" r:id="rId74"/>
    <p:sldId id="339" r:id="rId75"/>
    <p:sldId id="308" r:id="rId76"/>
    <p:sldId id="346" r:id="rId77"/>
    <p:sldId id="312" r:id="rId78"/>
    <p:sldId id="309" r:id="rId79"/>
    <p:sldId id="340" r:id="rId80"/>
    <p:sldId id="347" r:id="rId81"/>
    <p:sldId id="311" r:id="rId82"/>
    <p:sldId id="341" r:id="rId83"/>
    <p:sldId id="313" r:id="rId84"/>
    <p:sldId id="314" r:id="rId85"/>
    <p:sldId id="315" r:id="rId86"/>
    <p:sldId id="327" r:id="rId87"/>
    <p:sldId id="316" r:id="rId88"/>
    <p:sldId id="317" r:id="rId89"/>
    <p:sldId id="310"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29"/>
    <p:restoredTop sz="94740"/>
  </p:normalViewPr>
  <p:slideViewPr>
    <p:cSldViewPr snapToGrid="0" snapToObjects="1">
      <p:cViewPr varScale="1">
        <p:scale>
          <a:sx n="124" d="100"/>
          <a:sy n="124" d="100"/>
        </p:scale>
        <p:origin x="288" y="1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0A5935-C4CD-0D47-8169-63D030D70D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5A8979-14B0-2E42-A6C9-CCE74A027D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222C34-AC24-9B45-B008-05D83D898574}" type="datetimeFigureOut">
              <a:rPr lang="en-US" smtClean="0"/>
              <a:t>9/19/23</a:t>
            </a:fld>
            <a:endParaRPr lang="en-US"/>
          </a:p>
        </p:txBody>
      </p:sp>
      <p:sp>
        <p:nvSpPr>
          <p:cNvPr id="4" name="Footer Placeholder 3">
            <a:extLst>
              <a:ext uri="{FF2B5EF4-FFF2-40B4-BE49-F238E27FC236}">
                <a16:creationId xmlns:a16="http://schemas.microsoft.com/office/drawing/2014/main" id="{3DA6DE48-C6DE-4B47-AA1C-C4AFF6F2E8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ACA4C0-11F2-024B-B7F6-8DD8E635C5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BCCBB5-7572-1E43-839C-3CB7D9DFA090}" type="slidenum">
              <a:rPr lang="en-US" smtClean="0"/>
              <a:t>‹#›</a:t>
            </a:fld>
            <a:endParaRPr lang="en-US"/>
          </a:p>
        </p:txBody>
      </p:sp>
    </p:spTree>
    <p:extLst>
      <p:ext uri="{BB962C8B-B14F-4D97-AF65-F5344CB8AC3E}">
        <p14:creationId xmlns:p14="http://schemas.microsoft.com/office/powerpoint/2010/main" val="33872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A8FEB-240D-DD49-80A9-1346044D3F07}" type="datetimeFigureOut">
              <a:rPr lang="en-US" smtClean="0"/>
              <a:t>9/19/23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778775-7073-9549-833B-A70B52D17B0C}" type="slidenum">
              <a:rPr lang="en-US" smtClean="0"/>
              <a:t>‹#›</a:t>
            </a:fld>
            <a:endParaRPr lang="en-US"/>
          </a:p>
        </p:txBody>
      </p:sp>
    </p:spTree>
    <p:extLst>
      <p:ext uri="{BB962C8B-B14F-4D97-AF65-F5344CB8AC3E}">
        <p14:creationId xmlns:p14="http://schemas.microsoft.com/office/powerpoint/2010/main" val="3827919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 name="Google Shape;4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20971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080d3def5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080d3def5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7174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080d3def5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080d3def5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17776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080d3def5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080d3def5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24644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080d3def5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080d3def5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108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80d3def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080d3def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62892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080d3def5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080d3def5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5860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171039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4" name="Google Shape;14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1965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8" name="Google Shape;13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9870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1445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 name="Google Shape;5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18040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83777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1569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5510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54467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8549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05994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2" name="Google Shape;19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0472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baseline="0" dirty="0"/>
          </a:p>
        </p:txBody>
      </p:sp>
    </p:spTree>
    <p:extLst>
      <p:ext uri="{BB962C8B-B14F-4D97-AF65-F5344CB8AC3E}">
        <p14:creationId xmlns:p14="http://schemas.microsoft.com/office/powerpoint/2010/main" val="1904362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325981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00710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857483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1214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6" name="Google Shape;21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1679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097628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8" name="Google Shape;22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843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3359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61081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700998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6883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7" name="Google Shape;25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0615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baseline="0" dirty="0"/>
          </a:p>
        </p:txBody>
      </p:sp>
    </p:spTree>
    <p:extLst>
      <p:ext uri="{BB962C8B-B14F-4D97-AF65-F5344CB8AC3E}">
        <p14:creationId xmlns:p14="http://schemas.microsoft.com/office/powerpoint/2010/main" val="3035989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i="0" dirty="0"/>
          </a:p>
        </p:txBody>
      </p:sp>
    </p:spTree>
    <p:extLst>
      <p:ext uri="{BB962C8B-B14F-4D97-AF65-F5344CB8AC3E}">
        <p14:creationId xmlns:p14="http://schemas.microsoft.com/office/powerpoint/2010/main" val="1075247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9" name="Google Shape;26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0848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918809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80010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54771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50702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420475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340677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4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75935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1560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302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3438295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07116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774816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335182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56650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15500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3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17391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1962161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77765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10" name="Google Shape;31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82134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7417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35323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8915927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832902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51617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29116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50553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911207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8108313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83409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74619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05992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466102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215080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736300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267112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44673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309389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90791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3A7D-82D1-974C-9B43-B866C09342E6}"/>
              </a:ext>
            </a:extLst>
          </p:cNvPr>
          <p:cNvSpPr>
            <a:spLocks noGrp="1"/>
          </p:cNvSpPr>
          <p:nvPr>
            <p:ph type="ctrTitle"/>
          </p:nvPr>
        </p:nvSpPr>
        <p:spPr>
          <a:xfrm>
            <a:off x="4408371" y="3313280"/>
            <a:ext cx="7783629" cy="1450708"/>
          </a:xfrm>
        </p:spPr>
        <p:txBody>
          <a:bodyPr anchor="b">
            <a:normAutofit/>
          </a:bodyPr>
          <a:lstStyle>
            <a:lvl1pPr algn="r">
              <a:defRPr sz="4800" b="1">
                <a:solidFill>
                  <a:schemeClr val="bg1"/>
                </a:solidFill>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C779808-102B-9B42-A5A1-489302533E6B}"/>
              </a:ext>
            </a:extLst>
          </p:cNvPr>
          <p:cNvSpPr>
            <a:spLocks noGrp="1"/>
          </p:cNvSpPr>
          <p:nvPr>
            <p:ph type="subTitle" idx="1"/>
          </p:nvPr>
        </p:nvSpPr>
        <p:spPr>
          <a:xfrm>
            <a:off x="3048000" y="4892458"/>
            <a:ext cx="9144000" cy="1655762"/>
          </a:xfrm>
        </p:spPr>
        <p:txBody>
          <a:bodyPr>
            <a:normAutofit/>
          </a:bodyPr>
          <a:lstStyle>
            <a:lvl1pPr marL="0" indent="0" algn="r">
              <a:buNone/>
              <a:defRPr sz="36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0332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9CC1-5816-E743-8AD7-AA01A063A4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FC0CD0-E84D-4243-9CC0-E3A2A4A658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9CA10-301E-9E47-B57B-40C1B9FB2242}"/>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5" name="Footer Placeholder 4">
            <a:extLst>
              <a:ext uri="{FF2B5EF4-FFF2-40B4-BE49-F238E27FC236}">
                <a16:creationId xmlns:a16="http://schemas.microsoft.com/office/drawing/2014/main" id="{D9399C7C-1320-144E-B53E-0E940FDFC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E9DB8-2FB3-2F40-B046-BC7DE0BB56E6}"/>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1452370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659863-AE53-414F-8077-5117A8F30A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EC8C5A-3971-0040-85D7-5E6511C303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3C245-F1DD-9E42-B47B-285C78B97CBD}"/>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5" name="Footer Placeholder 4">
            <a:extLst>
              <a:ext uri="{FF2B5EF4-FFF2-40B4-BE49-F238E27FC236}">
                <a16:creationId xmlns:a16="http://schemas.microsoft.com/office/drawing/2014/main" id="{0ACEBA75-AB39-D240-924B-978147645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3E1FE-FB11-3242-881B-4D65341CCC4C}"/>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376174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6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6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6" name="Google Shape;16;p6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39208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FE263AEA-F660-E640-AA65-9971DB940901}"/>
              </a:ext>
            </a:extLst>
          </p:cNvPr>
          <p:cNvSpPr>
            <a:spLocks noGrp="1"/>
          </p:cNvSpPr>
          <p:nvPr>
            <p:ph type="body" sz="quarter" idx="10" hasCustomPrompt="1"/>
          </p:nvPr>
        </p:nvSpPr>
        <p:spPr>
          <a:xfrm>
            <a:off x="3770255" y="4610499"/>
            <a:ext cx="8421745" cy="2140388"/>
          </a:xfrm>
        </p:spPr>
        <p:txBody>
          <a:bodyPr>
            <a:normAutofit/>
          </a:bodyPr>
          <a:lstStyle>
            <a:lvl1pPr marL="0" indent="0" algn="r">
              <a:buNone/>
              <a:defRPr sz="2700" b="1">
                <a:solidFill>
                  <a:srgbClr val="FFFFFF"/>
                </a:solidFill>
              </a:defRPr>
            </a:lvl1pPr>
          </a:lstStyle>
          <a:p>
            <a:r>
              <a:rPr lang="en-US" dirty="0"/>
              <a:t>Thank your audience and/or insert any </a:t>
            </a:r>
          </a:p>
          <a:p>
            <a:r>
              <a:rPr lang="en-US" dirty="0"/>
              <a:t>resources, credentials or contact info.</a:t>
            </a:r>
          </a:p>
        </p:txBody>
      </p:sp>
    </p:spTree>
    <p:extLst>
      <p:ext uri="{BB962C8B-B14F-4D97-AF65-F5344CB8AC3E}">
        <p14:creationId xmlns:p14="http://schemas.microsoft.com/office/powerpoint/2010/main" val="4041555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9EB77-C394-0246-AFA5-B9B41FB753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C00C69-D56B-4240-A91F-D0E4A07310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53FC8-1B03-1D41-BD45-E2CD4B677638}"/>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5" name="Footer Placeholder 4">
            <a:extLst>
              <a:ext uri="{FF2B5EF4-FFF2-40B4-BE49-F238E27FC236}">
                <a16:creationId xmlns:a16="http://schemas.microsoft.com/office/drawing/2014/main" id="{7FA9601E-9BB3-B44F-871E-EDBC2D383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93C46-B4DB-3248-9A37-DCC52E96A4DE}"/>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4247732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BA9C4-26DC-D24C-86B5-FAF6F4CA2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9B1BCE-E0EC-DE4B-9146-C754E01FE6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5C4257-213C-6243-90AF-D3316C7113E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F0967-EACA-6E4C-AF4D-FC345F5347DB}"/>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6" name="Footer Placeholder 5">
            <a:extLst>
              <a:ext uri="{FF2B5EF4-FFF2-40B4-BE49-F238E27FC236}">
                <a16:creationId xmlns:a16="http://schemas.microsoft.com/office/drawing/2014/main" id="{B5E1975E-9F3E-E74A-A3A1-13076E72E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E7B4D-1EAC-504F-8449-DEDCBA079506}"/>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1265870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C7A44-0B5D-4249-AD74-748FA8AED7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BCF7CE-6F4A-6A47-9DBE-990586C1C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B4F699-8A0D-0443-8468-C710B4254E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D1375C-85F8-1B48-90A7-2A41DC5E72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62F1E9-D55C-5C4B-9AFE-2261C78F4B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20659D-871E-DA4B-8AEE-54FF3552EE8D}"/>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8" name="Footer Placeholder 7">
            <a:extLst>
              <a:ext uri="{FF2B5EF4-FFF2-40B4-BE49-F238E27FC236}">
                <a16:creationId xmlns:a16="http://schemas.microsoft.com/office/drawing/2014/main" id="{870EE622-9DC6-E04F-BD5F-BD07538D7B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6712B3-4DBB-304D-8A85-0615E32765C4}"/>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152612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977D-C1F2-1648-B938-2E47DDF3E5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D07567-1AF3-1148-8D64-725E984C9EE9}"/>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4" name="Footer Placeholder 3">
            <a:extLst>
              <a:ext uri="{FF2B5EF4-FFF2-40B4-BE49-F238E27FC236}">
                <a16:creationId xmlns:a16="http://schemas.microsoft.com/office/drawing/2014/main" id="{17FF4AAC-F5DF-0842-B921-05CD0812C9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391E9C-EF2B-464E-9D4D-ED3DA2D8674F}"/>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268704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97755-744E-FE4A-95DA-3202575890A6}"/>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3" name="Footer Placeholder 2">
            <a:extLst>
              <a:ext uri="{FF2B5EF4-FFF2-40B4-BE49-F238E27FC236}">
                <a16:creationId xmlns:a16="http://schemas.microsoft.com/office/drawing/2014/main" id="{6BF35D65-DC16-BF4A-8881-44CBBFC729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4E04D-D12C-E243-8277-05C83308B346}"/>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87282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00293-7F09-394B-A528-F4D2AE1765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4055D-AFAF-AD4F-9A22-51F2B5B4A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6EE1C5-CB35-0A47-B0C5-482AC97E3A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1A42DC-46A1-CF4F-9C3F-3C11F7262495}"/>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6" name="Footer Placeholder 5">
            <a:extLst>
              <a:ext uri="{FF2B5EF4-FFF2-40B4-BE49-F238E27FC236}">
                <a16:creationId xmlns:a16="http://schemas.microsoft.com/office/drawing/2014/main" id="{0848CDF6-90A5-7142-9381-378F81A97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3E142-9EC3-5C4E-BEDE-AFE8321CC16A}"/>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896465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1557-FA93-4941-8993-293F9AF484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3E5FAE-BDAC-6A42-8A03-2D421B8460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2E2AB7-496C-C541-91A0-AD6A1D988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905828-BF16-024F-AFE0-C31E80F4B8E1}"/>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6" name="Footer Placeholder 5">
            <a:extLst>
              <a:ext uri="{FF2B5EF4-FFF2-40B4-BE49-F238E27FC236}">
                <a16:creationId xmlns:a16="http://schemas.microsoft.com/office/drawing/2014/main" id="{18ACE43C-7524-794B-A1C2-3276707C2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4387C-08CE-D241-B862-D5241B7F3B7D}"/>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3164972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55352-BCBB-4C48-BD66-A007B81D1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9CF688-49C6-BE47-84BA-C18F17A37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A5C78D-076C-6546-B530-1EA349048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92634-78D2-8D44-BFB0-3504DF6524C3}" type="datetimeFigureOut">
              <a:rPr lang="en-US" smtClean="0"/>
              <a:t>9/19/23</a:t>
            </a:fld>
            <a:endParaRPr lang="en-US"/>
          </a:p>
        </p:txBody>
      </p:sp>
      <p:sp>
        <p:nvSpPr>
          <p:cNvPr id="5" name="Footer Placeholder 4">
            <a:extLst>
              <a:ext uri="{FF2B5EF4-FFF2-40B4-BE49-F238E27FC236}">
                <a16:creationId xmlns:a16="http://schemas.microsoft.com/office/drawing/2014/main" id="{45EA15D2-F1E4-AC40-936C-AADA7A0040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C266E0-8ABF-9249-9E0D-E2226581BF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A676B-1912-C44B-802E-1619E965CEBD}" type="slidenum">
              <a:rPr lang="en-US" smtClean="0"/>
              <a:t>‹#›</a:t>
            </a:fld>
            <a:endParaRPr lang="en-US"/>
          </a:p>
        </p:txBody>
      </p:sp>
      <p:pic>
        <p:nvPicPr>
          <p:cNvPr id="7" name="Picture 6" descr="Billboard-Rolling Hills.ai"/>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652873" y="2648542"/>
            <a:ext cx="18892582" cy="4439757"/>
          </a:xfrm>
          <a:prstGeom prst="rect">
            <a:avLst/>
          </a:prstGeom>
        </p:spPr>
      </p:pic>
      <p:pic>
        <p:nvPicPr>
          <p:cNvPr id="8" name="Picture 7" descr="FMCLogo_Linear_WHITE.eps"/>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756482" y="6125093"/>
            <a:ext cx="4154203" cy="662182"/>
          </a:xfrm>
          <a:prstGeom prst="rect">
            <a:avLst/>
          </a:prstGeom>
        </p:spPr>
      </p:pic>
    </p:spTree>
    <p:extLst>
      <p:ext uri="{BB962C8B-B14F-4D97-AF65-F5344CB8AC3E}">
        <p14:creationId xmlns:p14="http://schemas.microsoft.com/office/powerpoint/2010/main" val="15657057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www.geeksforgeeks.org/rna-definition-structure-types-and-functions/" TargetMode="External"/><Relationship Id="rId5" Type="http://schemas.openxmlformats.org/officeDocument/2006/relationships/image" Target="../media/image6.png"/><Relationship Id="rId4" Type="http://schemas.openxmlformats.org/officeDocument/2006/relationships/hyperlink" Target="https://www.genome.gov/genetics-glossary/Deoxyribonucleic-Acid"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visualsonline.cancer.gov/details.cfm?imageid=11683"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s://www.covid19treatmentguidelines.nih.gov/tables/anticoagulant-therapy/"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www.genome.gov/genetics-glossary/Virus"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hyperlink" Target="https://courses.lumenlearning.com/suny-ap2/chapter/heart-anatomy/"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hyperlink" Target="https://www.consultant360.com/content/ecg-changes-pericarditis" TargetMode="External"/><Relationship Id="rId5" Type="http://schemas.openxmlformats.org/officeDocument/2006/relationships/image" Target="../media/image30.jpeg"/><Relationship Id="rId4" Type="http://schemas.openxmlformats.org/officeDocument/2006/relationships/hyperlink" Target="https://litfl.com/pericarditis-ecg-library/"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hyperlink" Target="https://www.acc.org/latest-in-cardiology/articles/2018/01/18/15/00/myocarditis-in-the-athlete" TargetMode="External"/><Relationship Id="rId5" Type="http://schemas.openxmlformats.org/officeDocument/2006/relationships/image" Target="../media/image32.png"/><Relationship Id="rId4" Type="http://schemas.openxmlformats.org/officeDocument/2006/relationships/hyperlink" Target="https://radiopaedia.org/cases/acute-myocarditis-3"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www.nature.com/articles/s41467-022-33661-7"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www.cdc.gov/coronavirus/2019-ncov/long-term-effects/care-post-covid.html" TargetMode="External"/><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hyperlink" Target="https://www.who.int/news-room/questions-and-answers/item/coronavirus-disease-(covid-19)-post-covid-19-condition" TargetMode="External"/><Relationship Id="rId5" Type="http://schemas.openxmlformats.org/officeDocument/2006/relationships/hyperlink" Target="https://www.thoracic.org/patients/patient-resources/resources/long-covid.pdf" TargetMode="External"/><Relationship Id="rId4" Type="http://schemas.openxmlformats.org/officeDocument/2006/relationships/hyperlink" Target="https://www.aafp.org/family-physician/patient-care/current-hot-topics/recent-outbreaks/covid-19/covid-19-clinical-resources/post-covid-syndrome.html"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pmj.bmj.com/content/96/1142/753"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hyperlink" Target="https://www.campaignlive.co.uk/article/history-advertising-no-118-nikes-just-it-tagline/1329940"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8" Type="http://schemas.openxmlformats.org/officeDocument/2006/relationships/hyperlink" Target="https://www.acog.org/womens-health/faqs/coronavirus-covid-19-pregnancy-and-breastfeeding" TargetMode="External"/><Relationship Id="rId3" Type="http://schemas.openxmlformats.org/officeDocument/2006/relationships/hyperlink" Target="https://coronavirus.ohio.gov/resources" TargetMode="External"/><Relationship Id="rId7" Type="http://schemas.openxmlformats.org/officeDocument/2006/relationships/hyperlink" Target="https://www.aap.org/en/pages/2019-novel-coronavirus-covid-19-infections/" TargetMode="External"/><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hyperlink" Target="https://cap4kids.org/columbus/coronavirus/" TargetMode="External"/><Relationship Id="rId11" Type="http://schemas.openxmlformats.org/officeDocument/2006/relationships/hyperlink" Target="https://litfl.com/" TargetMode="External"/><Relationship Id="rId5" Type="http://schemas.openxmlformats.org/officeDocument/2006/relationships/hyperlink" Target="https://www.fda.gov/patients/coronavirus-disease-2019-covid-19-resources-patients" TargetMode="External"/><Relationship Id="rId10" Type="http://schemas.openxmlformats.org/officeDocument/2006/relationships/hyperlink" Target="https://www.cdc.gov/mentalhealth/stress-coping/parental-resources/adolescence/index.html" TargetMode="External"/><Relationship Id="rId4" Type="http://schemas.openxmlformats.org/officeDocument/2006/relationships/hyperlink" Target="https://www.cdc.gov/coronavirus/2019-ncov/more/index.html" TargetMode="External"/><Relationship Id="rId9" Type="http://schemas.openxmlformats.org/officeDocument/2006/relationships/hyperlink" Target="https://www.nationwidechildrens.org/family-resources-education/health-wellness-and-safety-resources/covid-19"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
          <p:cNvSpPr txBox="1">
            <a:spLocks noGrp="1"/>
          </p:cNvSpPr>
          <p:nvPr>
            <p:ph type="ctrTitle"/>
          </p:nvPr>
        </p:nvSpPr>
        <p:spPr>
          <a:xfrm>
            <a:off x="4698460" y="3152307"/>
            <a:ext cx="7493540" cy="2736800"/>
          </a:xfrm>
          <a:prstGeom prst="rect">
            <a:avLst/>
          </a:prstGeom>
          <a:noFill/>
          <a:ln>
            <a:noFill/>
          </a:ln>
        </p:spPr>
        <p:txBody>
          <a:bodyPr spcFirstLastPara="1" vert="horz" wrap="square" lIns="121900" tIns="121900" rIns="121900" bIns="121900" rtlCol="0" anchor="b" anchorCtr="0">
            <a:normAutofit/>
          </a:bodyPr>
          <a:lstStyle/>
          <a:p>
            <a:pPr algn="ctr">
              <a:lnSpc>
                <a:spcPct val="100000"/>
              </a:lnSpc>
              <a:spcBef>
                <a:spcPts val="0"/>
              </a:spcBef>
              <a:buSzPct val="111111"/>
            </a:pPr>
            <a:r>
              <a:rPr lang="en-US" dirty="0"/>
              <a:t>Perspectives from a Pulmonologist: COVID Controversies</a:t>
            </a:r>
            <a:endParaRPr dirty="0"/>
          </a:p>
        </p:txBody>
      </p:sp>
      <p:sp>
        <p:nvSpPr>
          <p:cNvPr id="52" name="Google Shape;52;p1"/>
          <p:cNvSpPr txBox="1">
            <a:spLocks noGrp="1"/>
          </p:cNvSpPr>
          <p:nvPr>
            <p:ph type="subTitle" idx="1"/>
          </p:nvPr>
        </p:nvSpPr>
        <p:spPr>
          <a:xfrm>
            <a:off x="4698449" y="5938373"/>
            <a:ext cx="7493540" cy="1056800"/>
          </a:xfrm>
          <a:prstGeom prst="rect">
            <a:avLst/>
          </a:prstGeom>
          <a:noFill/>
          <a:ln>
            <a:noFill/>
          </a:ln>
        </p:spPr>
        <p:txBody>
          <a:bodyPr spcFirstLastPara="1" vert="horz" wrap="square" lIns="121900" tIns="121900" rIns="121900" bIns="121900" rtlCol="0" anchor="t" anchorCtr="0">
            <a:normAutofit/>
          </a:bodyPr>
          <a:lstStyle/>
          <a:p>
            <a:pPr algn="ctr">
              <a:lnSpc>
                <a:spcPct val="100000"/>
              </a:lnSpc>
              <a:spcBef>
                <a:spcPts val="0"/>
              </a:spcBef>
              <a:buSzPts val="2800"/>
            </a:pPr>
            <a:r>
              <a:rPr lang="en-US"/>
              <a:t>11 Mar 2023</a:t>
            </a:r>
            <a:endParaRPr/>
          </a:p>
        </p:txBody>
      </p:sp>
    </p:spTree>
    <p:extLst>
      <p:ext uri="{BB962C8B-B14F-4D97-AF65-F5344CB8AC3E}">
        <p14:creationId xmlns:p14="http://schemas.microsoft.com/office/powerpoint/2010/main" val="3034130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080d3def5e_0_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US"/>
              <a:t>Sensitivity and Specificity </a:t>
            </a:r>
            <a:endParaRPr/>
          </a:p>
        </p:txBody>
      </p:sp>
      <p:sp>
        <p:nvSpPr>
          <p:cNvPr id="117" name="Google Shape;117;g2080d3def5e_0_1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380990" indent="-380990"/>
            <a:r>
              <a:rPr lang="en-US" dirty="0"/>
              <a:t>Describes the accuracy of a test</a:t>
            </a:r>
            <a:endParaRPr dirty="0"/>
          </a:p>
          <a:p>
            <a:pPr marL="0" indent="0">
              <a:buNone/>
            </a:pPr>
            <a:endParaRPr lang="en-US" dirty="0"/>
          </a:p>
          <a:p>
            <a:pPr marL="0" indent="0">
              <a:buNone/>
            </a:pPr>
            <a:endParaRPr lang="en-US" dirty="0"/>
          </a:p>
          <a:p>
            <a:pPr marL="0" indent="0">
              <a:buNone/>
            </a:pPr>
            <a:endParaRPr lang="en-US" dirty="0"/>
          </a:p>
          <a:p>
            <a:pPr marL="0" indent="0">
              <a:buNone/>
            </a:pPr>
            <a:endParaRPr dirty="0"/>
          </a:p>
        </p:txBody>
      </p:sp>
      <p:pic>
        <p:nvPicPr>
          <p:cNvPr id="4" name="Picture 3">
            <a:extLst>
              <a:ext uri="{FF2B5EF4-FFF2-40B4-BE49-F238E27FC236}">
                <a16:creationId xmlns:a16="http://schemas.microsoft.com/office/drawing/2014/main" id="{C1D9884F-82AC-0548-BF8D-F7DC223A9E7E}"/>
              </a:ext>
            </a:extLst>
          </p:cNvPr>
          <p:cNvPicPr>
            <a:picLocks noChangeAspect="1"/>
          </p:cNvPicPr>
          <p:nvPr/>
        </p:nvPicPr>
        <p:blipFill>
          <a:blip r:embed="rId3"/>
          <a:stretch>
            <a:fillRect/>
          </a:stretch>
        </p:blipFill>
        <p:spPr>
          <a:xfrm>
            <a:off x="2111321" y="2071800"/>
            <a:ext cx="7885086" cy="3429836"/>
          </a:xfrm>
          <a:prstGeom prst="rect">
            <a:avLst/>
          </a:prstGeom>
        </p:spPr>
      </p:pic>
    </p:spTree>
    <p:extLst>
      <p:ext uri="{BB962C8B-B14F-4D97-AF65-F5344CB8AC3E}">
        <p14:creationId xmlns:p14="http://schemas.microsoft.com/office/powerpoint/2010/main" val="1364509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080d3def5e_0_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US"/>
              <a:t>Sensitivity and Specificity </a:t>
            </a:r>
            <a:endParaRPr/>
          </a:p>
        </p:txBody>
      </p:sp>
      <p:sp>
        <p:nvSpPr>
          <p:cNvPr id="117" name="Google Shape;117;g2080d3def5e_0_15"/>
          <p:cNvSpPr txBox="1">
            <a:spLocks noGrp="1"/>
          </p:cNvSpPr>
          <p:nvPr>
            <p:ph type="body" idx="1"/>
          </p:nvPr>
        </p:nvSpPr>
        <p:spPr>
          <a:xfrm>
            <a:off x="415601" y="1536633"/>
            <a:ext cx="10807572" cy="3089795"/>
          </a:xfrm>
          <a:prstGeom prst="rect">
            <a:avLst/>
          </a:prstGeom>
        </p:spPr>
        <p:txBody>
          <a:bodyPr spcFirstLastPara="1" vert="horz" wrap="square" lIns="121900" tIns="121900" rIns="121900" bIns="121900" rtlCol="0" anchor="t" anchorCtr="0">
            <a:normAutofit lnSpcReduction="10000"/>
          </a:bodyPr>
          <a:lstStyle/>
          <a:p>
            <a:pPr marL="0" indent="0">
              <a:buNone/>
            </a:pPr>
            <a:r>
              <a:rPr lang="en-US" dirty="0"/>
              <a:t>SPPIN: A highly specific test, when positive, rules in a disease</a:t>
            </a:r>
          </a:p>
          <a:p>
            <a:pPr marL="0" indent="0">
              <a:buNone/>
            </a:pPr>
            <a:endParaRPr lang="en-US" dirty="0"/>
          </a:p>
          <a:p>
            <a:pPr marL="0" indent="0">
              <a:buNone/>
            </a:pPr>
            <a:r>
              <a:rPr lang="en-US" dirty="0"/>
              <a:t>SNNOUT: A highly sensitive test, when negative, rules out a disease. </a:t>
            </a:r>
            <a:endParaRPr dirty="0"/>
          </a:p>
          <a:p>
            <a:pPr marL="0" indent="0">
              <a:buNone/>
            </a:pPr>
            <a:endParaRPr dirty="0"/>
          </a:p>
          <a:p>
            <a:pPr marL="0" indent="0">
              <a:buNone/>
            </a:pPr>
            <a:r>
              <a:rPr lang="en-US" dirty="0"/>
              <a:t>Ex: D dimer. 100% sensitivity, 60% specificity. We think of a negative D dimer as truly ruling out a PE/DVT. </a:t>
            </a:r>
            <a:endParaRPr dirty="0"/>
          </a:p>
        </p:txBody>
      </p:sp>
    </p:spTree>
    <p:extLst>
      <p:ext uri="{BB962C8B-B14F-4D97-AF65-F5344CB8AC3E}">
        <p14:creationId xmlns:p14="http://schemas.microsoft.com/office/powerpoint/2010/main" val="2027880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080d3def5e_0_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US" dirty="0"/>
              <a:t>Types of testing</a:t>
            </a:r>
            <a:endParaRPr dirty="0"/>
          </a:p>
        </p:txBody>
      </p:sp>
      <p:sp>
        <p:nvSpPr>
          <p:cNvPr id="123" name="Google Shape;123;g2080d3def5e_0_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lnSpcReduction="10000"/>
          </a:bodyPr>
          <a:lstStyle/>
          <a:p>
            <a:pPr marL="0" indent="0">
              <a:buNone/>
            </a:pPr>
            <a:r>
              <a:rPr lang="en-US" b="1" u="sng" dirty="0"/>
              <a:t>Antigen</a:t>
            </a:r>
            <a:r>
              <a:rPr lang="en-US" dirty="0"/>
              <a:t>: immunoassays that detect the presence of a viral antigen, indicating current infection</a:t>
            </a:r>
            <a:endParaRPr dirty="0"/>
          </a:p>
          <a:p>
            <a:pPr marL="380990" indent="-380990"/>
            <a:r>
              <a:rPr lang="en-US" dirty="0"/>
              <a:t>Nasopharyngeal, nasal, saliva specimens</a:t>
            </a:r>
            <a:endParaRPr dirty="0"/>
          </a:p>
          <a:p>
            <a:pPr marL="380990" indent="-380990"/>
            <a:r>
              <a:rPr lang="en-US" dirty="0"/>
              <a:t>Placed on extraction buffer or reagent</a:t>
            </a:r>
            <a:endParaRPr dirty="0"/>
          </a:p>
          <a:p>
            <a:pPr marL="380990" indent="-380990"/>
            <a:r>
              <a:rPr lang="en-US" dirty="0"/>
              <a:t>These include: POC, lab-based, self-tests</a:t>
            </a:r>
            <a:endParaRPr dirty="0"/>
          </a:p>
          <a:p>
            <a:pPr marL="380990" indent="-380990"/>
            <a:r>
              <a:rPr lang="en-US" dirty="0"/>
              <a:t>Results within 15-30 minutes</a:t>
            </a:r>
            <a:endParaRPr dirty="0"/>
          </a:p>
          <a:p>
            <a:pPr marL="380990" indent="-380990"/>
            <a:r>
              <a:rPr lang="en-US" dirty="0"/>
              <a:t>Less sensitive than RT-PCR or NAAT</a:t>
            </a:r>
          </a:p>
          <a:p>
            <a:pPr marL="380990" indent="-380990"/>
            <a:r>
              <a:rPr lang="en-US" dirty="0"/>
              <a:t>For best results: a negative antigen test should be repeated at least 48H apart</a:t>
            </a:r>
            <a:endParaRPr dirty="0"/>
          </a:p>
        </p:txBody>
      </p:sp>
      <p:sp>
        <p:nvSpPr>
          <p:cNvPr id="3" name="TextBox 2"/>
          <p:cNvSpPr txBox="1"/>
          <p:nvPr/>
        </p:nvSpPr>
        <p:spPr>
          <a:xfrm>
            <a:off x="154004" y="6091834"/>
            <a:ext cx="2476901" cy="461665"/>
          </a:xfrm>
          <a:prstGeom prst="rect">
            <a:avLst/>
          </a:prstGeom>
          <a:noFill/>
        </p:spPr>
        <p:txBody>
          <a:bodyPr wrap="square" rtlCol="0">
            <a:spAutoFit/>
          </a:bodyPr>
          <a:lstStyle/>
          <a:p>
            <a:r>
              <a:rPr lang="en-US" sz="2400" dirty="0"/>
              <a:t>Source: CDC</a:t>
            </a:r>
          </a:p>
        </p:txBody>
      </p:sp>
    </p:spTree>
    <p:extLst>
      <p:ext uri="{BB962C8B-B14F-4D97-AF65-F5344CB8AC3E}">
        <p14:creationId xmlns:p14="http://schemas.microsoft.com/office/powerpoint/2010/main" val="1322161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080d3def5e_0_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US"/>
              <a:t>Testing: CDC</a:t>
            </a:r>
            <a:endParaRPr/>
          </a:p>
        </p:txBody>
      </p:sp>
      <p:sp>
        <p:nvSpPr>
          <p:cNvPr id="123" name="Google Shape;123;g2080d3def5e_0_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fontScale="92500"/>
          </a:bodyPr>
          <a:lstStyle/>
          <a:p>
            <a:pPr marL="0" indent="0">
              <a:buNone/>
            </a:pPr>
            <a:r>
              <a:rPr lang="en-US" b="1" u="sng" dirty="0"/>
              <a:t>NAAT</a:t>
            </a:r>
            <a:r>
              <a:rPr lang="en-US" dirty="0"/>
              <a:t> (nucleic acid amplification test): gold-standard; detect RNA sequences comprising the genetic material of the virus</a:t>
            </a:r>
            <a:endParaRPr dirty="0"/>
          </a:p>
          <a:p>
            <a:pPr marL="380990" indent="-380990"/>
            <a:r>
              <a:rPr lang="en-US" dirty="0"/>
              <a:t>Upper or lower respiratory tract</a:t>
            </a:r>
            <a:endParaRPr dirty="0"/>
          </a:p>
          <a:p>
            <a:pPr marL="380990" indent="-380990"/>
            <a:r>
              <a:rPr lang="en-US" dirty="0"/>
              <a:t>Can reliably detect small amounts and are less likely to return false negative</a:t>
            </a:r>
            <a:endParaRPr dirty="0"/>
          </a:p>
          <a:p>
            <a:pPr marL="380990" indent="-380990"/>
            <a:r>
              <a:rPr lang="en-US" dirty="0"/>
              <a:t>Amplify the nucleic acids using multiple methods including RT-PCR</a:t>
            </a:r>
            <a:endParaRPr dirty="0"/>
          </a:p>
          <a:p>
            <a:pPr marL="380990" indent="-380990"/>
            <a:r>
              <a:rPr lang="en-US" dirty="0"/>
              <a:t>Most sensitive; can be used to confirm results of other lower sensitivity tests</a:t>
            </a:r>
          </a:p>
          <a:p>
            <a:pPr marL="380990" indent="-380990"/>
            <a:r>
              <a:rPr lang="en-US" dirty="0"/>
              <a:t>Can remain positive for weeks to months after initial infection even when virus cannot be cultured</a:t>
            </a:r>
          </a:p>
          <a:p>
            <a:pPr marL="380990" indent="-380990"/>
            <a:endParaRPr dirty="0"/>
          </a:p>
        </p:txBody>
      </p:sp>
      <p:sp>
        <p:nvSpPr>
          <p:cNvPr id="2" name="Rectangle 1"/>
          <p:cNvSpPr/>
          <p:nvPr/>
        </p:nvSpPr>
        <p:spPr>
          <a:xfrm>
            <a:off x="160829" y="6271501"/>
            <a:ext cx="1703030" cy="461665"/>
          </a:xfrm>
          <a:prstGeom prst="rect">
            <a:avLst/>
          </a:prstGeom>
        </p:spPr>
        <p:txBody>
          <a:bodyPr wrap="none">
            <a:spAutoFit/>
          </a:bodyPr>
          <a:lstStyle/>
          <a:p>
            <a:r>
              <a:rPr lang="en-US" sz="2400" dirty="0"/>
              <a:t>Source: CDC</a:t>
            </a:r>
          </a:p>
        </p:txBody>
      </p:sp>
    </p:spTree>
    <p:extLst>
      <p:ext uri="{BB962C8B-B14F-4D97-AF65-F5344CB8AC3E}">
        <p14:creationId xmlns:p14="http://schemas.microsoft.com/office/powerpoint/2010/main" val="2169119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27"/>
        <p:cNvGrpSpPr/>
        <p:nvPr/>
      </p:nvGrpSpPr>
      <p:grpSpPr>
        <a:xfrm>
          <a:off x="0" y="0"/>
          <a:ext cx="0" cy="0"/>
          <a:chOff x="0" y="0"/>
          <a:chExt cx="0" cy="0"/>
        </a:xfrm>
      </p:grpSpPr>
      <p:sp>
        <p:nvSpPr>
          <p:cNvPr id="5" name="TextBox 4"/>
          <p:cNvSpPr txBox="1"/>
          <p:nvPr/>
        </p:nvSpPr>
        <p:spPr>
          <a:xfrm>
            <a:off x="10493617" y="6304951"/>
            <a:ext cx="3696101" cy="461665"/>
          </a:xfrm>
          <a:prstGeom prst="rect">
            <a:avLst/>
          </a:prstGeom>
          <a:noFill/>
        </p:spPr>
        <p:txBody>
          <a:bodyPr wrap="square" rtlCol="0">
            <a:spAutoFit/>
          </a:bodyPr>
          <a:lstStyle/>
          <a:p>
            <a:r>
              <a:rPr lang="en-US" sz="2400" dirty="0"/>
              <a:t>Source: NIH</a:t>
            </a:r>
          </a:p>
        </p:txBody>
      </p:sp>
      <p:pic>
        <p:nvPicPr>
          <p:cNvPr id="4" name="Picture 3">
            <a:extLst>
              <a:ext uri="{FF2B5EF4-FFF2-40B4-BE49-F238E27FC236}">
                <a16:creationId xmlns:a16="http://schemas.microsoft.com/office/drawing/2014/main" id="{BE5FAE29-DD70-B147-A836-3B8CABEADDAF}"/>
              </a:ext>
            </a:extLst>
          </p:cNvPr>
          <p:cNvPicPr>
            <a:picLocks noChangeAspect="1"/>
          </p:cNvPicPr>
          <p:nvPr/>
        </p:nvPicPr>
        <p:blipFill>
          <a:blip r:embed="rId3"/>
          <a:stretch>
            <a:fillRect/>
          </a:stretch>
        </p:blipFill>
        <p:spPr>
          <a:xfrm>
            <a:off x="1017506" y="313211"/>
            <a:ext cx="9526735" cy="6331058"/>
          </a:xfrm>
          <a:prstGeom prst="rect">
            <a:avLst/>
          </a:prstGeom>
        </p:spPr>
      </p:pic>
    </p:spTree>
    <p:extLst>
      <p:ext uri="{BB962C8B-B14F-4D97-AF65-F5344CB8AC3E}">
        <p14:creationId xmlns:p14="http://schemas.microsoft.com/office/powerpoint/2010/main" val="280637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080d3def5e_0_1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US" dirty="0"/>
              <a:t>Acute Respiratory Distress Syndrome</a:t>
            </a:r>
            <a:endParaRPr dirty="0"/>
          </a:p>
        </p:txBody>
      </p:sp>
      <p:sp>
        <p:nvSpPr>
          <p:cNvPr id="135" name="Google Shape;135;g2080d3def5e_0_10"/>
          <p:cNvSpPr txBox="1">
            <a:spLocks noGrp="1"/>
          </p:cNvSpPr>
          <p:nvPr>
            <p:ph type="body" idx="1"/>
          </p:nvPr>
        </p:nvSpPr>
        <p:spPr>
          <a:xfrm>
            <a:off x="415600" y="1356967"/>
            <a:ext cx="11360800" cy="4734866"/>
          </a:xfrm>
          <a:prstGeom prst="rect">
            <a:avLst/>
          </a:prstGeom>
        </p:spPr>
        <p:txBody>
          <a:bodyPr spcFirstLastPara="1" vert="horz" wrap="square" lIns="121900" tIns="121900" rIns="121900" bIns="121900" rtlCol="0" anchor="t" anchorCtr="0">
            <a:normAutofit fontScale="85000" lnSpcReduction="20000"/>
          </a:bodyPr>
          <a:lstStyle/>
          <a:p>
            <a:pPr marL="0" indent="0">
              <a:buNone/>
            </a:pPr>
            <a:r>
              <a:rPr lang="en-US" b="1" dirty="0"/>
              <a:t>Berlin definition</a:t>
            </a:r>
            <a:r>
              <a:rPr lang="en-US" dirty="0"/>
              <a:t>: acute, diffuse inflammatory lung injury leading to poor lung compliance and refractory hypoxemia. </a:t>
            </a:r>
            <a:endParaRPr dirty="0"/>
          </a:p>
          <a:p>
            <a:pPr marL="0" indent="0">
              <a:buNone/>
            </a:pPr>
            <a:r>
              <a:rPr lang="en-US" dirty="0"/>
              <a:t>	Severity is graded by the P:F ratio, essentially a comparison of the PaO2 (as 	measured on an arterial blood gas) and the FiO2 (of fraction of inspired 	FiO2). </a:t>
            </a:r>
            <a:endParaRPr dirty="0"/>
          </a:p>
          <a:p>
            <a:pPr marL="0" indent="0">
              <a:buNone/>
            </a:pPr>
            <a:endParaRPr dirty="0"/>
          </a:p>
          <a:p>
            <a:pPr marL="0" indent="0">
              <a:buNone/>
            </a:pPr>
            <a:r>
              <a:rPr lang="en-US" dirty="0"/>
              <a:t>Direct interventions: usually based on supportive care</a:t>
            </a:r>
            <a:endParaRPr dirty="0"/>
          </a:p>
          <a:p>
            <a:pPr marL="380990" indent="-380990"/>
            <a:r>
              <a:rPr lang="en-US" dirty="0"/>
              <a:t>preventing further lung injury by controlling tidal volume (6cc/kg IBW), ventilator synchrony</a:t>
            </a:r>
            <a:endParaRPr dirty="0"/>
          </a:p>
          <a:p>
            <a:pPr marL="380990" indent="-380990"/>
            <a:r>
              <a:rPr lang="en-US" dirty="0"/>
              <a:t>prone ventilation</a:t>
            </a:r>
            <a:endParaRPr dirty="0"/>
          </a:p>
          <a:p>
            <a:pPr marL="380990" indent="-380990"/>
            <a:r>
              <a:rPr lang="en-US" dirty="0"/>
              <a:t>deep sedation/paralysis</a:t>
            </a:r>
            <a:endParaRPr dirty="0"/>
          </a:p>
          <a:p>
            <a:pPr marL="380990" indent="-380990"/>
            <a:r>
              <a:rPr lang="en-US" dirty="0"/>
              <a:t>inhaled pulmonary vasodilators</a:t>
            </a:r>
            <a:endParaRPr dirty="0"/>
          </a:p>
          <a:p>
            <a:pPr marL="380990" indent="-380990"/>
            <a:r>
              <a:rPr lang="en-US" dirty="0"/>
              <a:t>ECMO</a:t>
            </a:r>
            <a:endParaRPr dirty="0"/>
          </a:p>
        </p:txBody>
      </p:sp>
    </p:spTree>
    <p:extLst>
      <p:ext uri="{BB962C8B-B14F-4D97-AF65-F5344CB8AC3E}">
        <p14:creationId xmlns:p14="http://schemas.microsoft.com/office/powerpoint/2010/main" val="4193174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Multisystem inflammatory syndrome</a:t>
            </a:r>
          </a:p>
        </p:txBody>
      </p:sp>
      <p:sp>
        <p:nvSpPr>
          <p:cNvPr id="3" name="Text Placeholder 2"/>
          <p:cNvSpPr>
            <a:spLocks noGrp="1"/>
          </p:cNvSpPr>
          <p:nvPr>
            <p:ph type="body" idx="1"/>
          </p:nvPr>
        </p:nvSpPr>
        <p:spPr/>
        <p:txBody>
          <a:bodyPr>
            <a:normAutofit fontScale="92500" lnSpcReduction="20000"/>
          </a:bodyPr>
          <a:lstStyle/>
          <a:p>
            <a:r>
              <a:rPr lang="en-US" dirty="0"/>
              <a:t>New clinical entity, characterized in children and adults. </a:t>
            </a:r>
            <a:r>
              <a:rPr lang="en-US" dirty="0" err="1"/>
              <a:t>Hyperinflammation</a:t>
            </a:r>
            <a:endParaRPr lang="en-US" dirty="0"/>
          </a:p>
          <a:p>
            <a:r>
              <a:rPr lang="en-US" dirty="0"/>
              <a:t>Distinct from severe COVID-19; post-acute, post-infectious illness </a:t>
            </a:r>
          </a:p>
          <a:p>
            <a:r>
              <a:rPr lang="en-US" dirty="0"/>
              <a:t>Fever, multi-organ dysfunction, increased inflammatory markers</a:t>
            </a:r>
          </a:p>
          <a:p>
            <a:r>
              <a:rPr lang="en-US" dirty="0"/>
              <a:t>Shares some similarities with cytokine release syndrome</a:t>
            </a:r>
          </a:p>
          <a:p>
            <a:r>
              <a:rPr lang="en-US" dirty="0"/>
              <a:t>Can also include new-onset neurological signs and symptoms, peripheral neuropathy, Guillain-Barre syndrome, abdominal pain, shock or hypotension, thrombocytopenia</a:t>
            </a:r>
          </a:p>
          <a:p>
            <a:r>
              <a:rPr lang="en-US" dirty="0"/>
              <a:t>Mediated by immune response including complement activation, formation of autoantibodies, and excessive T cell stimulation with cytokine release </a:t>
            </a:r>
          </a:p>
          <a:p>
            <a:r>
              <a:rPr lang="en-US" dirty="0"/>
              <a:t>Generally considered rare in adults; most patients identified in JAMA review were ages 19-34YO</a:t>
            </a:r>
          </a:p>
        </p:txBody>
      </p:sp>
      <p:sp>
        <p:nvSpPr>
          <p:cNvPr id="4" name="TextBox 3"/>
          <p:cNvSpPr txBox="1"/>
          <p:nvPr/>
        </p:nvSpPr>
        <p:spPr>
          <a:xfrm>
            <a:off x="250371" y="5953005"/>
            <a:ext cx="1654629" cy="830997"/>
          </a:xfrm>
          <a:prstGeom prst="rect">
            <a:avLst/>
          </a:prstGeom>
          <a:noFill/>
        </p:spPr>
        <p:txBody>
          <a:bodyPr wrap="square" rtlCol="0">
            <a:spAutoFit/>
          </a:bodyPr>
          <a:lstStyle/>
          <a:p>
            <a:r>
              <a:rPr lang="en-US" sz="2400" dirty="0"/>
              <a:t>Source: CDC</a:t>
            </a:r>
          </a:p>
        </p:txBody>
      </p:sp>
    </p:spTree>
    <p:extLst>
      <p:ext uri="{BB962C8B-B14F-4D97-AF65-F5344CB8AC3E}">
        <p14:creationId xmlns:p14="http://schemas.microsoft.com/office/powerpoint/2010/main" val="1560047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1"/>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COVID in special populations: Pregnant and Breastfeeding</a:t>
            </a:r>
            <a:endParaRPr/>
          </a:p>
        </p:txBody>
      </p:sp>
      <p:sp>
        <p:nvSpPr>
          <p:cNvPr id="147" name="Google Shape;147;p11"/>
          <p:cNvSpPr txBox="1">
            <a:spLocks noGrp="1"/>
          </p:cNvSpPr>
          <p:nvPr>
            <p:ph type="body" idx="1"/>
          </p:nvPr>
        </p:nvSpPr>
        <p:spPr>
          <a:xfrm>
            <a:off x="510988" y="1976718"/>
            <a:ext cx="11265412" cy="4115114"/>
          </a:xfrm>
          <a:prstGeom prst="rect">
            <a:avLst/>
          </a:prstGeom>
          <a:noFill/>
          <a:ln>
            <a:noFill/>
          </a:ln>
        </p:spPr>
        <p:txBody>
          <a:bodyPr spcFirstLastPara="1" vert="horz" wrap="square" lIns="121900" tIns="121900" rIns="121900" bIns="121900" rtlCol="0" anchor="t" anchorCtr="0">
            <a:normAutofit lnSpcReduction="10000"/>
          </a:bodyPr>
          <a:lstStyle/>
          <a:p>
            <a:r>
              <a:rPr lang="en-US" dirty="0"/>
              <a:t>Pregnant and postpartum persons are more likely to have severe illness including the need for ICU management, invasive mechanical ventilation, or death </a:t>
            </a:r>
            <a:endParaRPr dirty="0"/>
          </a:p>
          <a:p>
            <a:r>
              <a:rPr lang="en-US" dirty="0"/>
              <a:t>Increased risk of preterm birth, stillbirth</a:t>
            </a:r>
            <a:endParaRPr dirty="0"/>
          </a:p>
          <a:p>
            <a:r>
              <a:rPr lang="en-US" dirty="0"/>
              <a:t>May pass to the fetus (but seemingly rare)</a:t>
            </a:r>
            <a:endParaRPr dirty="0"/>
          </a:p>
          <a:p>
            <a:r>
              <a:rPr lang="en-US" dirty="0"/>
              <a:t>Increased risk for need for NICU care </a:t>
            </a:r>
            <a:endParaRPr dirty="0"/>
          </a:p>
          <a:p>
            <a:pPr marL="0" indent="0">
              <a:buNone/>
            </a:pPr>
            <a:endParaRPr lang="en-US" dirty="0"/>
          </a:p>
          <a:p>
            <a:pPr marL="0" indent="0">
              <a:buNone/>
            </a:pPr>
            <a:r>
              <a:rPr lang="en-US" dirty="0"/>
              <a:t>Source: ACOG</a:t>
            </a:r>
            <a:endParaRPr dirty="0"/>
          </a:p>
        </p:txBody>
      </p:sp>
    </p:spTree>
    <p:extLst>
      <p:ext uri="{BB962C8B-B14F-4D97-AF65-F5344CB8AC3E}">
        <p14:creationId xmlns:p14="http://schemas.microsoft.com/office/powerpoint/2010/main" val="1291047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COVID in special populations: Immunocompromised persons</a:t>
            </a:r>
          </a:p>
        </p:txBody>
      </p:sp>
      <p:sp>
        <p:nvSpPr>
          <p:cNvPr id="3" name="Text Placeholder 2"/>
          <p:cNvSpPr>
            <a:spLocks noGrp="1"/>
          </p:cNvSpPr>
          <p:nvPr>
            <p:ph type="body" idx="1"/>
          </p:nvPr>
        </p:nvSpPr>
        <p:spPr>
          <a:xfrm>
            <a:off x="415600" y="1951464"/>
            <a:ext cx="10144605" cy="3546088"/>
          </a:xfrm>
        </p:spPr>
        <p:txBody>
          <a:bodyPr>
            <a:normAutofit fontScale="92500" lnSpcReduction="10000"/>
          </a:bodyPr>
          <a:lstStyle/>
          <a:p>
            <a:r>
              <a:rPr lang="en-US" dirty="0"/>
              <a:t>Vaccination remains the most effective way to prevent serious outcomes and deaths</a:t>
            </a:r>
          </a:p>
          <a:p>
            <a:r>
              <a:rPr lang="en-US" dirty="0"/>
              <a:t>Vaccine response rates may be lower in patients who are moderately to severely immunocompromised</a:t>
            </a:r>
          </a:p>
          <a:p>
            <a:r>
              <a:rPr lang="en-US" dirty="0"/>
              <a:t>All close contacts of immunocompromised persons are recommended to stay up to date with vaccinations and boosters </a:t>
            </a:r>
          </a:p>
          <a:p>
            <a:r>
              <a:rPr lang="en-US" dirty="0"/>
              <a:t>There is insufficient evidence from the NIH working group panel to recommend serologic testing for vaccine response or immunity </a:t>
            </a:r>
          </a:p>
        </p:txBody>
      </p:sp>
    </p:spTree>
    <p:extLst>
      <p:ext uri="{BB962C8B-B14F-4D97-AF65-F5344CB8AC3E}">
        <p14:creationId xmlns:p14="http://schemas.microsoft.com/office/powerpoint/2010/main" val="2184148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0"/>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Current isolation/quarantine recommendations (CDC)</a:t>
            </a:r>
            <a:endParaRPr/>
          </a:p>
        </p:txBody>
      </p:sp>
      <p:sp>
        <p:nvSpPr>
          <p:cNvPr id="141" name="Google Shape;141;p10"/>
          <p:cNvSpPr txBox="1">
            <a:spLocks noGrp="1"/>
          </p:cNvSpPr>
          <p:nvPr>
            <p:ph type="body" idx="1"/>
          </p:nvPr>
        </p:nvSpPr>
        <p:spPr>
          <a:xfrm>
            <a:off x="702526" y="1536633"/>
            <a:ext cx="11073873" cy="4150489"/>
          </a:xfrm>
          <a:prstGeom prst="rect">
            <a:avLst/>
          </a:prstGeom>
          <a:noFill/>
          <a:ln>
            <a:noFill/>
          </a:ln>
        </p:spPr>
        <p:txBody>
          <a:bodyPr spcFirstLastPara="1" vert="horz" wrap="square" lIns="121900" tIns="121900" rIns="121900" bIns="121900" rtlCol="0" anchor="t" anchorCtr="0">
            <a:normAutofit fontScale="85000" lnSpcReduction="10000"/>
          </a:bodyPr>
          <a:lstStyle/>
          <a:p>
            <a:r>
              <a:rPr lang="en-US" dirty="0"/>
              <a:t>If you are not hospitalized and test positive: </a:t>
            </a:r>
            <a:endParaRPr dirty="0"/>
          </a:p>
          <a:p>
            <a:pPr lvl="1"/>
            <a:r>
              <a:rPr lang="en-US" dirty="0"/>
              <a:t>No symptoms: Day 0 is the day you were tested, Day 1 is the first full day following the day you were tested and you isolate for 5 days</a:t>
            </a:r>
            <a:endParaRPr dirty="0"/>
          </a:p>
          <a:p>
            <a:pPr lvl="2"/>
            <a:r>
              <a:rPr lang="en-US" dirty="0"/>
              <a:t>If you develop symptoms within 10 days, the clock restarts as day 0 on the day of symptom onset</a:t>
            </a:r>
            <a:endParaRPr dirty="0"/>
          </a:p>
          <a:p>
            <a:pPr lvl="1"/>
            <a:r>
              <a:rPr lang="en-US" dirty="0"/>
              <a:t>Symptoms: Day 0 is the day of symptom onset; you can end isolation after day 5 if you are fever-free for &gt; 24H without the use of medications</a:t>
            </a:r>
            <a:endParaRPr dirty="0"/>
          </a:p>
          <a:p>
            <a:r>
              <a:rPr lang="en-US" dirty="0"/>
              <a:t>If you had moderate illness with shortness of breath or severe illness requiring hospitalization: isolation through day 10</a:t>
            </a:r>
            <a:endParaRPr dirty="0"/>
          </a:p>
          <a:p>
            <a:pPr lvl="1"/>
            <a:r>
              <a:rPr lang="en-US" dirty="0"/>
              <a:t>Patients with severe COVID may remain infectious beyond 10 days and may need to extend isolation for up to 20 days </a:t>
            </a:r>
            <a:endParaRPr dirty="0"/>
          </a:p>
          <a:p>
            <a:pPr lvl="1"/>
            <a:r>
              <a:rPr lang="en-US" dirty="0"/>
              <a:t>Moderately or severely immunocompromised patients should isolate through at least day 20</a:t>
            </a:r>
            <a:endParaRPr dirty="0"/>
          </a:p>
        </p:txBody>
      </p:sp>
    </p:spTree>
    <p:extLst>
      <p:ext uri="{BB962C8B-B14F-4D97-AF65-F5344CB8AC3E}">
        <p14:creationId xmlns:p14="http://schemas.microsoft.com/office/powerpoint/2010/main" val="3890874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Agenda </a:t>
            </a:r>
            <a:endParaRPr/>
          </a:p>
        </p:txBody>
      </p:sp>
      <p:sp>
        <p:nvSpPr>
          <p:cNvPr id="58" name="Google Shape;58;p2"/>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92500" lnSpcReduction="20000"/>
          </a:bodyPr>
          <a:lstStyle/>
          <a:p>
            <a:pPr marL="380990" indent="-380990">
              <a:buSzPts val="1946"/>
            </a:pPr>
            <a:r>
              <a:rPr lang="en-US" b="1" dirty="0"/>
              <a:t>Introduction</a:t>
            </a:r>
            <a:endParaRPr b="1" dirty="0"/>
          </a:p>
          <a:p>
            <a:pPr marL="380990" indent="-380990">
              <a:spcBef>
                <a:spcPts val="1600"/>
              </a:spcBef>
              <a:buSzPts val="1946"/>
            </a:pPr>
            <a:r>
              <a:rPr lang="en-US" dirty="0"/>
              <a:t>Therapeutics</a:t>
            </a:r>
            <a:endParaRPr dirty="0"/>
          </a:p>
          <a:p>
            <a:pPr marL="380990" indent="-380990">
              <a:spcBef>
                <a:spcPts val="1600"/>
              </a:spcBef>
              <a:buSzPts val="1946"/>
            </a:pPr>
            <a:r>
              <a:rPr lang="en-US" dirty="0"/>
              <a:t>Anticoagulation </a:t>
            </a:r>
            <a:endParaRPr dirty="0"/>
          </a:p>
          <a:p>
            <a:pPr marL="380990" indent="-380990">
              <a:spcBef>
                <a:spcPts val="1600"/>
              </a:spcBef>
              <a:buSzPts val="1946"/>
            </a:pPr>
            <a:r>
              <a:rPr lang="en-US" dirty="0"/>
              <a:t>Cardiac disease</a:t>
            </a:r>
            <a:endParaRPr dirty="0"/>
          </a:p>
          <a:p>
            <a:pPr marL="380990" indent="-380990">
              <a:spcBef>
                <a:spcPts val="1600"/>
              </a:spcBef>
              <a:buSzPts val="1946"/>
            </a:pPr>
            <a:r>
              <a:rPr lang="en-US" dirty="0"/>
              <a:t>Post-COVID syndrome</a:t>
            </a:r>
            <a:endParaRPr dirty="0"/>
          </a:p>
          <a:p>
            <a:pPr marL="380990" indent="-380990">
              <a:spcBef>
                <a:spcPts val="1600"/>
              </a:spcBef>
              <a:buSzPts val="1946"/>
            </a:pPr>
            <a:r>
              <a:rPr lang="en-US" dirty="0"/>
              <a:t>Vaccinations</a:t>
            </a:r>
            <a:endParaRPr dirty="0"/>
          </a:p>
          <a:p>
            <a:pPr marL="380990" indent="-380990">
              <a:spcBef>
                <a:spcPts val="1600"/>
              </a:spcBef>
              <a:spcAft>
                <a:spcPts val="1600"/>
              </a:spcAft>
              <a:buSzPts val="1946"/>
            </a:pPr>
            <a:r>
              <a:rPr lang="en-US" dirty="0"/>
              <a:t>Resources for Patients and Providers </a:t>
            </a:r>
            <a:endParaRPr dirty="0"/>
          </a:p>
        </p:txBody>
      </p:sp>
    </p:spTree>
    <p:extLst>
      <p:ext uri="{BB962C8B-B14F-4D97-AF65-F5344CB8AC3E}">
        <p14:creationId xmlns:p14="http://schemas.microsoft.com/office/powerpoint/2010/main" val="3701922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36574"/>
            <a:ext cx="12192000" cy="5984853"/>
          </a:xfrm>
          <a:prstGeom prst="rect">
            <a:avLst/>
          </a:prstGeom>
        </p:spPr>
      </p:pic>
      <p:sp>
        <p:nvSpPr>
          <p:cNvPr id="3" name="Rectangle 2"/>
          <p:cNvSpPr/>
          <p:nvPr/>
        </p:nvSpPr>
        <p:spPr>
          <a:xfrm>
            <a:off x="3668486" y="5029201"/>
            <a:ext cx="8240487" cy="12627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77708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2"/>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Summary Slide:</a:t>
            </a:r>
            <a:endParaRPr/>
          </a:p>
        </p:txBody>
      </p:sp>
      <p:sp>
        <p:nvSpPr>
          <p:cNvPr id="153" name="Google Shape;153;p12"/>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pPr marL="380990" indent="-380990"/>
            <a:r>
              <a:rPr lang="en-US" dirty="0"/>
              <a:t>Viruses need other cells to replicate</a:t>
            </a:r>
            <a:endParaRPr dirty="0"/>
          </a:p>
          <a:p>
            <a:pPr marL="380990" indent="-380990"/>
            <a:r>
              <a:rPr lang="en-US" dirty="0"/>
              <a:t>Testing is based on detection of components of the virus; the gold standard per the CDC is NAAT but most POC or home testing is a variation of an antigen test</a:t>
            </a:r>
            <a:endParaRPr dirty="0"/>
          </a:p>
          <a:p>
            <a:pPr marL="380990" indent="-380990"/>
            <a:r>
              <a:rPr lang="en-US" dirty="0"/>
              <a:t>Manifestations of COVID can be classified into grades of a disease; these tend to dictate outpatient versus inpatient management</a:t>
            </a:r>
            <a:endParaRPr dirty="0"/>
          </a:p>
          <a:p>
            <a:pPr marL="380990" indent="-380990"/>
            <a:r>
              <a:rPr lang="en-US" dirty="0"/>
              <a:t>Severe/critical illness requires ICU or PCU level management</a:t>
            </a:r>
            <a:endParaRPr dirty="0"/>
          </a:p>
        </p:txBody>
      </p:sp>
    </p:spTree>
    <p:extLst>
      <p:ext uri="{BB962C8B-B14F-4D97-AF65-F5344CB8AC3E}">
        <p14:creationId xmlns:p14="http://schemas.microsoft.com/office/powerpoint/2010/main" val="2297476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3"/>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Agenda </a:t>
            </a:r>
            <a:endParaRPr/>
          </a:p>
        </p:txBody>
      </p:sp>
      <p:sp>
        <p:nvSpPr>
          <p:cNvPr id="159" name="Google Shape;159;p13"/>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92500" lnSpcReduction="20000"/>
          </a:bodyPr>
          <a:lstStyle/>
          <a:p>
            <a:pPr marL="380990" indent="-380990">
              <a:buSzPct val="108108"/>
            </a:pPr>
            <a:r>
              <a:rPr lang="en-US" dirty="0"/>
              <a:t>Introduction</a:t>
            </a:r>
            <a:endParaRPr dirty="0"/>
          </a:p>
          <a:p>
            <a:pPr marL="380990" indent="-380990">
              <a:spcBef>
                <a:spcPts val="1600"/>
              </a:spcBef>
              <a:buSzPct val="108108"/>
            </a:pPr>
            <a:r>
              <a:rPr lang="en-US" b="1" dirty="0"/>
              <a:t>Therapeutics</a:t>
            </a:r>
            <a:endParaRPr b="1" dirty="0"/>
          </a:p>
          <a:p>
            <a:pPr marL="380990" indent="-380990">
              <a:spcBef>
                <a:spcPts val="1600"/>
              </a:spcBef>
              <a:buSzPct val="108108"/>
            </a:pPr>
            <a:r>
              <a:rPr lang="en-US" dirty="0"/>
              <a:t>Anticoagulation </a:t>
            </a:r>
            <a:endParaRPr dirty="0"/>
          </a:p>
          <a:p>
            <a:pPr marL="380990" indent="-380990">
              <a:spcBef>
                <a:spcPts val="1600"/>
              </a:spcBef>
              <a:buSzPct val="108108"/>
            </a:pPr>
            <a:r>
              <a:rPr lang="en-US" dirty="0"/>
              <a:t>Cardiac disease</a:t>
            </a:r>
            <a:endParaRPr dirty="0"/>
          </a:p>
          <a:p>
            <a:pPr marL="380990" indent="-380990">
              <a:spcBef>
                <a:spcPts val="1600"/>
              </a:spcBef>
              <a:buSzPct val="108108"/>
            </a:pPr>
            <a:r>
              <a:rPr lang="en-US" dirty="0"/>
              <a:t>Post-COVID syndrome</a:t>
            </a:r>
            <a:endParaRPr dirty="0"/>
          </a:p>
          <a:p>
            <a:pPr marL="380990" indent="-380990">
              <a:spcBef>
                <a:spcPts val="1600"/>
              </a:spcBef>
              <a:buSzPct val="108108"/>
            </a:pPr>
            <a:r>
              <a:rPr lang="en-US" dirty="0"/>
              <a:t>Vaccinations</a:t>
            </a:r>
            <a:endParaRPr dirty="0"/>
          </a:p>
          <a:p>
            <a:pPr marL="380990" indent="-380990">
              <a:spcBef>
                <a:spcPts val="1600"/>
              </a:spcBef>
              <a:spcAft>
                <a:spcPts val="1600"/>
              </a:spcAft>
              <a:buSzPct val="108108"/>
            </a:pPr>
            <a:r>
              <a:rPr lang="en-US" dirty="0"/>
              <a:t>Resources for Patients and Providers </a:t>
            </a:r>
            <a:endParaRPr dirty="0"/>
          </a:p>
        </p:txBody>
      </p:sp>
    </p:spTree>
    <p:extLst>
      <p:ext uri="{BB962C8B-B14F-4D97-AF65-F5344CB8AC3E}">
        <p14:creationId xmlns:p14="http://schemas.microsoft.com/office/powerpoint/2010/main" val="1528742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Big Trials to be aware of</a:t>
            </a:r>
          </a:p>
        </p:txBody>
      </p:sp>
      <p:sp>
        <p:nvSpPr>
          <p:cNvPr id="3" name="Text Placeholder 2"/>
          <p:cNvSpPr>
            <a:spLocks noGrp="1"/>
          </p:cNvSpPr>
          <p:nvPr>
            <p:ph type="body" idx="1"/>
          </p:nvPr>
        </p:nvSpPr>
        <p:spPr>
          <a:xfrm>
            <a:off x="415600" y="1536633"/>
            <a:ext cx="11084142" cy="4011760"/>
          </a:xfrm>
        </p:spPr>
        <p:txBody>
          <a:bodyPr>
            <a:normAutofit fontScale="85000" lnSpcReduction="20000"/>
          </a:bodyPr>
          <a:lstStyle/>
          <a:p>
            <a:r>
              <a:rPr lang="en-US" dirty="0"/>
              <a:t>ACTIV:</a:t>
            </a:r>
          </a:p>
          <a:p>
            <a:pPr lvl="1"/>
            <a:r>
              <a:rPr lang="en-US" dirty="0"/>
              <a:t>1: Immune modulators</a:t>
            </a:r>
          </a:p>
          <a:p>
            <a:pPr lvl="1"/>
            <a:r>
              <a:rPr lang="en-US" dirty="0"/>
              <a:t>2: Outpatient monoclonal antibodies and other therapies</a:t>
            </a:r>
          </a:p>
          <a:p>
            <a:pPr lvl="1"/>
            <a:r>
              <a:rPr lang="en-US" dirty="0"/>
              <a:t>3: Inpatient monoclonal antibodies and other therapies</a:t>
            </a:r>
          </a:p>
          <a:p>
            <a:pPr lvl="1"/>
            <a:r>
              <a:rPr lang="en-US" dirty="0"/>
              <a:t>4: Anti-</a:t>
            </a:r>
            <a:r>
              <a:rPr lang="en-US" dirty="0" err="1"/>
              <a:t>thrombotics</a:t>
            </a:r>
            <a:endParaRPr lang="en-US" dirty="0"/>
          </a:p>
          <a:p>
            <a:pPr lvl="1"/>
            <a:r>
              <a:rPr lang="en-US" dirty="0"/>
              <a:t>5: Big Effect trial</a:t>
            </a:r>
          </a:p>
          <a:p>
            <a:pPr lvl="1"/>
            <a:r>
              <a:rPr lang="en-US" dirty="0"/>
              <a:t>6: Outpatient repurposed drugs</a:t>
            </a:r>
          </a:p>
          <a:p>
            <a:pPr lvl="1"/>
            <a:r>
              <a:rPr lang="en-US" dirty="0"/>
              <a:t>STRIVE: inpatients with acute severe respiratory infection</a:t>
            </a:r>
          </a:p>
          <a:p>
            <a:r>
              <a:rPr lang="en-US" dirty="0"/>
              <a:t>RECOVER: evaluating treatments for long COVID. Multiple arms. </a:t>
            </a:r>
          </a:p>
          <a:p>
            <a:r>
              <a:rPr lang="en-US" dirty="0"/>
              <a:t>REMAP-CAP: designed to determine effective treatment strategies for patients with severe PNA</a:t>
            </a:r>
          </a:p>
          <a:p>
            <a:r>
              <a:rPr lang="en-US" dirty="0"/>
              <a:t>RECOVERY (randomized evaluation of COVID-19 Therapy)</a:t>
            </a:r>
          </a:p>
        </p:txBody>
      </p:sp>
    </p:spTree>
    <p:extLst>
      <p:ext uri="{BB962C8B-B14F-4D97-AF65-F5344CB8AC3E}">
        <p14:creationId xmlns:p14="http://schemas.microsoft.com/office/powerpoint/2010/main" val="2488136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63"/>
        <p:cNvGrpSpPr/>
        <p:nvPr/>
      </p:nvGrpSpPr>
      <p:grpSpPr>
        <a:xfrm>
          <a:off x="0" y="0"/>
          <a:ext cx="0" cy="0"/>
          <a:chOff x="0" y="0"/>
          <a:chExt cx="0" cy="0"/>
        </a:xfrm>
      </p:grpSpPr>
      <p:sp>
        <p:nvSpPr>
          <p:cNvPr id="164" name="Google Shape;164;p14"/>
          <p:cNvSpPr txBox="1">
            <a:spLocks noGrp="1"/>
          </p:cNvSpPr>
          <p:nvPr>
            <p:ph type="title"/>
          </p:nvPr>
        </p:nvSpPr>
        <p:spPr>
          <a:xfrm>
            <a:off x="298619" y="144188"/>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Therapeutics: </a:t>
            </a:r>
            <a:r>
              <a:rPr lang="en-US" dirty="0" err="1"/>
              <a:t>Remdesevir</a:t>
            </a:r>
            <a:r>
              <a:rPr lang="en-US" dirty="0"/>
              <a:t> </a:t>
            </a:r>
            <a:endParaRPr dirty="0"/>
          </a:p>
        </p:txBody>
      </p:sp>
      <p:pic>
        <p:nvPicPr>
          <p:cNvPr id="3" name="Picture 2">
            <a:extLst>
              <a:ext uri="{FF2B5EF4-FFF2-40B4-BE49-F238E27FC236}">
                <a16:creationId xmlns:a16="http://schemas.microsoft.com/office/drawing/2014/main" id="{60F97D20-3A4C-B549-84CC-FB5A0E203B7D}"/>
              </a:ext>
            </a:extLst>
          </p:cNvPr>
          <p:cNvPicPr>
            <a:picLocks noChangeAspect="1"/>
          </p:cNvPicPr>
          <p:nvPr/>
        </p:nvPicPr>
        <p:blipFill>
          <a:blip r:embed="rId3"/>
          <a:stretch>
            <a:fillRect/>
          </a:stretch>
        </p:blipFill>
        <p:spPr>
          <a:xfrm>
            <a:off x="803769" y="907788"/>
            <a:ext cx="10350500" cy="5461000"/>
          </a:xfrm>
          <a:prstGeom prst="rect">
            <a:avLst/>
          </a:prstGeom>
        </p:spPr>
      </p:pic>
    </p:spTree>
    <p:extLst>
      <p:ext uri="{BB962C8B-B14F-4D97-AF65-F5344CB8AC3E}">
        <p14:creationId xmlns:p14="http://schemas.microsoft.com/office/powerpoint/2010/main" val="2211160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5"/>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Evidence: Remdesevir </a:t>
            </a:r>
            <a:endParaRPr/>
          </a:p>
        </p:txBody>
      </p:sp>
      <p:sp>
        <p:nvSpPr>
          <p:cNvPr id="171" name="Google Shape;171;p15"/>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85000" lnSpcReduction="20000"/>
          </a:bodyPr>
          <a:lstStyle/>
          <a:p>
            <a:pPr>
              <a:buSzPct val="108108"/>
            </a:pPr>
            <a:r>
              <a:rPr lang="en-US" dirty="0"/>
              <a:t>ACTT-1: NIH</a:t>
            </a:r>
            <a:endParaRPr dirty="0"/>
          </a:p>
          <a:p>
            <a:pPr lvl="1">
              <a:buSzPct val="108108"/>
            </a:pPr>
            <a:r>
              <a:rPr lang="en-US" dirty="0"/>
              <a:t>1,062 hospitalized patients with confirmed SARS-CoV-2 </a:t>
            </a:r>
            <a:r>
              <a:rPr lang="en-US" b="1" dirty="0"/>
              <a:t>and evidence of pulmonary disease</a:t>
            </a:r>
            <a:endParaRPr dirty="0"/>
          </a:p>
          <a:p>
            <a:pPr lvl="1">
              <a:buSzPct val="108108"/>
            </a:pPr>
            <a:r>
              <a:rPr lang="en-US" dirty="0"/>
              <a:t>Result: the administration of </a:t>
            </a:r>
            <a:r>
              <a:rPr lang="en-US" dirty="0" err="1"/>
              <a:t>remdesevir</a:t>
            </a:r>
            <a:r>
              <a:rPr lang="en-US" dirty="0"/>
              <a:t> </a:t>
            </a:r>
            <a:r>
              <a:rPr lang="en-US" b="1" dirty="0"/>
              <a:t>reduced time to recovery by 5 days and mortality by day 15 </a:t>
            </a:r>
            <a:r>
              <a:rPr lang="en-US" dirty="0"/>
              <a:t>(this effect was diminished by day 29)</a:t>
            </a:r>
            <a:endParaRPr dirty="0"/>
          </a:p>
          <a:p>
            <a:pPr>
              <a:buSzPct val="108108"/>
            </a:pPr>
            <a:r>
              <a:rPr lang="en-US" dirty="0"/>
              <a:t>SOLIDARITY: WHO</a:t>
            </a:r>
            <a:endParaRPr dirty="0"/>
          </a:p>
          <a:p>
            <a:pPr lvl="1">
              <a:buSzPct val="108108"/>
            </a:pPr>
            <a:r>
              <a:rPr lang="en-US" dirty="0"/>
              <a:t>Currently in pre-peer review format</a:t>
            </a:r>
            <a:endParaRPr dirty="0"/>
          </a:p>
          <a:p>
            <a:pPr lvl="1">
              <a:buSzPct val="108108"/>
            </a:pPr>
            <a:r>
              <a:rPr lang="en-US" dirty="0"/>
              <a:t>Administration of </a:t>
            </a:r>
            <a:r>
              <a:rPr lang="en-US" dirty="0" err="1"/>
              <a:t>remdesevir</a:t>
            </a:r>
            <a:r>
              <a:rPr lang="en-US" dirty="0"/>
              <a:t> did not have an effect on 28 day in-hospital mortality; there was a </a:t>
            </a:r>
            <a:r>
              <a:rPr lang="en-US" b="1" dirty="0"/>
              <a:t>trend towards decrease in mortality at 28 days for those with mild respiratory dysfunction </a:t>
            </a:r>
            <a:r>
              <a:rPr lang="en-US" dirty="0"/>
              <a:t>but there were too few events to confirm this</a:t>
            </a:r>
            <a:endParaRPr dirty="0"/>
          </a:p>
          <a:p>
            <a:pPr lvl="1">
              <a:buSzPct val="108108"/>
            </a:pPr>
            <a:r>
              <a:rPr lang="en-US" dirty="0"/>
              <a:t>No effect on progression to mechanical ventilation or length of hospitalization</a:t>
            </a:r>
            <a:endParaRPr dirty="0"/>
          </a:p>
          <a:p>
            <a:pPr>
              <a:buSzPct val="108108"/>
            </a:pPr>
            <a:r>
              <a:rPr lang="en-US" dirty="0"/>
              <a:t>SIMPLE: Gilead</a:t>
            </a:r>
            <a:endParaRPr dirty="0"/>
          </a:p>
          <a:p>
            <a:pPr lvl="1">
              <a:buSzPct val="108108"/>
            </a:pPr>
            <a:r>
              <a:rPr lang="en-US" dirty="0"/>
              <a:t>596 adults across US, Europe, Asia. </a:t>
            </a:r>
            <a:endParaRPr dirty="0"/>
          </a:p>
          <a:p>
            <a:pPr lvl="1">
              <a:buSzPct val="108108"/>
            </a:pPr>
            <a:r>
              <a:rPr lang="en-US" dirty="0"/>
              <a:t>No differences in mortality between intervention and control group</a:t>
            </a:r>
            <a:endParaRPr dirty="0"/>
          </a:p>
        </p:txBody>
      </p:sp>
    </p:spTree>
    <p:extLst>
      <p:ext uri="{BB962C8B-B14F-4D97-AF65-F5344CB8AC3E}">
        <p14:creationId xmlns:p14="http://schemas.microsoft.com/office/powerpoint/2010/main" val="352681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75"/>
        <p:cNvGrpSpPr/>
        <p:nvPr/>
      </p:nvGrpSpPr>
      <p:grpSpPr>
        <a:xfrm>
          <a:off x="0" y="0"/>
          <a:ext cx="0" cy="0"/>
          <a:chOff x="0" y="0"/>
          <a:chExt cx="0" cy="0"/>
        </a:xfrm>
      </p:grpSpPr>
      <p:sp>
        <p:nvSpPr>
          <p:cNvPr id="176" name="Google Shape;176;p16"/>
          <p:cNvSpPr txBox="1">
            <a:spLocks noGrp="1"/>
          </p:cNvSpPr>
          <p:nvPr>
            <p:ph type="title"/>
          </p:nvPr>
        </p:nvSpPr>
        <p:spPr>
          <a:xfrm>
            <a:off x="245712" y="7370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Therapeutics: Paxlovid (aka nirmatrelvir and ritonavir) </a:t>
            </a:r>
            <a:endParaRPr/>
          </a:p>
        </p:txBody>
      </p:sp>
      <p:pic>
        <p:nvPicPr>
          <p:cNvPr id="5" name="Picture 4">
            <a:extLst>
              <a:ext uri="{FF2B5EF4-FFF2-40B4-BE49-F238E27FC236}">
                <a16:creationId xmlns:a16="http://schemas.microsoft.com/office/drawing/2014/main" id="{1D7A7223-7309-384D-BF8B-C77D5780454F}"/>
              </a:ext>
            </a:extLst>
          </p:cNvPr>
          <p:cNvPicPr>
            <a:picLocks noChangeAspect="1"/>
          </p:cNvPicPr>
          <p:nvPr/>
        </p:nvPicPr>
        <p:blipFill>
          <a:blip r:embed="rId3"/>
          <a:stretch>
            <a:fillRect/>
          </a:stretch>
        </p:blipFill>
        <p:spPr>
          <a:xfrm>
            <a:off x="519412" y="837307"/>
            <a:ext cx="11087100" cy="5854700"/>
          </a:xfrm>
          <a:prstGeom prst="rect">
            <a:avLst/>
          </a:prstGeom>
        </p:spPr>
      </p:pic>
    </p:spTree>
    <p:extLst>
      <p:ext uri="{BB962C8B-B14F-4D97-AF65-F5344CB8AC3E}">
        <p14:creationId xmlns:p14="http://schemas.microsoft.com/office/powerpoint/2010/main" val="749531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7"/>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Evidence: Paxlovid</a:t>
            </a:r>
            <a:endParaRPr/>
          </a:p>
        </p:txBody>
      </p:sp>
      <p:sp>
        <p:nvSpPr>
          <p:cNvPr id="183" name="Google Shape;183;p17"/>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dirty="0"/>
              <a:t>EPIC-HR trial led to EUA for treatment of mild to moderate COVID</a:t>
            </a:r>
            <a:endParaRPr dirty="0"/>
          </a:p>
          <a:p>
            <a:r>
              <a:rPr lang="en-US" b="1" dirty="0"/>
              <a:t>Significant decrease in rate of severe COVID or mortality </a:t>
            </a:r>
            <a:endParaRPr b="1" dirty="0"/>
          </a:p>
          <a:p>
            <a:r>
              <a:rPr lang="en-US" dirty="0"/>
              <a:t>Found to be more effective in older patients, immunosuppressed patients, and those with underlying neurological or cardiovascular disease</a:t>
            </a:r>
            <a:endParaRPr dirty="0"/>
          </a:p>
          <a:p>
            <a:r>
              <a:rPr lang="en-US" dirty="0"/>
              <a:t>No significant interaction with vaccination status</a:t>
            </a:r>
            <a:endParaRPr dirty="0"/>
          </a:p>
          <a:p>
            <a:pPr marL="152396" indent="0">
              <a:buNone/>
            </a:pPr>
            <a:endParaRPr dirty="0"/>
          </a:p>
        </p:txBody>
      </p:sp>
    </p:spTree>
    <p:extLst>
      <p:ext uri="{BB962C8B-B14F-4D97-AF65-F5344CB8AC3E}">
        <p14:creationId xmlns:p14="http://schemas.microsoft.com/office/powerpoint/2010/main" val="1081192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1781" y="83700"/>
            <a:ext cx="11360800" cy="763600"/>
          </a:xfrm>
        </p:spPr>
        <p:txBody>
          <a:bodyPr>
            <a:normAutofit fontScale="90000"/>
          </a:bodyPr>
          <a:lstStyle/>
          <a:p>
            <a:r>
              <a:rPr lang="en-US" dirty="0"/>
              <a:t>Therapeutics: </a:t>
            </a:r>
            <a:r>
              <a:rPr lang="en-US" dirty="0" err="1"/>
              <a:t>Molnupiravir</a:t>
            </a:r>
            <a:r>
              <a:rPr lang="en-US" dirty="0"/>
              <a:t> </a:t>
            </a:r>
          </a:p>
        </p:txBody>
      </p:sp>
      <p:pic>
        <p:nvPicPr>
          <p:cNvPr id="7" name="Picture 6">
            <a:extLst>
              <a:ext uri="{FF2B5EF4-FFF2-40B4-BE49-F238E27FC236}">
                <a16:creationId xmlns:a16="http://schemas.microsoft.com/office/drawing/2014/main" id="{E762CEA2-2976-4E47-9D87-E2075987649A}"/>
              </a:ext>
            </a:extLst>
          </p:cNvPr>
          <p:cNvPicPr>
            <a:picLocks noChangeAspect="1"/>
          </p:cNvPicPr>
          <p:nvPr/>
        </p:nvPicPr>
        <p:blipFill>
          <a:blip r:embed="rId2"/>
          <a:stretch>
            <a:fillRect/>
          </a:stretch>
        </p:blipFill>
        <p:spPr>
          <a:xfrm>
            <a:off x="723632" y="847300"/>
            <a:ext cx="10277098" cy="5732391"/>
          </a:xfrm>
          <a:prstGeom prst="rect">
            <a:avLst/>
          </a:prstGeom>
        </p:spPr>
      </p:pic>
    </p:spTree>
    <p:extLst>
      <p:ext uri="{BB962C8B-B14F-4D97-AF65-F5344CB8AC3E}">
        <p14:creationId xmlns:p14="http://schemas.microsoft.com/office/powerpoint/2010/main" val="3208024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87"/>
        <p:cNvGrpSpPr/>
        <p:nvPr/>
      </p:nvGrpSpPr>
      <p:grpSpPr>
        <a:xfrm>
          <a:off x="0" y="0"/>
          <a:ext cx="0" cy="0"/>
          <a:chOff x="0" y="0"/>
          <a:chExt cx="0" cy="0"/>
        </a:xfrm>
      </p:grpSpPr>
      <p:sp>
        <p:nvSpPr>
          <p:cNvPr id="188" name="Google Shape;188;p18"/>
          <p:cNvSpPr txBox="1">
            <a:spLocks noGrp="1"/>
          </p:cNvSpPr>
          <p:nvPr>
            <p:ph type="title"/>
          </p:nvPr>
        </p:nvSpPr>
        <p:spPr>
          <a:xfrm>
            <a:off x="0" y="83700"/>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Therapeutics: Dexamethasone </a:t>
            </a:r>
            <a:endParaRPr dirty="0"/>
          </a:p>
        </p:txBody>
      </p:sp>
      <p:pic>
        <p:nvPicPr>
          <p:cNvPr id="3" name="Picture 2">
            <a:extLst>
              <a:ext uri="{FF2B5EF4-FFF2-40B4-BE49-F238E27FC236}">
                <a16:creationId xmlns:a16="http://schemas.microsoft.com/office/drawing/2014/main" id="{1245F5A6-316E-1443-BBB6-8C6C0CAC252B}"/>
              </a:ext>
            </a:extLst>
          </p:cNvPr>
          <p:cNvPicPr>
            <a:picLocks noChangeAspect="1"/>
          </p:cNvPicPr>
          <p:nvPr/>
        </p:nvPicPr>
        <p:blipFill>
          <a:blip r:embed="rId3"/>
          <a:stretch>
            <a:fillRect/>
          </a:stretch>
        </p:blipFill>
        <p:spPr>
          <a:xfrm>
            <a:off x="629300" y="847300"/>
            <a:ext cx="10731500" cy="5791200"/>
          </a:xfrm>
          <a:prstGeom prst="rect">
            <a:avLst/>
          </a:prstGeom>
        </p:spPr>
      </p:pic>
    </p:spTree>
    <p:extLst>
      <p:ext uri="{BB962C8B-B14F-4D97-AF65-F5344CB8AC3E}">
        <p14:creationId xmlns:p14="http://schemas.microsoft.com/office/powerpoint/2010/main" val="1168526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62"/>
        <p:cNvGrpSpPr/>
        <p:nvPr/>
      </p:nvGrpSpPr>
      <p:grpSpPr>
        <a:xfrm>
          <a:off x="0" y="0"/>
          <a:ext cx="0" cy="0"/>
          <a:chOff x="0" y="0"/>
          <a:chExt cx="0" cy="0"/>
        </a:xfrm>
      </p:grpSpPr>
      <p:sp>
        <p:nvSpPr>
          <p:cNvPr id="63" name="Google Shape;63;p3"/>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DNA and RNA</a:t>
            </a:r>
            <a:endParaRPr/>
          </a:p>
        </p:txBody>
      </p:sp>
      <p:pic>
        <p:nvPicPr>
          <p:cNvPr id="64" name="Google Shape;64;p3"/>
          <p:cNvPicPr preferRelativeResize="0"/>
          <p:nvPr/>
        </p:nvPicPr>
        <p:blipFill rotWithShape="1">
          <a:blip r:embed="rId3">
            <a:alphaModFix/>
          </a:blip>
          <a:srcRect/>
          <a:stretch/>
        </p:blipFill>
        <p:spPr>
          <a:xfrm>
            <a:off x="155384" y="1640307"/>
            <a:ext cx="6560209" cy="4325781"/>
          </a:xfrm>
          <a:prstGeom prst="rect">
            <a:avLst/>
          </a:prstGeom>
          <a:noFill/>
          <a:ln>
            <a:noFill/>
          </a:ln>
        </p:spPr>
      </p:pic>
      <p:sp>
        <p:nvSpPr>
          <p:cNvPr id="65" name="Google Shape;65;p3"/>
          <p:cNvSpPr/>
          <p:nvPr/>
        </p:nvSpPr>
        <p:spPr>
          <a:xfrm>
            <a:off x="315693" y="6141902"/>
            <a:ext cx="2389971" cy="328369"/>
          </a:xfrm>
          <a:prstGeom prst="rect">
            <a:avLst/>
          </a:prstGeom>
          <a:noFill/>
          <a:ln>
            <a:noFill/>
          </a:ln>
        </p:spPr>
        <p:txBody>
          <a:bodyPr spcFirstLastPara="1" wrap="square" lIns="121900" tIns="60933" rIns="121900" bIns="60933" anchor="t" anchorCtr="0">
            <a:spAutoFit/>
          </a:bodyPr>
          <a:lstStyle/>
          <a:p>
            <a:r>
              <a:rPr lang="en-US" sz="667"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Photo credit: Deoxyribonucleic Acid (DNA) (genome.gov)</a:t>
            </a:r>
            <a:endParaRPr sz="667">
              <a:solidFill>
                <a:srgbClr val="000000"/>
              </a:solidFill>
              <a:latin typeface="Arial"/>
              <a:ea typeface="Arial"/>
              <a:cs typeface="Arial"/>
              <a:sym typeface="Arial"/>
            </a:endParaRPr>
          </a:p>
        </p:txBody>
      </p:sp>
      <p:pic>
        <p:nvPicPr>
          <p:cNvPr id="66" name="Google Shape;66;p3"/>
          <p:cNvPicPr preferRelativeResize="0"/>
          <p:nvPr/>
        </p:nvPicPr>
        <p:blipFill rotWithShape="1">
          <a:blip r:embed="rId5">
            <a:alphaModFix/>
          </a:blip>
          <a:srcRect/>
          <a:stretch/>
        </p:blipFill>
        <p:spPr>
          <a:xfrm>
            <a:off x="7014200" y="1255651"/>
            <a:ext cx="4762200" cy="4710437"/>
          </a:xfrm>
          <a:prstGeom prst="rect">
            <a:avLst/>
          </a:prstGeom>
          <a:noFill/>
          <a:ln>
            <a:noFill/>
          </a:ln>
        </p:spPr>
      </p:pic>
      <p:sp>
        <p:nvSpPr>
          <p:cNvPr id="67" name="Google Shape;67;p3"/>
          <p:cNvSpPr/>
          <p:nvPr/>
        </p:nvSpPr>
        <p:spPr>
          <a:xfrm>
            <a:off x="6515724" y="6068227"/>
            <a:ext cx="6096000" cy="225713"/>
          </a:xfrm>
          <a:prstGeom prst="rect">
            <a:avLst/>
          </a:prstGeom>
          <a:noFill/>
          <a:ln>
            <a:noFill/>
          </a:ln>
        </p:spPr>
        <p:txBody>
          <a:bodyPr spcFirstLastPara="1" wrap="square" lIns="121900" tIns="60933" rIns="121900" bIns="60933" anchor="t" anchorCtr="0">
            <a:spAutoFit/>
          </a:bodyPr>
          <a:lstStyle/>
          <a:p>
            <a:r>
              <a:rPr lang="en-US" sz="667" u="sng">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Photo credit: RNA - Definition, Structure, Types and Functions - GeeksforGeeks</a:t>
            </a:r>
            <a:endParaRPr sz="667">
              <a:solidFill>
                <a:srgbClr val="000000"/>
              </a:solidFill>
              <a:latin typeface="Arial"/>
              <a:ea typeface="Arial"/>
              <a:cs typeface="Arial"/>
              <a:sym typeface="Arial"/>
            </a:endParaRPr>
          </a:p>
        </p:txBody>
      </p:sp>
    </p:spTree>
    <p:extLst>
      <p:ext uri="{BB962C8B-B14F-4D97-AF65-F5344CB8AC3E}">
        <p14:creationId xmlns:p14="http://schemas.microsoft.com/office/powerpoint/2010/main" val="572860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9"/>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Evidence: Dexamethasone</a:t>
            </a:r>
            <a:endParaRPr/>
          </a:p>
        </p:txBody>
      </p:sp>
      <p:sp>
        <p:nvSpPr>
          <p:cNvPr id="195" name="Google Shape;195;p19"/>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70000" lnSpcReduction="20000"/>
          </a:bodyPr>
          <a:lstStyle/>
          <a:p>
            <a:r>
              <a:rPr lang="en-US" dirty="0"/>
              <a:t>RECOVERY trial (2021): </a:t>
            </a:r>
            <a:endParaRPr dirty="0"/>
          </a:p>
          <a:p>
            <a:pPr lvl="1"/>
            <a:r>
              <a:rPr lang="en-US" dirty="0"/>
              <a:t>2,104 patients randomized to receive dexamethasone and 4,321 to receive usual care</a:t>
            </a:r>
            <a:endParaRPr dirty="0"/>
          </a:p>
          <a:p>
            <a:pPr lvl="1"/>
            <a:r>
              <a:rPr lang="en-US" b="1" dirty="0"/>
              <a:t>Lower incidence of death in dexamethasone group among patients receiving invasive mechanical ventilation and among those receiving oxygen without invasive mechanical ventilation</a:t>
            </a:r>
            <a:endParaRPr b="1" dirty="0"/>
          </a:p>
          <a:p>
            <a:pPr lvl="1"/>
            <a:r>
              <a:rPr lang="en-US" dirty="0"/>
              <a:t>No difference among those receiving no respiratory support at time of randomization</a:t>
            </a:r>
            <a:endParaRPr dirty="0"/>
          </a:p>
          <a:p>
            <a:pPr lvl="1"/>
            <a:r>
              <a:rPr lang="en-US" dirty="0"/>
              <a:t>Conclusions: lower 28D mortality (invasive or noninvasive support)</a:t>
            </a:r>
          </a:p>
          <a:p>
            <a:pPr indent="-423323">
              <a:buSzPts val="1400"/>
              <a:buChar char="○"/>
            </a:pPr>
            <a:r>
              <a:rPr lang="en-US" dirty="0"/>
              <a:t>REACT working group: meta-analysis of administration of systemic corticosteroids in critically-ill patients with COVID-19</a:t>
            </a:r>
          </a:p>
          <a:p>
            <a:pPr lvl="1"/>
            <a:r>
              <a:rPr lang="en-US" dirty="0"/>
              <a:t>Found that administration of systemic corticosteroids compared with usual care or placebo was associated with lower 28 day all-cause mortality in that population</a:t>
            </a:r>
            <a:endParaRPr dirty="0"/>
          </a:p>
          <a:p>
            <a:r>
              <a:rPr lang="en-US" dirty="0"/>
              <a:t>DEX-ARDS (2020): 277 patients randomly assigned to dexamethasone group and control group in patients with moderate to severe ARDS</a:t>
            </a:r>
            <a:endParaRPr dirty="0"/>
          </a:p>
          <a:p>
            <a:pPr lvl="1"/>
            <a:r>
              <a:rPr lang="en-US" dirty="0"/>
              <a:t>Protocol: 20mg dexamethasone for 5 days followed by 10mg for 5 days</a:t>
            </a:r>
            <a:endParaRPr dirty="0"/>
          </a:p>
          <a:p>
            <a:pPr lvl="1"/>
            <a:r>
              <a:rPr lang="en-US" b="1" dirty="0"/>
              <a:t>Higher number of ventilator-free days </a:t>
            </a:r>
            <a:r>
              <a:rPr lang="en-US" dirty="0"/>
              <a:t>in dexamethasone group though trial stopped due to low enrollment</a:t>
            </a:r>
            <a:endParaRPr dirty="0"/>
          </a:p>
        </p:txBody>
      </p:sp>
    </p:spTree>
    <p:extLst>
      <p:ext uri="{BB962C8B-B14F-4D97-AF65-F5344CB8AC3E}">
        <p14:creationId xmlns:p14="http://schemas.microsoft.com/office/powerpoint/2010/main" val="389236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Evidence: Inhaled Corticosteroids</a:t>
            </a:r>
          </a:p>
        </p:txBody>
      </p:sp>
      <p:sp>
        <p:nvSpPr>
          <p:cNvPr id="3" name="Text Placeholder 2"/>
          <p:cNvSpPr>
            <a:spLocks noGrp="1"/>
          </p:cNvSpPr>
          <p:nvPr>
            <p:ph type="body" idx="1"/>
          </p:nvPr>
        </p:nvSpPr>
        <p:spPr>
          <a:xfrm>
            <a:off x="415600" y="1580827"/>
            <a:ext cx="10882664" cy="4511006"/>
          </a:xfrm>
        </p:spPr>
        <p:txBody>
          <a:bodyPr>
            <a:normAutofit fontScale="77500" lnSpcReduction="20000"/>
          </a:bodyPr>
          <a:lstStyle/>
          <a:p>
            <a:r>
              <a:rPr lang="en-US" dirty="0"/>
              <a:t>ACTIV-6: RCT of ICS monotherapy among predominantly vaccinated population. Included patients at modest risk for complications from COVID-19</a:t>
            </a:r>
          </a:p>
          <a:p>
            <a:pPr lvl="1"/>
            <a:r>
              <a:rPr lang="en-US" dirty="0"/>
              <a:t>Conclusions: treatment with inhaled fluticasone did not reduce hospitalizations, health care visits, or time to sustained recovery </a:t>
            </a:r>
          </a:p>
          <a:p>
            <a:r>
              <a:rPr lang="en-US" dirty="0"/>
              <a:t>RCT in Brazil studied combination of inhaled budesonide and oral fluvoxamine. &gt;90% of patients studied had received at least 2 doses of the vaccine. </a:t>
            </a:r>
          </a:p>
          <a:p>
            <a:pPr lvl="1"/>
            <a:r>
              <a:rPr lang="en-US" dirty="0"/>
              <a:t>Conclusions: significant reduction in incidence of composite outcome of hospitalization or retention in COVID-19 emergency setting for &gt; 6 hours. Did not find significant difference between secondary outcomes like health care attendance</a:t>
            </a:r>
          </a:p>
          <a:p>
            <a:r>
              <a:rPr lang="en-US" dirty="0"/>
              <a:t>There is insufficient evidence to recommend treatment either for or against  the use of ICS in the treatment</a:t>
            </a:r>
          </a:p>
          <a:p>
            <a:r>
              <a:rPr lang="en-US" dirty="0"/>
              <a:t>Similarly, there is insufficient evidence to recommend for or against use of inhaled budesonide + fluvoxamine for the treatment of COVID-19 in non-hospitalized patients </a:t>
            </a:r>
          </a:p>
        </p:txBody>
      </p:sp>
    </p:spTree>
    <p:extLst>
      <p:ext uri="{BB962C8B-B14F-4D97-AF65-F5344CB8AC3E}">
        <p14:creationId xmlns:p14="http://schemas.microsoft.com/office/powerpoint/2010/main" val="1325026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99"/>
        <p:cNvGrpSpPr/>
        <p:nvPr/>
      </p:nvGrpSpPr>
      <p:grpSpPr>
        <a:xfrm>
          <a:off x="0" y="0"/>
          <a:ext cx="0" cy="0"/>
          <a:chOff x="0" y="0"/>
          <a:chExt cx="0" cy="0"/>
        </a:xfrm>
      </p:grpSpPr>
      <p:sp>
        <p:nvSpPr>
          <p:cNvPr id="200" name="Google Shape;200;p20"/>
          <p:cNvSpPr txBox="1">
            <a:spLocks noGrp="1"/>
          </p:cNvSpPr>
          <p:nvPr>
            <p:ph type="title"/>
          </p:nvPr>
        </p:nvSpPr>
        <p:spPr>
          <a:xfrm>
            <a:off x="255704" y="303557"/>
            <a:ext cx="11360800" cy="763600"/>
          </a:xfrm>
          <a:prstGeom prst="rect">
            <a:avLst/>
          </a:prstGeom>
          <a:noFill/>
          <a:ln>
            <a:noFill/>
          </a:ln>
        </p:spPr>
        <p:txBody>
          <a:bodyPr spcFirstLastPara="1" vert="horz" wrap="square" lIns="121900" tIns="121900" rIns="121900" bIns="121900" rtlCol="0" anchor="t" anchorCtr="0">
            <a:normAutofit/>
          </a:bodyPr>
          <a:lstStyle/>
          <a:p>
            <a:r>
              <a:rPr lang="en-US" sz="2667" dirty="0"/>
              <a:t>Therapeutics: IL-1 inhibitors (</a:t>
            </a:r>
            <a:r>
              <a:rPr lang="en-US" sz="2667" dirty="0" err="1"/>
              <a:t>anakinra</a:t>
            </a:r>
            <a:r>
              <a:rPr lang="en-US" sz="2667" dirty="0"/>
              <a:t>)</a:t>
            </a:r>
            <a:endParaRPr sz="2667" dirty="0"/>
          </a:p>
        </p:txBody>
      </p:sp>
      <p:pic>
        <p:nvPicPr>
          <p:cNvPr id="3" name="Picture 2">
            <a:extLst>
              <a:ext uri="{FF2B5EF4-FFF2-40B4-BE49-F238E27FC236}">
                <a16:creationId xmlns:a16="http://schemas.microsoft.com/office/drawing/2014/main" id="{771657D0-EC22-BE4D-9B9F-891413958F13}"/>
              </a:ext>
            </a:extLst>
          </p:cNvPr>
          <p:cNvPicPr>
            <a:picLocks noChangeAspect="1"/>
          </p:cNvPicPr>
          <p:nvPr/>
        </p:nvPicPr>
        <p:blipFill>
          <a:blip r:embed="rId3"/>
          <a:stretch>
            <a:fillRect/>
          </a:stretch>
        </p:blipFill>
        <p:spPr>
          <a:xfrm>
            <a:off x="622946" y="817855"/>
            <a:ext cx="10109200" cy="5613400"/>
          </a:xfrm>
          <a:prstGeom prst="rect">
            <a:avLst/>
          </a:prstGeom>
        </p:spPr>
      </p:pic>
    </p:spTree>
    <p:extLst>
      <p:ext uri="{BB962C8B-B14F-4D97-AF65-F5344CB8AC3E}">
        <p14:creationId xmlns:p14="http://schemas.microsoft.com/office/powerpoint/2010/main" val="3090864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347712" y="234023"/>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Therapeutics: IL-6 inhibitors (tocilizumab)</a:t>
            </a:r>
            <a:endParaRPr dirty="0"/>
          </a:p>
        </p:txBody>
      </p:sp>
      <p:pic>
        <p:nvPicPr>
          <p:cNvPr id="3" name="Picture 2">
            <a:extLst>
              <a:ext uri="{FF2B5EF4-FFF2-40B4-BE49-F238E27FC236}">
                <a16:creationId xmlns:a16="http://schemas.microsoft.com/office/drawing/2014/main" id="{1BA6106A-770F-D548-8384-B10DE16367B8}"/>
              </a:ext>
            </a:extLst>
          </p:cNvPr>
          <p:cNvPicPr>
            <a:picLocks noChangeAspect="1"/>
          </p:cNvPicPr>
          <p:nvPr/>
        </p:nvPicPr>
        <p:blipFill>
          <a:blip r:embed="rId3"/>
          <a:stretch>
            <a:fillRect/>
          </a:stretch>
        </p:blipFill>
        <p:spPr>
          <a:xfrm>
            <a:off x="597761" y="997623"/>
            <a:ext cx="10121900" cy="5537200"/>
          </a:xfrm>
          <a:prstGeom prst="rect">
            <a:avLst/>
          </a:prstGeom>
        </p:spPr>
      </p:pic>
    </p:spTree>
    <p:extLst>
      <p:ext uri="{BB962C8B-B14F-4D97-AF65-F5344CB8AC3E}">
        <p14:creationId xmlns:p14="http://schemas.microsoft.com/office/powerpoint/2010/main" val="4060609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2"/>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Evidence: Tocilizumab</a:t>
            </a:r>
            <a:endParaRPr/>
          </a:p>
        </p:txBody>
      </p:sp>
      <p:sp>
        <p:nvSpPr>
          <p:cNvPr id="213" name="Google Shape;213;p22"/>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dirty="0"/>
              <a:t>Best studied of the IL-6 inhibitors in three RCTs</a:t>
            </a:r>
            <a:endParaRPr dirty="0"/>
          </a:p>
          <a:p>
            <a:pPr lvl="1"/>
            <a:r>
              <a:rPr lang="en-US" dirty="0"/>
              <a:t>EMPACT</a:t>
            </a:r>
            <a:endParaRPr dirty="0"/>
          </a:p>
          <a:p>
            <a:pPr lvl="1"/>
            <a:r>
              <a:rPr lang="en-US" dirty="0"/>
              <a:t>COVACTA</a:t>
            </a:r>
            <a:endParaRPr dirty="0"/>
          </a:p>
          <a:p>
            <a:pPr lvl="1"/>
            <a:r>
              <a:rPr lang="en-US" dirty="0"/>
              <a:t>BACC BAY</a:t>
            </a:r>
            <a:endParaRPr dirty="0"/>
          </a:p>
          <a:p>
            <a:r>
              <a:rPr lang="en-US" dirty="0"/>
              <a:t>REMAP-CAP is in progress </a:t>
            </a:r>
            <a:endParaRPr dirty="0"/>
          </a:p>
          <a:p>
            <a:r>
              <a:rPr lang="en-US" b="1" dirty="0"/>
              <a:t>No beneficial outcomes consistently </a:t>
            </a:r>
            <a:r>
              <a:rPr lang="en-US" dirty="0"/>
              <a:t>across the three RCTs though sporadic positive outcomes seen in each of the trials </a:t>
            </a:r>
            <a:endParaRPr dirty="0"/>
          </a:p>
        </p:txBody>
      </p:sp>
    </p:spTree>
    <p:extLst>
      <p:ext uri="{BB962C8B-B14F-4D97-AF65-F5344CB8AC3E}">
        <p14:creationId xmlns:p14="http://schemas.microsoft.com/office/powerpoint/2010/main" val="484621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Vilobelimab</a:t>
            </a:r>
            <a:endParaRPr lang="en-US" dirty="0"/>
          </a:p>
        </p:txBody>
      </p:sp>
      <p:sp>
        <p:nvSpPr>
          <p:cNvPr id="3" name="Text Placeholder 2"/>
          <p:cNvSpPr>
            <a:spLocks noGrp="1"/>
          </p:cNvSpPr>
          <p:nvPr>
            <p:ph type="body" idx="1"/>
          </p:nvPr>
        </p:nvSpPr>
        <p:spPr/>
        <p:txBody>
          <a:bodyPr/>
          <a:lstStyle/>
          <a:p>
            <a:r>
              <a:rPr lang="en-US" dirty="0"/>
              <a:t>EUA issued by the FDA in Apr 2023</a:t>
            </a:r>
          </a:p>
          <a:p>
            <a:r>
              <a:rPr lang="en-US" dirty="0"/>
              <a:t>Anti-C5a monoclonal antibody</a:t>
            </a:r>
          </a:p>
          <a:p>
            <a:r>
              <a:rPr lang="en-US" dirty="0"/>
              <a:t>Authorized in hospitalized patients when administered within 48H of mechanical ventilation or ECMO</a:t>
            </a:r>
          </a:p>
          <a:p>
            <a:r>
              <a:rPr lang="en-US" dirty="0"/>
              <a:t>Currently, there is insufficient evidence to recommend either for or against use in treatment of COVID-19</a:t>
            </a:r>
          </a:p>
        </p:txBody>
      </p:sp>
    </p:spTree>
    <p:extLst>
      <p:ext uri="{BB962C8B-B14F-4D97-AF65-F5344CB8AC3E}">
        <p14:creationId xmlns:p14="http://schemas.microsoft.com/office/powerpoint/2010/main" val="2889626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3"/>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Pour one out for our retired therapies:</a:t>
            </a:r>
            <a:endParaRPr dirty="0"/>
          </a:p>
        </p:txBody>
      </p:sp>
      <p:sp>
        <p:nvSpPr>
          <p:cNvPr id="219" name="Google Shape;219;p23"/>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dirty="0"/>
              <a:t>Hydroxychloroquine: no positive studies thus far</a:t>
            </a:r>
            <a:endParaRPr dirty="0"/>
          </a:p>
          <a:p>
            <a:r>
              <a:rPr lang="en-US" dirty="0" err="1"/>
              <a:t>Ivermectin</a:t>
            </a:r>
            <a:r>
              <a:rPr lang="en-US" dirty="0"/>
              <a:t>: no positive studies thus far</a:t>
            </a:r>
            <a:endParaRPr dirty="0"/>
          </a:p>
          <a:p>
            <a:r>
              <a:rPr lang="en-US" dirty="0" err="1"/>
              <a:t>Bamlanivimab</a:t>
            </a:r>
            <a:r>
              <a:rPr lang="en-US" dirty="0"/>
              <a:t>: reduced efficacy against current variants </a:t>
            </a:r>
            <a:endParaRPr dirty="0"/>
          </a:p>
          <a:p>
            <a:r>
              <a:rPr lang="en-US" dirty="0"/>
              <a:t>Convalescent plasma</a:t>
            </a:r>
            <a:endParaRPr dirty="0"/>
          </a:p>
          <a:p>
            <a:r>
              <a:rPr lang="en-US" dirty="0" err="1"/>
              <a:t>Evusheld</a:t>
            </a:r>
            <a:r>
              <a:rPr lang="en-US" dirty="0"/>
              <a:t> (a combination of two human monoclonal antibodies against spike protein that was used a post-exposure prophylaxis in vulnerable patients)</a:t>
            </a:r>
            <a:endParaRPr dirty="0"/>
          </a:p>
        </p:txBody>
      </p:sp>
    </p:spTree>
    <p:extLst>
      <p:ext uri="{BB962C8B-B14F-4D97-AF65-F5344CB8AC3E}">
        <p14:creationId xmlns:p14="http://schemas.microsoft.com/office/powerpoint/2010/main" val="1837775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pic>
        <p:nvPicPr>
          <p:cNvPr id="3" name="Picture 2">
            <a:extLst>
              <a:ext uri="{FF2B5EF4-FFF2-40B4-BE49-F238E27FC236}">
                <a16:creationId xmlns:a16="http://schemas.microsoft.com/office/drawing/2014/main" id="{3B96D8D2-E7BB-734B-9454-81D43E423B57}"/>
              </a:ext>
            </a:extLst>
          </p:cNvPr>
          <p:cNvPicPr>
            <a:picLocks noChangeAspect="1"/>
          </p:cNvPicPr>
          <p:nvPr/>
        </p:nvPicPr>
        <p:blipFill>
          <a:blip r:embed="rId3"/>
          <a:stretch>
            <a:fillRect/>
          </a:stretch>
        </p:blipFill>
        <p:spPr>
          <a:xfrm>
            <a:off x="550944" y="187138"/>
            <a:ext cx="11214100" cy="6350000"/>
          </a:xfrm>
          <a:prstGeom prst="rect">
            <a:avLst/>
          </a:prstGeom>
        </p:spPr>
      </p:pic>
    </p:spTree>
    <p:extLst>
      <p:ext uri="{BB962C8B-B14F-4D97-AF65-F5344CB8AC3E}">
        <p14:creationId xmlns:p14="http://schemas.microsoft.com/office/powerpoint/2010/main" val="2045339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Updates to the guidelines</a:t>
            </a:r>
          </a:p>
        </p:txBody>
      </p:sp>
      <p:sp>
        <p:nvSpPr>
          <p:cNvPr id="3" name="Text Placeholder 2"/>
          <p:cNvSpPr>
            <a:spLocks noGrp="1"/>
          </p:cNvSpPr>
          <p:nvPr>
            <p:ph type="body" idx="1"/>
          </p:nvPr>
        </p:nvSpPr>
        <p:spPr/>
        <p:txBody>
          <a:bodyPr/>
          <a:lstStyle/>
          <a:p>
            <a:r>
              <a:rPr lang="en-US" dirty="0"/>
              <a:t>For patients who are immunocompromised, there is a loose recommendation for longer and/or additional courses of </a:t>
            </a:r>
            <a:r>
              <a:rPr lang="en-US" dirty="0" err="1"/>
              <a:t>paxlovid</a:t>
            </a:r>
            <a:r>
              <a:rPr lang="en-US" dirty="0"/>
              <a:t> or </a:t>
            </a:r>
            <a:r>
              <a:rPr lang="en-US" dirty="0" err="1"/>
              <a:t>remdesevir</a:t>
            </a:r>
            <a:endParaRPr lang="en-US" dirty="0"/>
          </a:p>
          <a:p>
            <a:r>
              <a:rPr lang="en-US" dirty="0"/>
              <a:t>Dosing for </a:t>
            </a:r>
            <a:r>
              <a:rPr lang="en-US" dirty="0" err="1"/>
              <a:t>remdesevir</a:t>
            </a:r>
            <a:r>
              <a:rPr lang="en-US" dirty="0"/>
              <a:t> has been updated to be used without adjustment in patients with estimated GFR &lt; 30 mL/min, including those on dialysis </a:t>
            </a:r>
          </a:p>
          <a:p>
            <a:endParaRPr lang="en-US" dirty="0"/>
          </a:p>
        </p:txBody>
      </p:sp>
    </p:spTree>
    <p:extLst>
      <p:ext uri="{BB962C8B-B14F-4D97-AF65-F5344CB8AC3E}">
        <p14:creationId xmlns:p14="http://schemas.microsoft.com/office/powerpoint/2010/main" val="831086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229"/>
        <p:cNvGrpSpPr/>
        <p:nvPr/>
      </p:nvGrpSpPr>
      <p:grpSpPr>
        <a:xfrm>
          <a:off x="0" y="0"/>
          <a:ext cx="0" cy="0"/>
          <a:chOff x="0" y="0"/>
          <a:chExt cx="0" cy="0"/>
        </a:xfrm>
      </p:grpSpPr>
      <p:pic>
        <p:nvPicPr>
          <p:cNvPr id="230" name="Google Shape;230;p25"/>
          <p:cNvPicPr preferRelativeResize="0"/>
          <p:nvPr/>
        </p:nvPicPr>
        <p:blipFill rotWithShape="1">
          <a:blip r:embed="rId3">
            <a:alphaModFix/>
          </a:blip>
          <a:srcRect/>
          <a:stretch/>
        </p:blipFill>
        <p:spPr>
          <a:xfrm>
            <a:off x="456162" y="129914"/>
            <a:ext cx="11295407" cy="6365823"/>
          </a:xfrm>
          <a:prstGeom prst="rect">
            <a:avLst/>
          </a:prstGeom>
          <a:noFill/>
          <a:ln>
            <a:noFill/>
          </a:ln>
        </p:spPr>
      </p:pic>
      <p:sp>
        <p:nvSpPr>
          <p:cNvPr id="231" name="Google Shape;231;p25"/>
          <p:cNvSpPr/>
          <p:nvPr/>
        </p:nvSpPr>
        <p:spPr>
          <a:xfrm>
            <a:off x="6645640" y="6016052"/>
            <a:ext cx="2148589" cy="329784"/>
          </a:xfrm>
          <a:prstGeom prst="rect">
            <a:avLst/>
          </a:prstGeom>
          <a:noFill/>
          <a:ln w="5715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Tree>
    <p:extLst>
      <p:ext uri="{BB962C8B-B14F-4D97-AF65-F5344CB8AC3E}">
        <p14:creationId xmlns:p14="http://schemas.microsoft.com/office/powerpoint/2010/main" val="3129681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4"/>
          <p:cNvSpPr txBox="1">
            <a:spLocks noGrp="1"/>
          </p:cNvSpPr>
          <p:nvPr>
            <p:ph type="title"/>
          </p:nvPr>
        </p:nvSpPr>
        <p:spPr>
          <a:xfrm>
            <a:off x="269824" y="144776"/>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Transcription and Translation </a:t>
            </a:r>
            <a:endParaRPr dirty="0"/>
          </a:p>
        </p:txBody>
      </p:sp>
      <p:pic>
        <p:nvPicPr>
          <p:cNvPr id="73" name="Google Shape;73;p4"/>
          <p:cNvPicPr preferRelativeResize="0"/>
          <p:nvPr/>
        </p:nvPicPr>
        <p:blipFill rotWithShape="1">
          <a:blip r:embed="rId3">
            <a:alphaModFix/>
          </a:blip>
          <a:srcRect/>
          <a:stretch/>
        </p:blipFill>
        <p:spPr>
          <a:xfrm>
            <a:off x="2807289" y="920156"/>
            <a:ext cx="6066889" cy="4895800"/>
          </a:xfrm>
          <a:prstGeom prst="rect">
            <a:avLst/>
          </a:prstGeom>
          <a:noFill/>
          <a:ln>
            <a:noFill/>
          </a:ln>
        </p:spPr>
      </p:pic>
      <p:sp>
        <p:nvSpPr>
          <p:cNvPr id="74" name="Google Shape;74;p4"/>
          <p:cNvSpPr/>
          <p:nvPr/>
        </p:nvSpPr>
        <p:spPr>
          <a:xfrm>
            <a:off x="0" y="6632298"/>
            <a:ext cx="6096000" cy="225713"/>
          </a:xfrm>
          <a:prstGeom prst="rect">
            <a:avLst/>
          </a:prstGeom>
          <a:noFill/>
          <a:ln>
            <a:noFill/>
          </a:ln>
        </p:spPr>
        <p:txBody>
          <a:bodyPr spcFirstLastPara="1" wrap="square" lIns="121900" tIns="60933" rIns="121900" bIns="60933" anchor="t" anchorCtr="0">
            <a:spAutoFit/>
          </a:bodyPr>
          <a:lstStyle/>
          <a:p>
            <a:r>
              <a:rPr lang="en-US" sz="667"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Photo credit: Transcription And Translation: Image Details - NCI Visuals Online (cancer.gov)</a:t>
            </a:r>
            <a:endParaRPr sz="667">
              <a:solidFill>
                <a:srgbClr val="000000"/>
              </a:solidFill>
              <a:latin typeface="Arial"/>
              <a:ea typeface="Arial"/>
              <a:cs typeface="Arial"/>
              <a:sym typeface="Arial"/>
            </a:endParaRPr>
          </a:p>
        </p:txBody>
      </p:sp>
      <p:sp>
        <p:nvSpPr>
          <p:cNvPr id="75" name="Google Shape;75;p4"/>
          <p:cNvSpPr/>
          <p:nvPr/>
        </p:nvSpPr>
        <p:spPr>
          <a:xfrm>
            <a:off x="4127292" y="998793"/>
            <a:ext cx="1109273" cy="333152"/>
          </a:xfrm>
          <a:prstGeom prst="rect">
            <a:avLst/>
          </a:prstGeom>
          <a:noFill/>
          <a:ln w="381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6" name="Google Shape;76;p4"/>
          <p:cNvSpPr/>
          <p:nvPr/>
        </p:nvSpPr>
        <p:spPr>
          <a:xfrm>
            <a:off x="6168786" y="3476743"/>
            <a:ext cx="1109273" cy="333152"/>
          </a:xfrm>
          <a:prstGeom prst="rect">
            <a:avLst/>
          </a:prstGeom>
          <a:noFill/>
          <a:ln w="381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Tree>
    <p:extLst>
      <p:ext uri="{BB962C8B-B14F-4D97-AF65-F5344CB8AC3E}">
        <p14:creationId xmlns:p14="http://schemas.microsoft.com/office/powerpoint/2010/main" val="1053960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235"/>
        <p:cNvGrpSpPr/>
        <p:nvPr/>
      </p:nvGrpSpPr>
      <p:grpSpPr>
        <a:xfrm>
          <a:off x="0" y="0"/>
          <a:ext cx="0" cy="0"/>
          <a:chOff x="0" y="0"/>
          <a:chExt cx="0" cy="0"/>
        </a:xfrm>
      </p:grpSpPr>
      <p:pic>
        <p:nvPicPr>
          <p:cNvPr id="236" name="Google Shape;236;p26"/>
          <p:cNvPicPr preferRelativeResize="0"/>
          <p:nvPr/>
        </p:nvPicPr>
        <p:blipFill rotWithShape="1">
          <a:blip r:embed="rId3">
            <a:alphaModFix/>
          </a:blip>
          <a:srcRect b="66513"/>
          <a:stretch/>
        </p:blipFill>
        <p:spPr>
          <a:xfrm>
            <a:off x="102937" y="359761"/>
            <a:ext cx="4574967" cy="3387779"/>
          </a:xfrm>
          <a:prstGeom prst="rect">
            <a:avLst/>
          </a:prstGeom>
          <a:noFill/>
          <a:ln>
            <a:noFill/>
          </a:ln>
        </p:spPr>
      </p:pic>
      <p:pic>
        <p:nvPicPr>
          <p:cNvPr id="237" name="Google Shape;237;p26"/>
          <p:cNvPicPr preferRelativeResize="0"/>
          <p:nvPr/>
        </p:nvPicPr>
        <p:blipFill rotWithShape="1">
          <a:blip r:embed="rId4">
            <a:alphaModFix/>
          </a:blip>
          <a:srcRect t="24128" b="9920"/>
          <a:stretch/>
        </p:blipFill>
        <p:spPr>
          <a:xfrm>
            <a:off x="5946097" y="649573"/>
            <a:ext cx="3144659" cy="2458387"/>
          </a:xfrm>
          <a:prstGeom prst="rect">
            <a:avLst/>
          </a:prstGeom>
          <a:noFill/>
          <a:ln>
            <a:noFill/>
          </a:ln>
        </p:spPr>
      </p:pic>
      <p:sp>
        <p:nvSpPr>
          <p:cNvPr id="238" name="Google Shape;238;p26"/>
          <p:cNvSpPr/>
          <p:nvPr/>
        </p:nvSpPr>
        <p:spPr>
          <a:xfrm>
            <a:off x="7595016" y="1853782"/>
            <a:ext cx="1636840" cy="399737"/>
          </a:xfrm>
          <a:prstGeom prst="rect">
            <a:avLst/>
          </a:prstGeom>
          <a:noFill/>
          <a:ln w="254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239" name="Google Shape;239;p26"/>
          <p:cNvPicPr preferRelativeResize="0"/>
          <p:nvPr/>
        </p:nvPicPr>
        <p:blipFill rotWithShape="1">
          <a:blip r:embed="rId5">
            <a:alphaModFix/>
          </a:blip>
          <a:srcRect/>
          <a:stretch/>
        </p:blipFill>
        <p:spPr>
          <a:xfrm>
            <a:off x="1767121" y="3877457"/>
            <a:ext cx="9365575" cy="2853196"/>
          </a:xfrm>
          <a:prstGeom prst="rect">
            <a:avLst/>
          </a:prstGeom>
          <a:noFill/>
          <a:ln>
            <a:noFill/>
          </a:ln>
        </p:spPr>
      </p:pic>
      <p:sp>
        <p:nvSpPr>
          <p:cNvPr id="240" name="Google Shape;240;p26"/>
          <p:cNvSpPr/>
          <p:nvPr/>
        </p:nvSpPr>
        <p:spPr>
          <a:xfrm>
            <a:off x="4187253" y="2253519"/>
            <a:ext cx="1449049" cy="84947"/>
          </a:xfrm>
          <a:prstGeom prst="rightArrow">
            <a:avLst>
              <a:gd name="adj1" fmla="val 50000"/>
              <a:gd name="adj2" fmla="val 50000"/>
            </a:avLst>
          </a:prstGeom>
          <a:solidFill>
            <a:schemeClr val="accent1"/>
          </a:solidFill>
          <a:ln w="25400" cap="flat" cmpd="sng">
            <a:solidFill>
              <a:srgbClr val="3061B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241" name="Google Shape;241;p26"/>
          <p:cNvSpPr/>
          <p:nvPr/>
        </p:nvSpPr>
        <p:spPr>
          <a:xfrm>
            <a:off x="7364170" y="3197902"/>
            <a:ext cx="60959" cy="549639"/>
          </a:xfrm>
          <a:prstGeom prst="downArrow">
            <a:avLst>
              <a:gd name="adj1" fmla="val 50000"/>
              <a:gd name="adj2" fmla="val 50000"/>
            </a:avLst>
          </a:prstGeom>
          <a:solidFill>
            <a:schemeClr val="accent1"/>
          </a:solidFill>
          <a:ln w="25400" cap="flat" cmpd="sng">
            <a:solidFill>
              <a:srgbClr val="3061B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Tree>
    <p:extLst>
      <p:ext uri="{BB962C8B-B14F-4D97-AF65-F5344CB8AC3E}">
        <p14:creationId xmlns:p14="http://schemas.microsoft.com/office/powerpoint/2010/main" val="4239390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7"/>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Agenda </a:t>
            </a:r>
            <a:endParaRPr/>
          </a:p>
        </p:txBody>
      </p:sp>
      <p:sp>
        <p:nvSpPr>
          <p:cNvPr id="247" name="Google Shape;247;p27"/>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92500" lnSpcReduction="20000"/>
          </a:bodyPr>
          <a:lstStyle/>
          <a:p>
            <a:pPr marL="380990" indent="-380990">
              <a:buSzPct val="108108"/>
            </a:pPr>
            <a:r>
              <a:rPr lang="en-US" dirty="0"/>
              <a:t>Introduction</a:t>
            </a:r>
            <a:endParaRPr dirty="0"/>
          </a:p>
          <a:p>
            <a:pPr marL="380990" indent="-380990">
              <a:spcBef>
                <a:spcPts val="1600"/>
              </a:spcBef>
              <a:buSzPct val="108108"/>
            </a:pPr>
            <a:r>
              <a:rPr lang="en-US" dirty="0"/>
              <a:t>Therapeutics</a:t>
            </a:r>
            <a:endParaRPr dirty="0"/>
          </a:p>
          <a:p>
            <a:pPr marL="380990" indent="-380990">
              <a:spcBef>
                <a:spcPts val="1600"/>
              </a:spcBef>
              <a:buSzPct val="108108"/>
            </a:pPr>
            <a:r>
              <a:rPr lang="en-US" b="1" dirty="0"/>
              <a:t>Anticoagulation </a:t>
            </a:r>
            <a:endParaRPr b="1" dirty="0"/>
          </a:p>
          <a:p>
            <a:pPr marL="380990" indent="-380990">
              <a:spcBef>
                <a:spcPts val="1600"/>
              </a:spcBef>
              <a:buSzPct val="108108"/>
            </a:pPr>
            <a:r>
              <a:rPr lang="en-US" dirty="0"/>
              <a:t>Cardiac disease</a:t>
            </a:r>
            <a:endParaRPr dirty="0"/>
          </a:p>
          <a:p>
            <a:pPr marL="380990" indent="-380990">
              <a:spcBef>
                <a:spcPts val="1600"/>
              </a:spcBef>
              <a:buSzPct val="108108"/>
            </a:pPr>
            <a:r>
              <a:rPr lang="en-US" dirty="0"/>
              <a:t>Post-COVID syndrome</a:t>
            </a:r>
            <a:endParaRPr dirty="0"/>
          </a:p>
          <a:p>
            <a:pPr marL="380990" indent="-380990">
              <a:spcBef>
                <a:spcPts val="1600"/>
              </a:spcBef>
              <a:buSzPct val="108108"/>
            </a:pPr>
            <a:r>
              <a:rPr lang="en-US" dirty="0"/>
              <a:t>Vaccinations</a:t>
            </a:r>
            <a:endParaRPr dirty="0"/>
          </a:p>
          <a:p>
            <a:pPr marL="380990" indent="-380990">
              <a:spcBef>
                <a:spcPts val="1600"/>
              </a:spcBef>
              <a:spcAft>
                <a:spcPts val="1600"/>
              </a:spcAft>
              <a:buSzPct val="108108"/>
            </a:pPr>
            <a:r>
              <a:rPr lang="en-US" dirty="0"/>
              <a:t>Resources for Patients and Providers </a:t>
            </a:r>
            <a:endParaRPr dirty="0"/>
          </a:p>
        </p:txBody>
      </p:sp>
    </p:spTree>
    <p:extLst>
      <p:ext uri="{BB962C8B-B14F-4D97-AF65-F5344CB8AC3E}">
        <p14:creationId xmlns:p14="http://schemas.microsoft.com/office/powerpoint/2010/main" val="3122082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8"/>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Anticoagulation</a:t>
            </a:r>
            <a:endParaRPr/>
          </a:p>
        </p:txBody>
      </p:sp>
      <p:sp>
        <p:nvSpPr>
          <p:cNvPr id="253" name="Google Shape;253;p28"/>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62500" lnSpcReduction="20000"/>
          </a:bodyPr>
          <a:lstStyle/>
          <a:p>
            <a:pPr marL="0" indent="0">
              <a:buSzPct val="108108"/>
              <a:buNone/>
            </a:pPr>
            <a:r>
              <a:rPr lang="en-US" dirty="0"/>
              <a:t>Clinical concern: pathophysiologic mechanisms during the phases of systemic inflammation leading to large vessel </a:t>
            </a:r>
            <a:r>
              <a:rPr lang="en-US" dirty="0" err="1"/>
              <a:t>macrothrombosis</a:t>
            </a:r>
            <a:r>
              <a:rPr lang="en-US" dirty="0"/>
              <a:t> and primary </a:t>
            </a:r>
            <a:r>
              <a:rPr lang="en-US" dirty="0" err="1"/>
              <a:t>endotheliopathy</a:t>
            </a:r>
            <a:r>
              <a:rPr lang="en-US" dirty="0"/>
              <a:t> with more extensive </a:t>
            </a:r>
            <a:r>
              <a:rPr lang="en-US" dirty="0" err="1"/>
              <a:t>immunothrombosis</a:t>
            </a:r>
            <a:endParaRPr dirty="0"/>
          </a:p>
          <a:p>
            <a:pPr marL="380990" indent="-380990">
              <a:spcBef>
                <a:spcPts val="1600"/>
              </a:spcBef>
              <a:buSzPct val="108108"/>
            </a:pPr>
            <a:r>
              <a:rPr lang="en-US" dirty="0"/>
              <a:t>Meta-analysis of 66 observational studies through Aug 2020</a:t>
            </a:r>
            <a:endParaRPr dirty="0"/>
          </a:p>
          <a:p>
            <a:pPr marL="380990" indent="-380990">
              <a:spcBef>
                <a:spcPts val="1600"/>
              </a:spcBef>
              <a:buSzPct val="108108"/>
            </a:pPr>
            <a:r>
              <a:rPr lang="en-US" dirty="0"/>
              <a:t>Prevalence of VTE in hospitalized patients: 9.5% without screening US, 40% with screening US</a:t>
            </a:r>
            <a:endParaRPr dirty="0"/>
          </a:p>
          <a:p>
            <a:pPr marL="380990" indent="-380990">
              <a:spcBef>
                <a:spcPts val="1600"/>
              </a:spcBef>
              <a:buSzPct val="108108"/>
            </a:pPr>
            <a:r>
              <a:rPr lang="en-US" dirty="0"/>
              <a:t>In ICU patients: 18.7% without screening US and 45.6% with </a:t>
            </a:r>
            <a:endParaRPr dirty="0"/>
          </a:p>
          <a:p>
            <a:pPr marL="380990" indent="-380990">
              <a:spcBef>
                <a:spcPts val="1600"/>
              </a:spcBef>
              <a:spcAft>
                <a:spcPts val="1600"/>
              </a:spcAft>
              <a:buSzPct val="108108"/>
            </a:pPr>
            <a:r>
              <a:rPr lang="en-US" b="1" dirty="0"/>
              <a:t>More severe disease and additional risk factors had higher risk of VTE than those with mild/asymptomatic disease</a:t>
            </a:r>
          </a:p>
          <a:p>
            <a:pPr marL="380990" indent="-380990">
              <a:spcBef>
                <a:spcPts val="1600"/>
              </a:spcBef>
              <a:spcAft>
                <a:spcPts val="1600"/>
              </a:spcAft>
              <a:buSzPct val="108108"/>
            </a:pPr>
            <a:r>
              <a:rPr lang="en-US" b="1" dirty="0"/>
              <a:t>There is insufficient evidence from the NIH to recommend for or against routine VTE screening in patients with COVID-19 who do not have other signs/symptoms of VTE. However, in hospitalized patients with rapid deterioration of organ systems or localized loss of peripheral perfusion, they do recommend evaluation for thromboembolic disease</a:t>
            </a:r>
            <a:endParaRPr b="1" dirty="0"/>
          </a:p>
        </p:txBody>
      </p:sp>
    </p:spTree>
    <p:extLst>
      <p:ext uri="{BB962C8B-B14F-4D97-AF65-F5344CB8AC3E}">
        <p14:creationId xmlns:p14="http://schemas.microsoft.com/office/powerpoint/2010/main" val="2651630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Non-hospitalized patients without evidence of VTE</a:t>
            </a:r>
          </a:p>
        </p:txBody>
      </p:sp>
      <p:sp>
        <p:nvSpPr>
          <p:cNvPr id="3" name="Text Placeholder 2"/>
          <p:cNvSpPr>
            <a:spLocks noGrp="1"/>
          </p:cNvSpPr>
          <p:nvPr>
            <p:ph type="body" idx="1"/>
          </p:nvPr>
        </p:nvSpPr>
        <p:spPr/>
        <p:txBody>
          <a:bodyPr/>
          <a:lstStyle/>
          <a:p>
            <a:r>
              <a:rPr lang="en-US" dirty="0"/>
              <a:t>NIH panel recommends against use of AC and antiplatelet therapy (such as aspirin, P2Y12 inhibitors) for prevention of VTE or arterial thrombosis outside of a clinical trial </a:t>
            </a:r>
          </a:p>
        </p:txBody>
      </p:sp>
    </p:spTree>
    <p:extLst>
      <p:ext uri="{BB962C8B-B14F-4D97-AF65-F5344CB8AC3E}">
        <p14:creationId xmlns:p14="http://schemas.microsoft.com/office/powerpoint/2010/main" val="517211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363" y="963276"/>
            <a:ext cx="11959637" cy="4775585"/>
          </a:xfrm>
          <a:prstGeom prst="rect">
            <a:avLst/>
          </a:prstGeom>
        </p:spPr>
      </p:pic>
    </p:spTree>
    <p:extLst>
      <p:ext uri="{BB962C8B-B14F-4D97-AF65-F5344CB8AC3E}">
        <p14:creationId xmlns:p14="http://schemas.microsoft.com/office/powerpoint/2010/main" val="2444821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0"/>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Non-Critically Ill Hospitalized Patients (without suspected VTE) </a:t>
            </a:r>
            <a:endParaRPr/>
          </a:p>
        </p:txBody>
      </p:sp>
      <p:sp>
        <p:nvSpPr>
          <p:cNvPr id="266" name="Google Shape;266;p30"/>
          <p:cNvSpPr txBox="1">
            <a:spLocks noGrp="1"/>
          </p:cNvSpPr>
          <p:nvPr>
            <p:ph type="body" idx="1"/>
          </p:nvPr>
        </p:nvSpPr>
        <p:spPr>
          <a:xfrm>
            <a:off x="415600" y="2138765"/>
            <a:ext cx="10293729" cy="4134137"/>
          </a:xfrm>
          <a:prstGeom prst="rect">
            <a:avLst/>
          </a:prstGeom>
          <a:noFill/>
          <a:ln>
            <a:noFill/>
          </a:ln>
        </p:spPr>
        <p:txBody>
          <a:bodyPr spcFirstLastPara="1" vert="horz" wrap="square" lIns="121900" tIns="121900" rIns="121900" bIns="121900" rtlCol="0" anchor="t" anchorCtr="0">
            <a:normAutofit fontScale="62500" lnSpcReduction="20000"/>
          </a:bodyPr>
          <a:lstStyle/>
          <a:p>
            <a:pPr>
              <a:buSzPct val="108108"/>
            </a:pPr>
            <a:r>
              <a:rPr lang="en-US" dirty="0"/>
              <a:t>MPT stopped early for superiority: </a:t>
            </a:r>
            <a:r>
              <a:rPr lang="en-US" b="1" dirty="0"/>
              <a:t>benefit for use of therapeutic dose anticoagulation compared to institution standard </a:t>
            </a:r>
            <a:r>
              <a:rPr lang="en-US" b="1" dirty="0" err="1"/>
              <a:t>thromboprophylaxis</a:t>
            </a:r>
            <a:r>
              <a:rPr lang="en-US" b="1" dirty="0"/>
              <a:t> </a:t>
            </a:r>
            <a:r>
              <a:rPr lang="en-US" dirty="0"/>
              <a:t>in prevention of disease progression</a:t>
            </a:r>
            <a:endParaRPr dirty="0"/>
          </a:p>
          <a:p>
            <a:pPr lvl="1">
              <a:buSzPct val="108108"/>
            </a:pPr>
            <a:r>
              <a:rPr lang="en-US" dirty="0"/>
              <a:t>Used same primary composite outcomes </a:t>
            </a:r>
            <a:endParaRPr dirty="0"/>
          </a:p>
          <a:p>
            <a:pPr>
              <a:buSzPct val="108108"/>
            </a:pPr>
            <a:r>
              <a:rPr lang="en-US" dirty="0"/>
              <a:t>RAPID: randomized 465 non-ICU patients with elevated D dimer to either therapeutic or prophylactic dosing</a:t>
            </a:r>
            <a:endParaRPr dirty="0"/>
          </a:p>
          <a:p>
            <a:pPr lvl="1">
              <a:buSzPct val="108108"/>
            </a:pPr>
            <a:r>
              <a:rPr lang="en-US" dirty="0"/>
              <a:t>Primary outcome: composite of death, invasive mechanical ventilation, NIMV, ICU admission</a:t>
            </a:r>
            <a:endParaRPr dirty="0"/>
          </a:p>
          <a:p>
            <a:pPr lvl="2">
              <a:buSzPct val="108108"/>
            </a:pPr>
            <a:r>
              <a:rPr lang="en-US" dirty="0"/>
              <a:t>Not statistically significant between the two arms</a:t>
            </a:r>
            <a:endParaRPr dirty="0"/>
          </a:p>
          <a:p>
            <a:pPr lvl="1">
              <a:buSzPct val="108108"/>
            </a:pPr>
            <a:r>
              <a:rPr lang="en-US" b="1" dirty="0"/>
              <a:t>Decreased odds ratio for death in therapeutic dose arm </a:t>
            </a:r>
            <a:endParaRPr b="1" dirty="0"/>
          </a:p>
          <a:p>
            <a:pPr lvl="1">
              <a:buSzPct val="108108"/>
            </a:pPr>
            <a:r>
              <a:rPr lang="en-US" dirty="0"/>
              <a:t>Was a numeric decrease in number of VTEs</a:t>
            </a:r>
          </a:p>
          <a:p>
            <a:pPr indent="-423323">
              <a:buSzPct val="108108"/>
              <a:buChar char="○"/>
            </a:pPr>
            <a:r>
              <a:rPr lang="en-US" dirty="0"/>
              <a:t>The evidence is still confusing but generally, the panel recommends LMWH or UFH over oral AC. They recommend against the use of AC or anti-platelet therapy to prevent thrombosis outside of the usual standard-of-care. They recommend therapeutic dose heparin for patients with D-dimers above the ULN who require low-flow oxygen and a normal risk of bleeding</a:t>
            </a:r>
            <a:endParaRPr dirty="0"/>
          </a:p>
        </p:txBody>
      </p:sp>
    </p:spTree>
    <p:extLst>
      <p:ext uri="{BB962C8B-B14F-4D97-AF65-F5344CB8AC3E}">
        <p14:creationId xmlns:p14="http://schemas.microsoft.com/office/powerpoint/2010/main" val="2003901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258"/>
        <p:cNvGrpSpPr/>
        <p:nvPr/>
      </p:nvGrpSpPr>
      <p:grpSpPr>
        <a:xfrm>
          <a:off x="0" y="0"/>
          <a:ext cx="0" cy="0"/>
          <a:chOff x="0" y="0"/>
          <a:chExt cx="0" cy="0"/>
        </a:xfrm>
      </p:grpSpPr>
      <p:sp>
        <p:nvSpPr>
          <p:cNvPr id="259" name="Google Shape;259;p29"/>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Critically Ill Patients (without suspicion for VTE)</a:t>
            </a:r>
            <a:endParaRPr/>
          </a:p>
        </p:txBody>
      </p:sp>
      <p:sp>
        <p:nvSpPr>
          <p:cNvPr id="260" name="Google Shape;260;p29"/>
          <p:cNvSpPr txBox="1">
            <a:spLocks noGrp="1"/>
          </p:cNvSpPr>
          <p:nvPr>
            <p:ph type="body" idx="1"/>
          </p:nvPr>
        </p:nvSpPr>
        <p:spPr>
          <a:xfrm>
            <a:off x="415600" y="1356967"/>
            <a:ext cx="11360800" cy="4555200"/>
          </a:xfrm>
          <a:prstGeom prst="rect">
            <a:avLst/>
          </a:prstGeom>
          <a:noFill/>
          <a:ln>
            <a:noFill/>
          </a:ln>
        </p:spPr>
        <p:txBody>
          <a:bodyPr spcFirstLastPara="1" vert="horz" wrap="square" lIns="121900" tIns="121900" rIns="121900" bIns="121900" rtlCol="0" anchor="t" anchorCtr="0">
            <a:normAutofit fontScale="70000" lnSpcReduction="20000"/>
          </a:bodyPr>
          <a:lstStyle/>
          <a:p>
            <a:pPr>
              <a:buSzPct val="108108"/>
            </a:pPr>
            <a:r>
              <a:rPr lang="en-US" dirty="0"/>
              <a:t>Multiplatform Adaptive-Design Trial (the largest RCT for hospitalized patients involving ATTACC, ACTV-4a, REMAP-CAP): incorporated three multicenter studies</a:t>
            </a:r>
            <a:endParaRPr dirty="0"/>
          </a:p>
          <a:p>
            <a:pPr>
              <a:buSzPct val="108108"/>
            </a:pPr>
            <a:r>
              <a:rPr lang="en-US" dirty="0"/>
              <a:t>Primary outcome: 21-day organ support-free days (defined as the number of hospital days not requiring HFNC, NIMV, invasive mechanical ventilation, vasopressor therapy, ECMO) together with in-hospital mortality</a:t>
            </a:r>
            <a:endParaRPr dirty="0"/>
          </a:p>
          <a:p>
            <a:pPr>
              <a:buSzPct val="108108"/>
            </a:pPr>
            <a:r>
              <a:rPr lang="en-US" dirty="0"/>
              <a:t>Trial was stopped for futility: </a:t>
            </a:r>
            <a:r>
              <a:rPr lang="en-US" b="1" dirty="0"/>
              <a:t>no benefit for therapeutic anticoagulation in reducing organ support or death at 21 days</a:t>
            </a:r>
            <a:r>
              <a:rPr lang="en-US" dirty="0"/>
              <a:t>. Also, no difference in survival to discharge. </a:t>
            </a:r>
            <a:endParaRPr dirty="0"/>
          </a:p>
          <a:p>
            <a:pPr>
              <a:buSzPct val="108108"/>
            </a:pPr>
            <a:r>
              <a:rPr lang="en-US" dirty="0"/>
              <a:t>INSPIRATION trial: examined intermediate dose LMWH compared to standard prophylactic dose. </a:t>
            </a:r>
            <a:r>
              <a:rPr lang="en-US" b="1" dirty="0"/>
              <a:t>No benefit in intermediate dose in preventing venous/arterial thrombosis, ECMO, or mortality within 30 days</a:t>
            </a:r>
            <a:endParaRPr b="1" dirty="0"/>
          </a:p>
          <a:p>
            <a:pPr lvl="1">
              <a:buSzPct val="108108"/>
            </a:pPr>
            <a:r>
              <a:rPr lang="en-US" dirty="0"/>
              <a:t>Increase in major bleeding events: 2.5% in intermediate dose vs. 1.4% in standard prophylactic dose</a:t>
            </a:r>
          </a:p>
          <a:p>
            <a:pPr indent="-423323">
              <a:buSzPct val="108108"/>
              <a:buChar char="○"/>
            </a:pPr>
            <a:r>
              <a:rPr lang="en-US" dirty="0"/>
              <a:t>ANTICOVID RCT: Mar 2023 (hot off the presses); RCT enrolling 334 patients with severe hypoxemic COVID-19 PNA</a:t>
            </a:r>
          </a:p>
          <a:p>
            <a:pPr lvl="1">
              <a:buSzPct val="108108"/>
            </a:pPr>
            <a:r>
              <a:rPr lang="en-US" dirty="0"/>
              <a:t>High dose prophylactic AC provided net clinical benefit of 4 fold reduction in de novo thrombosis with no increase in risk of bleeding compared to standard dose. No benefit from therapeutic AC. </a:t>
            </a:r>
            <a:endParaRPr dirty="0"/>
          </a:p>
        </p:txBody>
      </p:sp>
      <p:sp>
        <p:nvSpPr>
          <p:cNvPr id="2" name="Rectangle 1"/>
          <p:cNvSpPr/>
          <p:nvPr/>
        </p:nvSpPr>
        <p:spPr>
          <a:xfrm>
            <a:off x="4094788" y="5912167"/>
            <a:ext cx="6096000" cy="830997"/>
          </a:xfrm>
          <a:prstGeom prst="rect">
            <a:avLst/>
          </a:prstGeom>
        </p:spPr>
        <p:txBody>
          <a:bodyPr>
            <a:spAutoFit/>
          </a:bodyPr>
          <a:lstStyle/>
          <a:p>
            <a:r>
              <a:rPr lang="en-US" sz="2400" dirty="0">
                <a:hlinkClick r:id="rId3"/>
              </a:rPr>
              <a:t>Link: Table: Anticoagulant Therapy Clinical Data | COVID-19 Treatment Guidelines (nih.gov)</a:t>
            </a:r>
            <a:endParaRPr lang="en-US" sz="2400" dirty="0"/>
          </a:p>
        </p:txBody>
      </p:sp>
    </p:spTree>
    <p:extLst>
      <p:ext uri="{BB962C8B-B14F-4D97-AF65-F5344CB8AC3E}">
        <p14:creationId xmlns:p14="http://schemas.microsoft.com/office/powerpoint/2010/main" val="259750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Anticoagulation after discharge</a:t>
            </a:r>
          </a:p>
        </p:txBody>
      </p:sp>
      <p:sp>
        <p:nvSpPr>
          <p:cNvPr id="3" name="Text Placeholder 2"/>
          <p:cNvSpPr>
            <a:spLocks noGrp="1"/>
          </p:cNvSpPr>
          <p:nvPr>
            <p:ph type="body" idx="1"/>
          </p:nvPr>
        </p:nvSpPr>
        <p:spPr/>
        <p:txBody>
          <a:bodyPr>
            <a:normAutofit fontScale="77500" lnSpcReduction="20000"/>
          </a:bodyPr>
          <a:lstStyle/>
          <a:p>
            <a:pPr>
              <a:buSzPct val="108108"/>
            </a:pPr>
            <a:r>
              <a:rPr lang="en-US" dirty="0"/>
              <a:t>ACTION trial: compared therapeutic dose rivaroxaban for moderately ill inpatients</a:t>
            </a:r>
          </a:p>
          <a:p>
            <a:pPr lvl="1">
              <a:buSzPct val="108108"/>
            </a:pPr>
            <a:r>
              <a:rPr lang="en-US" dirty="0"/>
              <a:t>followed by 30 days post discharge. </a:t>
            </a:r>
            <a:r>
              <a:rPr lang="en-US" b="1" dirty="0"/>
              <a:t>No decrease in events or mortality at 30 days </a:t>
            </a:r>
            <a:r>
              <a:rPr lang="en-US" dirty="0"/>
              <a:t>compared to inpatient dosing of LMWH only</a:t>
            </a:r>
          </a:p>
          <a:p>
            <a:pPr>
              <a:buSzPct val="108108"/>
            </a:pPr>
            <a:r>
              <a:rPr lang="en-US" dirty="0"/>
              <a:t>MICHELLE trial: addresses the role of extended dose rivaroxaban post discharge</a:t>
            </a:r>
          </a:p>
          <a:p>
            <a:pPr lvl="1">
              <a:buSzPct val="108108"/>
            </a:pPr>
            <a:r>
              <a:rPr lang="en-US" dirty="0"/>
              <a:t>Patients received standard heparin prophylaxis in the hospital and were randomly assigned to receive low-dose rivaroxaban (10mg daily for 35D) after discharge or nothing</a:t>
            </a:r>
          </a:p>
          <a:p>
            <a:pPr lvl="1">
              <a:buSzPct val="108108"/>
            </a:pPr>
            <a:r>
              <a:rPr lang="en-US" dirty="0"/>
              <a:t>More than half the patients in the study were in the ICU or CCU during hospitalization</a:t>
            </a:r>
          </a:p>
          <a:p>
            <a:pPr lvl="1">
              <a:buSzPct val="108108"/>
            </a:pPr>
            <a:r>
              <a:rPr lang="en-US" dirty="0"/>
              <a:t>Patients with risk factors like thrombocytopenia, severe renal failure were excluded</a:t>
            </a:r>
          </a:p>
          <a:p>
            <a:pPr lvl="1">
              <a:buSzPct val="108108"/>
            </a:pPr>
            <a:r>
              <a:rPr lang="en-US" dirty="0"/>
              <a:t>Primary outcome: composite of symptomatic or fatal VTE, asymptomatic VTE, symptomatic arterial thromboembolism, or cardiovascular death at day 35</a:t>
            </a:r>
          </a:p>
          <a:p>
            <a:pPr lvl="1">
              <a:buSzPct val="108108"/>
            </a:pPr>
            <a:r>
              <a:rPr lang="en-US" dirty="0"/>
              <a:t>Reduction in secondary endpoint of symptomatic and fatal VTE</a:t>
            </a:r>
          </a:p>
          <a:p>
            <a:pPr lvl="1">
              <a:buSzPct val="108108"/>
            </a:pPr>
            <a:r>
              <a:rPr lang="en-US" dirty="0"/>
              <a:t>Conclusions: in patients estimated to be at high risk for VTE and low bleeding risk, post-discharge anticoagulation can be effective at reducing thrombotic events and thrombotic-related death with low risk of bleeding</a:t>
            </a:r>
          </a:p>
          <a:p>
            <a:pPr lvl="1">
              <a:buSzPct val="108108"/>
            </a:pPr>
            <a:r>
              <a:rPr lang="en-US" dirty="0"/>
              <a:t>*Note: this is a small trial</a:t>
            </a:r>
          </a:p>
          <a:p>
            <a:endParaRPr lang="en-US" dirty="0"/>
          </a:p>
        </p:txBody>
      </p:sp>
    </p:spTree>
    <p:extLst>
      <p:ext uri="{BB962C8B-B14F-4D97-AF65-F5344CB8AC3E}">
        <p14:creationId xmlns:p14="http://schemas.microsoft.com/office/powerpoint/2010/main" val="2130664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ACTIV-4b</a:t>
            </a:r>
          </a:p>
        </p:txBody>
      </p:sp>
      <p:sp>
        <p:nvSpPr>
          <p:cNvPr id="3" name="Text Placeholder 2"/>
          <p:cNvSpPr>
            <a:spLocks noGrp="1"/>
          </p:cNvSpPr>
          <p:nvPr>
            <p:ph type="body" idx="1"/>
          </p:nvPr>
        </p:nvSpPr>
        <p:spPr/>
        <p:txBody>
          <a:bodyPr/>
          <a:lstStyle/>
          <a:p>
            <a:r>
              <a:rPr lang="en-US" dirty="0"/>
              <a:t>Placebo-controlled RCT evaluating efficacy of using ASA or prophylactic dosing </a:t>
            </a:r>
            <a:r>
              <a:rPr lang="en-US" dirty="0" err="1"/>
              <a:t>apixaban</a:t>
            </a:r>
            <a:r>
              <a:rPr lang="en-US" dirty="0"/>
              <a:t> in outpatients with COVID-19 &gt; 40YO</a:t>
            </a:r>
          </a:p>
          <a:p>
            <a:r>
              <a:rPr lang="en-US" dirty="0"/>
              <a:t>657 outpatients</a:t>
            </a:r>
          </a:p>
          <a:p>
            <a:r>
              <a:rPr lang="en-US" dirty="0"/>
              <a:t>Trials topped in Jun 2021 due to low event rate for composite outcome of thromboembolic events, hospitalizations, or death</a:t>
            </a:r>
          </a:p>
        </p:txBody>
      </p:sp>
    </p:spTree>
    <p:extLst>
      <p:ext uri="{BB962C8B-B14F-4D97-AF65-F5344CB8AC3E}">
        <p14:creationId xmlns:p14="http://schemas.microsoft.com/office/powerpoint/2010/main" val="229649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1"/>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Summary of Recommendations </a:t>
            </a:r>
            <a:endParaRPr/>
          </a:p>
        </p:txBody>
      </p:sp>
      <p:sp>
        <p:nvSpPr>
          <p:cNvPr id="272" name="Google Shape;272;p31"/>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77500" lnSpcReduction="20000"/>
          </a:bodyPr>
          <a:lstStyle/>
          <a:p>
            <a:pPr>
              <a:buSzPct val="117647"/>
            </a:pPr>
            <a:r>
              <a:rPr lang="en-US" dirty="0"/>
              <a:t>All hospitalized patients with COVID-19 should at least receive minimum </a:t>
            </a:r>
            <a:r>
              <a:rPr lang="en-US" dirty="0" err="1"/>
              <a:t>thromboprophylaxis</a:t>
            </a:r>
            <a:endParaRPr dirty="0"/>
          </a:p>
          <a:p>
            <a:pPr lvl="1">
              <a:buSzPct val="117647"/>
            </a:pPr>
            <a:r>
              <a:rPr lang="en-US" dirty="0"/>
              <a:t>LMWH is preferred over UFH</a:t>
            </a:r>
            <a:endParaRPr dirty="0"/>
          </a:p>
          <a:p>
            <a:pPr lvl="1">
              <a:buSzPct val="117647"/>
            </a:pPr>
            <a:r>
              <a:rPr lang="en-US" dirty="0"/>
              <a:t>Combined pharmacologic and mechanical prophylaxis is not recommended</a:t>
            </a:r>
            <a:endParaRPr dirty="0"/>
          </a:p>
          <a:p>
            <a:pPr lvl="1">
              <a:buSzPct val="117647"/>
            </a:pPr>
            <a:r>
              <a:rPr lang="en-US" dirty="0"/>
              <a:t>If there is no increased risk of bleeding: therapeutic dosing is recommended </a:t>
            </a:r>
            <a:endParaRPr dirty="0"/>
          </a:p>
          <a:p>
            <a:pPr>
              <a:buSzPct val="117647"/>
            </a:pPr>
            <a:r>
              <a:rPr lang="en-US" dirty="0"/>
              <a:t>There is now some debate in critically ill patients; there is a recommendation from the Mar 2023 study that we should be using higher dose prophylactic AC rather than standard dose</a:t>
            </a:r>
          </a:p>
          <a:p>
            <a:pPr>
              <a:buSzPct val="117647"/>
            </a:pPr>
            <a:r>
              <a:rPr lang="en-US" dirty="0"/>
              <a:t>There is no advice on starting anticoagulation for acutely-ill COVID 19 positive outpatients</a:t>
            </a:r>
            <a:endParaRPr dirty="0"/>
          </a:p>
          <a:p>
            <a:pPr>
              <a:buSzPct val="117647"/>
            </a:pPr>
            <a:r>
              <a:rPr lang="en-US" dirty="0"/>
              <a:t>There is no advice on routine anticoagulation for post-discharge patients; there are scores like IMPROVEDD to determine whether an individual may merit post discharge prophylaxis. Analysis of a newer trial suggest that low dose prophylactic DOAC may be helpful </a:t>
            </a:r>
            <a:endParaRPr dirty="0"/>
          </a:p>
          <a:p>
            <a:pPr>
              <a:buSzPct val="117647"/>
            </a:pPr>
            <a:r>
              <a:rPr lang="en-US" dirty="0" err="1"/>
              <a:t>Aztrazeneca</a:t>
            </a:r>
            <a:r>
              <a:rPr lang="en-US" dirty="0"/>
              <a:t> or J&amp;J recipients were at a small risk for vaccine-induced immune thrombosis; there is no overall increased risk for VTE following mRNA vaccinations </a:t>
            </a:r>
            <a:endParaRPr dirty="0"/>
          </a:p>
        </p:txBody>
      </p:sp>
    </p:spTree>
    <p:extLst>
      <p:ext uri="{BB962C8B-B14F-4D97-AF65-F5344CB8AC3E}">
        <p14:creationId xmlns:p14="http://schemas.microsoft.com/office/powerpoint/2010/main" val="517432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5"/>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Viruses</a:t>
            </a:r>
            <a:endParaRPr dirty="0"/>
          </a:p>
        </p:txBody>
      </p:sp>
      <p:pic>
        <p:nvPicPr>
          <p:cNvPr id="82" name="Google Shape;82;p5"/>
          <p:cNvPicPr preferRelativeResize="0"/>
          <p:nvPr/>
        </p:nvPicPr>
        <p:blipFill rotWithShape="1">
          <a:blip r:embed="rId3">
            <a:alphaModFix/>
          </a:blip>
          <a:srcRect/>
          <a:stretch/>
        </p:blipFill>
        <p:spPr>
          <a:xfrm>
            <a:off x="769494" y="1294477"/>
            <a:ext cx="10275479" cy="4156547"/>
          </a:xfrm>
          <a:prstGeom prst="rect">
            <a:avLst/>
          </a:prstGeom>
          <a:noFill/>
          <a:ln>
            <a:noFill/>
          </a:ln>
        </p:spPr>
      </p:pic>
      <p:sp>
        <p:nvSpPr>
          <p:cNvPr id="83" name="Google Shape;83;p5"/>
          <p:cNvSpPr/>
          <p:nvPr/>
        </p:nvSpPr>
        <p:spPr>
          <a:xfrm>
            <a:off x="584859" y="6079415"/>
            <a:ext cx="1485877" cy="328369"/>
          </a:xfrm>
          <a:prstGeom prst="rect">
            <a:avLst/>
          </a:prstGeom>
          <a:noFill/>
          <a:ln>
            <a:noFill/>
          </a:ln>
        </p:spPr>
        <p:txBody>
          <a:bodyPr spcFirstLastPara="1" wrap="square" lIns="121900" tIns="60933" rIns="121900" bIns="60933" anchor="t" anchorCtr="0">
            <a:spAutoFit/>
          </a:bodyPr>
          <a:lstStyle/>
          <a:p>
            <a:r>
              <a:rPr lang="en-US" sz="667"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Photo credit: Virus (genome.gov)</a:t>
            </a:r>
            <a:endParaRPr sz="667">
              <a:solidFill>
                <a:srgbClr val="000000"/>
              </a:solidFill>
              <a:latin typeface="Arial"/>
              <a:ea typeface="Arial"/>
              <a:cs typeface="Arial"/>
              <a:sym typeface="Arial"/>
            </a:endParaRPr>
          </a:p>
        </p:txBody>
      </p:sp>
    </p:spTree>
    <p:extLst>
      <p:ext uri="{BB962C8B-B14F-4D97-AF65-F5344CB8AC3E}">
        <p14:creationId xmlns:p14="http://schemas.microsoft.com/office/powerpoint/2010/main" val="2778136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0"/>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Agenda </a:t>
            </a:r>
            <a:endParaRPr/>
          </a:p>
        </p:txBody>
      </p:sp>
      <p:sp>
        <p:nvSpPr>
          <p:cNvPr id="325" name="Google Shape;325;p40"/>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92500" lnSpcReduction="20000"/>
          </a:bodyPr>
          <a:lstStyle/>
          <a:p>
            <a:pPr marL="380990" indent="-380990">
              <a:buSzPct val="108108"/>
            </a:pPr>
            <a:r>
              <a:rPr lang="en-US" dirty="0"/>
              <a:t>Introduction</a:t>
            </a:r>
            <a:endParaRPr dirty="0"/>
          </a:p>
          <a:p>
            <a:pPr marL="380990" indent="-380990">
              <a:spcBef>
                <a:spcPts val="1600"/>
              </a:spcBef>
              <a:buSzPct val="108108"/>
            </a:pPr>
            <a:r>
              <a:rPr lang="en-US" dirty="0"/>
              <a:t>Therapeutics</a:t>
            </a:r>
            <a:endParaRPr dirty="0"/>
          </a:p>
          <a:p>
            <a:pPr marL="380990" indent="-380990">
              <a:spcBef>
                <a:spcPts val="1600"/>
              </a:spcBef>
              <a:buSzPct val="108108"/>
            </a:pPr>
            <a:r>
              <a:rPr lang="en-US" dirty="0"/>
              <a:t>Anticoagulation </a:t>
            </a:r>
            <a:endParaRPr dirty="0"/>
          </a:p>
          <a:p>
            <a:pPr marL="380990" indent="-380990">
              <a:spcBef>
                <a:spcPts val="1600"/>
              </a:spcBef>
              <a:buSzPct val="108108"/>
            </a:pPr>
            <a:r>
              <a:rPr lang="en-US" b="1" dirty="0"/>
              <a:t>Cardiac disease</a:t>
            </a:r>
            <a:endParaRPr b="1" dirty="0"/>
          </a:p>
          <a:p>
            <a:pPr marL="380990" indent="-380990">
              <a:spcBef>
                <a:spcPts val="1600"/>
              </a:spcBef>
              <a:buSzPct val="108108"/>
            </a:pPr>
            <a:r>
              <a:rPr lang="en-US" dirty="0"/>
              <a:t>Post-COVID syndrome</a:t>
            </a:r>
            <a:endParaRPr dirty="0"/>
          </a:p>
          <a:p>
            <a:pPr marL="380990" indent="-380990">
              <a:spcBef>
                <a:spcPts val="1600"/>
              </a:spcBef>
              <a:buSzPct val="108108"/>
            </a:pPr>
            <a:r>
              <a:rPr lang="en-US" dirty="0"/>
              <a:t>Vaccinations</a:t>
            </a:r>
            <a:endParaRPr dirty="0"/>
          </a:p>
          <a:p>
            <a:pPr marL="380990" indent="-380990">
              <a:spcBef>
                <a:spcPts val="1600"/>
              </a:spcBef>
              <a:spcAft>
                <a:spcPts val="1600"/>
              </a:spcAft>
              <a:buSzPct val="108108"/>
            </a:pPr>
            <a:r>
              <a:rPr lang="en-US" dirty="0"/>
              <a:t>Resources for Patients and Providers </a:t>
            </a:r>
            <a:endParaRPr dirty="0"/>
          </a:p>
        </p:txBody>
      </p:sp>
    </p:spTree>
    <p:extLst>
      <p:ext uri="{BB962C8B-B14F-4D97-AF65-F5344CB8AC3E}">
        <p14:creationId xmlns:p14="http://schemas.microsoft.com/office/powerpoint/2010/main" val="2829230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1"/>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Cardiac complications </a:t>
            </a:r>
            <a:endParaRPr/>
          </a:p>
        </p:txBody>
      </p:sp>
      <p:sp>
        <p:nvSpPr>
          <p:cNvPr id="331" name="Google Shape;331;p41"/>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77500" lnSpcReduction="20000"/>
          </a:bodyPr>
          <a:lstStyle/>
          <a:p>
            <a:pPr marL="380990" indent="-380990">
              <a:buSzPct val="108108"/>
            </a:pPr>
            <a:r>
              <a:rPr lang="en-US"/>
              <a:t>Significant proportion of COVID+ patients admitted to the hospital had an increased serum troponin</a:t>
            </a:r>
            <a:endParaRPr/>
          </a:p>
          <a:p>
            <a:pPr marL="990575" lvl="1" indent="-380990">
              <a:spcBef>
                <a:spcPts val="1600"/>
              </a:spcBef>
              <a:buSzPct val="108108"/>
            </a:pPr>
            <a:r>
              <a:rPr lang="en-US"/>
              <a:t>Associated with adverse outcomes</a:t>
            </a:r>
            <a:endParaRPr/>
          </a:p>
          <a:p>
            <a:pPr marL="380990" indent="-380990">
              <a:spcBef>
                <a:spcPts val="1600"/>
              </a:spcBef>
              <a:buSzPct val="108108"/>
            </a:pPr>
            <a:r>
              <a:rPr lang="en-US"/>
              <a:t>Proposed mechanisms:</a:t>
            </a:r>
            <a:endParaRPr/>
          </a:p>
          <a:p>
            <a:pPr marL="990575" lvl="1" indent="-380990">
              <a:spcBef>
                <a:spcPts val="1600"/>
              </a:spcBef>
              <a:buSzPct val="108108"/>
            </a:pPr>
            <a:r>
              <a:rPr lang="en-US"/>
              <a:t>Inflammation of myocardium</a:t>
            </a:r>
            <a:endParaRPr/>
          </a:p>
          <a:p>
            <a:pPr marL="990575" lvl="1" indent="-380990">
              <a:spcBef>
                <a:spcPts val="1600"/>
              </a:spcBef>
              <a:buSzPct val="108108"/>
            </a:pPr>
            <a:r>
              <a:rPr lang="en-US"/>
              <a:t>RV strain from pulmonary embolism</a:t>
            </a:r>
            <a:endParaRPr/>
          </a:p>
          <a:p>
            <a:pPr marL="990575" lvl="1" indent="-380990">
              <a:spcBef>
                <a:spcPts val="1600"/>
              </a:spcBef>
              <a:buSzPct val="108108"/>
            </a:pPr>
            <a:r>
              <a:rPr lang="en-US"/>
              <a:t>Demand NSTEMI</a:t>
            </a:r>
            <a:endParaRPr/>
          </a:p>
          <a:p>
            <a:pPr marL="990575" lvl="1" indent="-380990">
              <a:spcBef>
                <a:spcPts val="1600"/>
              </a:spcBef>
              <a:buSzPct val="108108"/>
            </a:pPr>
            <a:r>
              <a:rPr lang="en-US"/>
              <a:t>Direct myocardial injury</a:t>
            </a:r>
            <a:endParaRPr/>
          </a:p>
          <a:p>
            <a:pPr marL="990575" lvl="1" indent="-380990">
              <a:spcBef>
                <a:spcPts val="1600"/>
              </a:spcBef>
              <a:spcAft>
                <a:spcPts val="1600"/>
              </a:spcAft>
              <a:buSzPct val="108108"/>
            </a:pPr>
            <a:r>
              <a:rPr lang="en-US"/>
              <a:t>SIRS</a:t>
            </a:r>
            <a:endParaRPr/>
          </a:p>
        </p:txBody>
      </p:sp>
    </p:spTree>
    <p:extLst>
      <p:ext uri="{BB962C8B-B14F-4D97-AF65-F5344CB8AC3E}">
        <p14:creationId xmlns:p14="http://schemas.microsoft.com/office/powerpoint/2010/main" val="2662993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335"/>
        <p:cNvGrpSpPr/>
        <p:nvPr/>
      </p:nvGrpSpPr>
      <p:grpSpPr>
        <a:xfrm>
          <a:off x="0" y="0"/>
          <a:ext cx="0" cy="0"/>
          <a:chOff x="0" y="0"/>
          <a:chExt cx="0" cy="0"/>
        </a:xfrm>
      </p:grpSpPr>
      <p:pic>
        <p:nvPicPr>
          <p:cNvPr id="336" name="Google Shape;336;p42" descr="Heart Anatomy | Anatomy and Physiology II"/>
          <p:cNvPicPr preferRelativeResize="0"/>
          <p:nvPr/>
        </p:nvPicPr>
        <p:blipFill rotWithShape="1">
          <a:blip r:embed="rId3">
            <a:alphaModFix/>
          </a:blip>
          <a:srcRect/>
          <a:stretch/>
        </p:blipFill>
        <p:spPr>
          <a:xfrm>
            <a:off x="1185333" y="349942"/>
            <a:ext cx="9008535" cy="6259055"/>
          </a:xfrm>
          <a:prstGeom prst="rect">
            <a:avLst/>
          </a:prstGeom>
          <a:noFill/>
          <a:ln>
            <a:noFill/>
          </a:ln>
        </p:spPr>
      </p:pic>
      <p:sp>
        <p:nvSpPr>
          <p:cNvPr id="337" name="Google Shape;337;p42"/>
          <p:cNvSpPr/>
          <p:nvPr/>
        </p:nvSpPr>
        <p:spPr>
          <a:xfrm>
            <a:off x="0" y="6608997"/>
            <a:ext cx="6096000" cy="225713"/>
          </a:xfrm>
          <a:prstGeom prst="rect">
            <a:avLst/>
          </a:prstGeom>
          <a:noFill/>
          <a:ln>
            <a:noFill/>
          </a:ln>
        </p:spPr>
        <p:txBody>
          <a:bodyPr spcFirstLastPara="1" wrap="square" lIns="121900" tIns="60933" rIns="121900" bIns="60933" anchor="t" anchorCtr="0">
            <a:spAutoFit/>
          </a:bodyPr>
          <a:lstStyle/>
          <a:p>
            <a:r>
              <a:rPr lang="en-US" sz="667"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Photo credit: Heart Anatomy | Anatomy and Physiology II (lumenlearning.com)</a:t>
            </a:r>
            <a:endParaRPr sz="667">
              <a:solidFill>
                <a:srgbClr val="000000"/>
              </a:solidFill>
              <a:latin typeface="Arial"/>
              <a:ea typeface="Arial"/>
              <a:cs typeface="Arial"/>
              <a:sym typeface="Arial"/>
            </a:endParaRPr>
          </a:p>
        </p:txBody>
      </p:sp>
      <p:sp>
        <p:nvSpPr>
          <p:cNvPr id="2" name="Rectangle 1"/>
          <p:cNvSpPr/>
          <p:nvPr/>
        </p:nvSpPr>
        <p:spPr>
          <a:xfrm>
            <a:off x="1689981" y="3766243"/>
            <a:ext cx="1086415" cy="531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p:cNvSpPr/>
          <p:nvPr/>
        </p:nvSpPr>
        <p:spPr>
          <a:xfrm>
            <a:off x="8146108" y="4524721"/>
            <a:ext cx="1945489" cy="5572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p:cNvSpPr/>
          <p:nvPr/>
        </p:nvSpPr>
        <p:spPr>
          <a:xfrm>
            <a:off x="8146107" y="5464270"/>
            <a:ext cx="2047760" cy="5834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724710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3"/>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Myocarditis and Pericarditis</a:t>
            </a:r>
            <a:endParaRPr/>
          </a:p>
        </p:txBody>
      </p:sp>
      <p:sp>
        <p:nvSpPr>
          <p:cNvPr id="343" name="Google Shape;343;p43"/>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92500"/>
          </a:bodyPr>
          <a:lstStyle/>
          <a:p>
            <a:r>
              <a:rPr lang="en-US" dirty="0"/>
              <a:t>Inflammation of the myocardium (myocarditis) or pericardium (pericarditis)</a:t>
            </a:r>
            <a:endParaRPr dirty="0"/>
          </a:p>
          <a:p>
            <a:r>
              <a:rPr lang="en-US" dirty="0"/>
              <a:t>Symptoms:</a:t>
            </a:r>
            <a:endParaRPr dirty="0"/>
          </a:p>
          <a:p>
            <a:pPr lvl="1"/>
            <a:r>
              <a:rPr lang="en-US" dirty="0"/>
              <a:t>Myocarditis: symptoms of new onset heart failure, chest pain, shortness of breath</a:t>
            </a:r>
            <a:endParaRPr dirty="0"/>
          </a:p>
          <a:p>
            <a:pPr lvl="1"/>
            <a:r>
              <a:rPr lang="en-US" dirty="0"/>
              <a:t>Pericarditis: positional chest pain</a:t>
            </a:r>
            <a:endParaRPr dirty="0"/>
          </a:p>
          <a:p>
            <a:r>
              <a:rPr lang="en-US" dirty="0"/>
              <a:t>Diagnosis:</a:t>
            </a:r>
            <a:endParaRPr dirty="0"/>
          </a:p>
          <a:p>
            <a:pPr lvl="1"/>
            <a:r>
              <a:rPr lang="en-US" dirty="0"/>
              <a:t>Echocardiogram</a:t>
            </a:r>
            <a:endParaRPr dirty="0"/>
          </a:p>
          <a:p>
            <a:pPr lvl="1"/>
            <a:r>
              <a:rPr lang="en-US" dirty="0"/>
              <a:t>EKG: </a:t>
            </a:r>
          </a:p>
          <a:p>
            <a:pPr lvl="2">
              <a:buChar char="○"/>
            </a:pPr>
            <a:r>
              <a:rPr lang="en-US" dirty="0"/>
              <a:t>Pericarditis has a specific EKG pattern: diffuse ST elevation and PR depression</a:t>
            </a:r>
            <a:endParaRPr dirty="0"/>
          </a:p>
          <a:p>
            <a:pPr lvl="1"/>
            <a:r>
              <a:rPr lang="en-US" dirty="0"/>
              <a:t>Troponin, BNP</a:t>
            </a:r>
            <a:endParaRPr dirty="0"/>
          </a:p>
          <a:p>
            <a:pPr lvl="1"/>
            <a:r>
              <a:rPr lang="en-US" dirty="0"/>
              <a:t>Cardiac MRI</a:t>
            </a:r>
            <a:endParaRPr dirty="0"/>
          </a:p>
          <a:p>
            <a:pPr lvl="1" indent="-304792">
              <a:buNone/>
            </a:pPr>
            <a:endParaRPr dirty="0"/>
          </a:p>
        </p:txBody>
      </p:sp>
    </p:spTree>
    <p:extLst>
      <p:ext uri="{BB962C8B-B14F-4D97-AF65-F5344CB8AC3E}">
        <p14:creationId xmlns:p14="http://schemas.microsoft.com/office/powerpoint/2010/main" val="1058007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Pericarditis ECG Changes • LITFL • ECG Library Diagno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245036" cy="27875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420607"/>
            <a:ext cx="6096000" cy="194990"/>
          </a:xfrm>
          <a:prstGeom prst="rect">
            <a:avLst/>
          </a:prstGeom>
        </p:spPr>
        <p:txBody>
          <a:bodyPr>
            <a:spAutoFit/>
          </a:bodyPr>
          <a:lstStyle/>
          <a:p>
            <a:r>
              <a:rPr lang="en-US" sz="667" dirty="0">
                <a:hlinkClick r:id="rId4"/>
              </a:rPr>
              <a:t>Photo credit: Pericarditis ECG Changes • LITFL • ECG Library Diagnosis</a:t>
            </a:r>
            <a:endParaRPr lang="en-US" sz="667" dirty="0"/>
          </a:p>
        </p:txBody>
      </p:sp>
      <p:sp>
        <p:nvSpPr>
          <p:cNvPr id="3" name="Rectangle 2"/>
          <p:cNvSpPr/>
          <p:nvPr/>
        </p:nvSpPr>
        <p:spPr>
          <a:xfrm>
            <a:off x="1097483" y="1178964"/>
            <a:ext cx="663919" cy="4104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p:cNvSpPr/>
          <p:nvPr/>
        </p:nvSpPr>
        <p:spPr>
          <a:xfrm>
            <a:off x="562261" y="2156776"/>
            <a:ext cx="714216" cy="4245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28" name="Picture 4" descr="https://s3.amazonaws.com/HMP/c360/imported/transfer/ConCPECGPO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6904" y="2015773"/>
            <a:ext cx="8637008" cy="47425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6739" y="6589443"/>
            <a:ext cx="1718740" cy="194990"/>
          </a:xfrm>
          <a:prstGeom prst="rect">
            <a:avLst/>
          </a:prstGeom>
        </p:spPr>
        <p:txBody>
          <a:bodyPr wrap="none">
            <a:spAutoFit/>
          </a:bodyPr>
          <a:lstStyle/>
          <a:p>
            <a:r>
              <a:rPr lang="en-US" sz="667" dirty="0">
                <a:hlinkClick r:id="rId6"/>
              </a:rPr>
              <a:t>ECG Changes in Pericarditis | Consultant360</a:t>
            </a:r>
            <a:endParaRPr lang="en-US" sz="667" dirty="0"/>
          </a:p>
        </p:txBody>
      </p:sp>
    </p:spTree>
    <p:extLst>
      <p:ext uri="{BB962C8B-B14F-4D97-AF65-F5344CB8AC3E}">
        <p14:creationId xmlns:p14="http://schemas.microsoft.com/office/powerpoint/2010/main" val="40393661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ttps://prod-images-static.radiopaedia.org/images/52534739/4d88238609f94e0d0cd6e0c71fe81c_big_gallery.jpeg"/>
          <p:cNvPicPr>
            <a:picLocks noChangeAspect="1" noChangeArrowheads="1"/>
          </p:cNvPicPr>
          <p:nvPr/>
        </p:nvPicPr>
        <p:blipFill rotWithShape="1">
          <a:blip r:embed="rId3">
            <a:extLst>
              <a:ext uri="{28A0092B-C50C-407E-A947-70E740481C1C}">
                <a14:useLocalDpi xmlns:a14="http://schemas.microsoft.com/office/drawing/2010/main" val="0"/>
              </a:ext>
            </a:extLst>
          </a:blip>
          <a:srcRect l="-1" t="4587" r="455"/>
          <a:stretch/>
        </p:blipFill>
        <p:spPr bwMode="auto">
          <a:xfrm>
            <a:off x="41683" y="544285"/>
            <a:ext cx="6172431" cy="48644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683" y="5468828"/>
            <a:ext cx="3050749" cy="194990"/>
          </a:xfrm>
          <a:prstGeom prst="rect">
            <a:avLst/>
          </a:prstGeom>
        </p:spPr>
        <p:txBody>
          <a:bodyPr wrap="square">
            <a:spAutoFit/>
          </a:bodyPr>
          <a:lstStyle/>
          <a:p>
            <a:r>
              <a:rPr lang="en-US" sz="667" dirty="0">
                <a:hlinkClick r:id="rId4"/>
              </a:rPr>
              <a:t>Photo credit: Acute myocarditis | Radiology Case | Radiopaedia.org</a:t>
            </a:r>
            <a:endParaRPr lang="en-US" sz="667" dirty="0"/>
          </a:p>
        </p:txBody>
      </p:sp>
      <p:pic>
        <p:nvPicPr>
          <p:cNvPr id="2052" name="Picture 4" descr="Myocarditis in the Athlete - American College of Cardiolo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992" y="566638"/>
            <a:ext cx="5811923" cy="48107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92992" y="5468828"/>
            <a:ext cx="6096000" cy="194990"/>
          </a:xfrm>
          <a:prstGeom prst="rect">
            <a:avLst/>
          </a:prstGeom>
        </p:spPr>
        <p:txBody>
          <a:bodyPr>
            <a:spAutoFit/>
          </a:bodyPr>
          <a:lstStyle/>
          <a:p>
            <a:r>
              <a:rPr lang="en-US" sz="667" dirty="0">
                <a:hlinkClick r:id="rId6"/>
              </a:rPr>
              <a:t>Photo credit: Myocarditis in the Athlete - American College of Cardiology (acc.org)</a:t>
            </a:r>
            <a:endParaRPr lang="en-US" sz="667" dirty="0"/>
          </a:p>
        </p:txBody>
      </p:sp>
    </p:spTree>
    <p:extLst>
      <p:ext uri="{BB962C8B-B14F-4D97-AF65-F5344CB8AC3E}">
        <p14:creationId xmlns:p14="http://schemas.microsoft.com/office/powerpoint/2010/main" val="724188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4"/>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Myocarditis and Pericarditis</a:t>
            </a:r>
            <a:endParaRPr/>
          </a:p>
        </p:txBody>
      </p:sp>
      <p:sp>
        <p:nvSpPr>
          <p:cNvPr id="349" name="Google Shape;349;p44"/>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a:t>Reported in adolescents and young males within several days of mRNA vaccination (Pfizer or Moderna)</a:t>
            </a:r>
            <a:endParaRPr/>
          </a:p>
          <a:p>
            <a:pPr lvl="1"/>
            <a:r>
              <a:rPr lang="en-US"/>
              <a:t>More often after second dose, within 1 week of vaccination</a:t>
            </a:r>
            <a:endParaRPr/>
          </a:p>
          <a:p>
            <a:pPr lvl="1"/>
            <a:r>
              <a:rPr lang="en-US"/>
              <a:t>Rare</a:t>
            </a:r>
            <a:endParaRPr/>
          </a:p>
          <a:p>
            <a:pPr lvl="1"/>
            <a:r>
              <a:rPr lang="en-US"/>
              <a:t>Most responded to standard care and could return to normal daily activities</a:t>
            </a:r>
            <a:endParaRPr/>
          </a:p>
          <a:p>
            <a:r>
              <a:rPr lang="en-US"/>
              <a:t>Also associated with COVID-19 infection </a:t>
            </a:r>
            <a:endParaRPr/>
          </a:p>
          <a:p>
            <a:pPr lvl="1"/>
            <a:r>
              <a:rPr lang="en-US"/>
              <a:t>Pericarditis was treated as it typically is, with NSAIDs, colchicine, +/- corticosteroids</a:t>
            </a:r>
            <a:endParaRPr/>
          </a:p>
          <a:p>
            <a:pPr marL="152396" indent="0">
              <a:buNone/>
            </a:pPr>
            <a:endParaRPr/>
          </a:p>
          <a:p>
            <a:pPr lvl="1" indent="-304792">
              <a:buNone/>
            </a:pPr>
            <a:endParaRPr/>
          </a:p>
        </p:txBody>
      </p:sp>
    </p:spTree>
    <p:extLst>
      <p:ext uri="{BB962C8B-B14F-4D97-AF65-F5344CB8AC3E}">
        <p14:creationId xmlns:p14="http://schemas.microsoft.com/office/powerpoint/2010/main" val="34312685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353"/>
        <p:cNvGrpSpPr/>
        <p:nvPr/>
      </p:nvGrpSpPr>
      <p:grpSpPr>
        <a:xfrm>
          <a:off x="0" y="0"/>
          <a:ext cx="0" cy="0"/>
          <a:chOff x="0" y="0"/>
          <a:chExt cx="0" cy="0"/>
        </a:xfrm>
      </p:grpSpPr>
      <p:sp>
        <p:nvSpPr>
          <p:cNvPr id="354" name="Google Shape;354;p45"/>
          <p:cNvSpPr txBox="1">
            <a:spLocks noGrp="1"/>
          </p:cNvSpPr>
          <p:nvPr>
            <p:ph type="body" idx="1"/>
          </p:nvPr>
        </p:nvSpPr>
        <p:spPr>
          <a:xfrm>
            <a:off x="5939553" y="949610"/>
            <a:ext cx="6049247" cy="5778567"/>
          </a:xfrm>
          <a:prstGeom prst="rect">
            <a:avLst/>
          </a:prstGeom>
          <a:noFill/>
          <a:ln>
            <a:noFill/>
          </a:ln>
        </p:spPr>
        <p:txBody>
          <a:bodyPr spcFirstLastPara="1" vert="horz" wrap="square" lIns="121900" tIns="121900" rIns="121900" bIns="121900" rtlCol="0" anchor="t" anchorCtr="0">
            <a:normAutofit fontScale="92500" lnSpcReduction="20000"/>
          </a:bodyPr>
          <a:lstStyle/>
          <a:p>
            <a:r>
              <a:rPr lang="en-US"/>
              <a:t>May 2022</a:t>
            </a:r>
            <a:endParaRPr/>
          </a:p>
          <a:p>
            <a:r>
              <a:rPr lang="en-US"/>
              <a:t>22 studies with 55.5 million vaccinated cohorts and 2.5 in infection cohort</a:t>
            </a:r>
            <a:endParaRPr/>
          </a:p>
          <a:p>
            <a:r>
              <a:rPr lang="en-US"/>
              <a:t>Findings: Risk of myocarditis after vaccination and infection increased by factor or 2 and 15 respectively </a:t>
            </a:r>
            <a:endParaRPr/>
          </a:p>
          <a:p>
            <a:r>
              <a:rPr lang="en-US"/>
              <a:t>Younger populations had increased risk of myocarditis after receiving vaccination</a:t>
            </a:r>
            <a:endParaRPr/>
          </a:p>
          <a:p>
            <a:r>
              <a:rPr lang="en-US" b="1"/>
              <a:t>Conclusion: Relative</a:t>
            </a:r>
            <a:r>
              <a:rPr lang="en-US"/>
              <a:t> </a:t>
            </a:r>
            <a:r>
              <a:rPr lang="en-US" b="1"/>
              <a:t>risk of myocarditis is more than seven-fold in persons infected with SARS-CoV-2 than in those who received the vaccine</a:t>
            </a:r>
            <a:endParaRPr b="1"/>
          </a:p>
        </p:txBody>
      </p:sp>
      <p:pic>
        <p:nvPicPr>
          <p:cNvPr id="355" name="Google Shape;355;p45"/>
          <p:cNvPicPr preferRelativeResize="0"/>
          <p:nvPr/>
        </p:nvPicPr>
        <p:blipFill rotWithShape="1">
          <a:blip r:embed="rId3">
            <a:alphaModFix/>
          </a:blip>
          <a:srcRect/>
          <a:stretch/>
        </p:blipFill>
        <p:spPr>
          <a:xfrm>
            <a:off x="0" y="279230"/>
            <a:ext cx="4318603" cy="749404"/>
          </a:xfrm>
          <a:prstGeom prst="rect">
            <a:avLst/>
          </a:prstGeom>
          <a:noFill/>
          <a:ln>
            <a:noFill/>
          </a:ln>
        </p:spPr>
      </p:pic>
      <p:pic>
        <p:nvPicPr>
          <p:cNvPr id="356" name="Google Shape;356;p45"/>
          <p:cNvPicPr preferRelativeResize="0"/>
          <p:nvPr/>
        </p:nvPicPr>
        <p:blipFill rotWithShape="1">
          <a:blip r:embed="rId4">
            <a:alphaModFix/>
          </a:blip>
          <a:srcRect/>
          <a:stretch/>
        </p:blipFill>
        <p:spPr>
          <a:xfrm>
            <a:off x="143633" y="1028634"/>
            <a:ext cx="5652289" cy="3391373"/>
          </a:xfrm>
          <a:prstGeom prst="rect">
            <a:avLst/>
          </a:prstGeom>
          <a:noFill/>
          <a:ln>
            <a:noFill/>
          </a:ln>
        </p:spPr>
      </p:pic>
    </p:spTree>
    <p:extLst>
      <p:ext uri="{BB962C8B-B14F-4D97-AF65-F5344CB8AC3E}">
        <p14:creationId xmlns:p14="http://schemas.microsoft.com/office/powerpoint/2010/main" val="20836060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One year later…</a:t>
            </a:r>
          </a:p>
        </p:txBody>
      </p:sp>
      <p:sp>
        <p:nvSpPr>
          <p:cNvPr id="3" name="Text Placeholder 2"/>
          <p:cNvSpPr>
            <a:spLocks noGrp="1"/>
          </p:cNvSpPr>
          <p:nvPr>
            <p:ph type="body" idx="1"/>
          </p:nvPr>
        </p:nvSpPr>
        <p:spPr>
          <a:xfrm>
            <a:off x="415600" y="1828799"/>
            <a:ext cx="11099641" cy="3549113"/>
          </a:xfrm>
        </p:spPr>
        <p:txBody>
          <a:bodyPr>
            <a:normAutofit fontScale="77500" lnSpcReduction="20000"/>
          </a:bodyPr>
          <a:lstStyle/>
          <a:p>
            <a:r>
              <a:rPr lang="en-US" dirty="0"/>
              <a:t>VA cohort who survived the first 30 days of COVID-19</a:t>
            </a:r>
          </a:p>
          <a:p>
            <a:r>
              <a:rPr lang="en-US" dirty="0"/>
              <a:t>Cohort was noted to be at an increased risk of cardiovascular diseases such as:</a:t>
            </a:r>
          </a:p>
          <a:p>
            <a:pPr lvl="1"/>
            <a:r>
              <a:rPr lang="en-US" dirty="0"/>
              <a:t>CVA</a:t>
            </a:r>
          </a:p>
          <a:p>
            <a:pPr lvl="1"/>
            <a:r>
              <a:rPr lang="en-US" dirty="0" err="1"/>
              <a:t>Dysrythmias</a:t>
            </a:r>
            <a:endParaRPr lang="en-US" dirty="0"/>
          </a:p>
          <a:p>
            <a:pPr lvl="1"/>
            <a:r>
              <a:rPr lang="en-US" dirty="0"/>
              <a:t>Ischemic and non-ischemia heart disease</a:t>
            </a:r>
          </a:p>
          <a:p>
            <a:pPr lvl="1"/>
            <a:r>
              <a:rPr lang="en-US" dirty="0"/>
              <a:t>Pericarditis, myocarditis</a:t>
            </a:r>
          </a:p>
          <a:p>
            <a:pPr lvl="1"/>
            <a:r>
              <a:rPr lang="en-US" dirty="0"/>
              <a:t>Heart failure</a:t>
            </a:r>
          </a:p>
          <a:p>
            <a:pPr lvl="1"/>
            <a:r>
              <a:rPr lang="en-US" dirty="0"/>
              <a:t>Thromboembolic disease</a:t>
            </a:r>
          </a:p>
          <a:p>
            <a:r>
              <a:rPr lang="en-US" dirty="0"/>
              <a:t>The breadth of cardiovascular disease involvement was “eye-opening” per investigators </a:t>
            </a:r>
          </a:p>
          <a:p>
            <a:r>
              <a:rPr lang="en-US" dirty="0"/>
              <a:t>Clinical takeaway: COVID-19 should be considered a cardiovascular disease risk</a:t>
            </a:r>
          </a:p>
        </p:txBody>
      </p:sp>
    </p:spTree>
    <p:extLst>
      <p:ext uri="{BB962C8B-B14F-4D97-AF65-F5344CB8AC3E}">
        <p14:creationId xmlns:p14="http://schemas.microsoft.com/office/powerpoint/2010/main" val="22211944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6"/>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Summary slide:</a:t>
            </a:r>
            <a:endParaRPr/>
          </a:p>
        </p:txBody>
      </p:sp>
      <p:sp>
        <p:nvSpPr>
          <p:cNvPr id="362" name="Google Shape;362;p46"/>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dirty="0"/>
              <a:t>COVID-19 infection remains a much higher risk factor for the development of myocarditis than vaccination does</a:t>
            </a:r>
            <a:endParaRPr dirty="0"/>
          </a:p>
          <a:p>
            <a:r>
              <a:rPr lang="en-US" dirty="0"/>
              <a:t>However: Young, adolescent males are at a higher risk for myocarditis/pericarditis after vaccination</a:t>
            </a:r>
          </a:p>
          <a:p>
            <a:r>
              <a:rPr lang="en-US" dirty="0"/>
              <a:t>A history of COVID-19 may be considered an independent cardiovascular risk</a:t>
            </a:r>
            <a:endParaRPr dirty="0"/>
          </a:p>
        </p:txBody>
      </p:sp>
    </p:spTree>
    <p:extLst>
      <p:ext uri="{BB962C8B-B14F-4D97-AF65-F5344CB8AC3E}">
        <p14:creationId xmlns:p14="http://schemas.microsoft.com/office/powerpoint/2010/main" val="2756784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87"/>
        <p:cNvGrpSpPr/>
        <p:nvPr/>
      </p:nvGrpSpPr>
      <p:grpSpPr>
        <a:xfrm>
          <a:off x="0" y="0"/>
          <a:ext cx="0" cy="0"/>
          <a:chOff x="0" y="0"/>
          <a:chExt cx="0" cy="0"/>
        </a:xfrm>
      </p:grpSpPr>
      <p:pic>
        <p:nvPicPr>
          <p:cNvPr id="88" name="Google Shape;88;p6"/>
          <p:cNvPicPr preferRelativeResize="0"/>
          <p:nvPr/>
        </p:nvPicPr>
        <p:blipFill rotWithShape="1">
          <a:blip r:embed="rId3">
            <a:alphaModFix/>
          </a:blip>
          <a:srcRect/>
          <a:stretch/>
        </p:blipFill>
        <p:spPr>
          <a:xfrm>
            <a:off x="2798636" y="153287"/>
            <a:ext cx="5835697" cy="6402411"/>
          </a:xfrm>
          <a:prstGeom prst="rect">
            <a:avLst/>
          </a:prstGeom>
          <a:noFill/>
          <a:ln>
            <a:noFill/>
          </a:ln>
        </p:spPr>
      </p:pic>
      <p:sp>
        <p:nvSpPr>
          <p:cNvPr id="90" name="Google Shape;90;p6"/>
          <p:cNvSpPr/>
          <p:nvPr/>
        </p:nvSpPr>
        <p:spPr>
          <a:xfrm>
            <a:off x="3301167" y="5819514"/>
            <a:ext cx="2255188" cy="389745"/>
          </a:xfrm>
          <a:prstGeom prst="rect">
            <a:avLst/>
          </a:prstGeom>
          <a:noFill/>
          <a:ln w="254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Tree>
    <p:extLst>
      <p:ext uri="{BB962C8B-B14F-4D97-AF65-F5344CB8AC3E}">
        <p14:creationId xmlns:p14="http://schemas.microsoft.com/office/powerpoint/2010/main" val="18972412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2"/>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Agenda </a:t>
            </a:r>
            <a:endParaRPr/>
          </a:p>
        </p:txBody>
      </p:sp>
      <p:sp>
        <p:nvSpPr>
          <p:cNvPr id="278" name="Google Shape;278;p32"/>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92500" lnSpcReduction="20000"/>
          </a:bodyPr>
          <a:lstStyle/>
          <a:p>
            <a:pPr marL="380990" indent="-380990">
              <a:buSzPct val="108108"/>
            </a:pPr>
            <a:r>
              <a:rPr lang="en-US" dirty="0"/>
              <a:t>Introduction</a:t>
            </a:r>
            <a:endParaRPr dirty="0"/>
          </a:p>
          <a:p>
            <a:pPr marL="380990" indent="-380990">
              <a:spcBef>
                <a:spcPts val="1600"/>
              </a:spcBef>
              <a:buSzPct val="108108"/>
            </a:pPr>
            <a:r>
              <a:rPr lang="en-US" dirty="0"/>
              <a:t>Therapeutics</a:t>
            </a:r>
            <a:endParaRPr dirty="0"/>
          </a:p>
          <a:p>
            <a:pPr marL="380990" indent="-380990">
              <a:spcBef>
                <a:spcPts val="1600"/>
              </a:spcBef>
              <a:buSzPct val="108108"/>
            </a:pPr>
            <a:r>
              <a:rPr lang="en-US" dirty="0"/>
              <a:t>Anticoagulation </a:t>
            </a:r>
            <a:endParaRPr dirty="0"/>
          </a:p>
          <a:p>
            <a:pPr marL="380990" indent="-380990">
              <a:spcBef>
                <a:spcPts val="1600"/>
              </a:spcBef>
              <a:buSzPct val="108108"/>
            </a:pPr>
            <a:r>
              <a:rPr lang="en-US" dirty="0"/>
              <a:t>Cardiac disease</a:t>
            </a:r>
            <a:endParaRPr dirty="0"/>
          </a:p>
          <a:p>
            <a:pPr marL="380990" indent="-380990">
              <a:spcBef>
                <a:spcPts val="1600"/>
              </a:spcBef>
              <a:buSzPct val="108108"/>
            </a:pPr>
            <a:r>
              <a:rPr lang="en-US" b="1" dirty="0"/>
              <a:t>Post-COVID syndrome</a:t>
            </a:r>
            <a:endParaRPr b="1" dirty="0"/>
          </a:p>
          <a:p>
            <a:pPr marL="380990" indent="-380990">
              <a:spcBef>
                <a:spcPts val="1600"/>
              </a:spcBef>
              <a:buSzPct val="108108"/>
            </a:pPr>
            <a:r>
              <a:rPr lang="en-US" dirty="0"/>
              <a:t>Vaccinations</a:t>
            </a:r>
            <a:endParaRPr dirty="0"/>
          </a:p>
          <a:p>
            <a:pPr marL="380990" indent="-380990">
              <a:spcBef>
                <a:spcPts val="1600"/>
              </a:spcBef>
              <a:spcAft>
                <a:spcPts val="1600"/>
              </a:spcAft>
              <a:buSzPct val="108108"/>
            </a:pPr>
            <a:r>
              <a:rPr lang="en-US" dirty="0"/>
              <a:t>Resources for Patients and Providers </a:t>
            </a:r>
            <a:endParaRPr dirty="0"/>
          </a:p>
        </p:txBody>
      </p:sp>
    </p:spTree>
    <p:extLst>
      <p:ext uri="{BB962C8B-B14F-4D97-AF65-F5344CB8AC3E}">
        <p14:creationId xmlns:p14="http://schemas.microsoft.com/office/powerpoint/2010/main" val="22167690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Post-COVID syndrome</a:t>
            </a:r>
            <a:endParaRPr/>
          </a:p>
        </p:txBody>
      </p:sp>
      <p:sp>
        <p:nvSpPr>
          <p:cNvPr id="284" name="Google Shape;284;p33"/>
          <p:cNvSpPr txBox="1">
            <a:spLocks noGrp="1"/>
          </p:cNvSpPr>
          <p:nvPr>
            <p:ph type="body" idx="1"/>
          </p:nvPr>
        </p:nvSpPr>
        <p:spPr>
          <a:xfrm>
            <a:off x="415600" y="1536632"/>
            <a:ext cx="11360800" cy="4476710"/>
          </a:xfrm>
          <a:prstGeom prst="rect">
            <a:avLst/>
          </a:prstGeom>
          <a:noFill/>
          <a:ln>
            <a:noFill/>
          </a:ln>
        </p:spPr>
        <p:txBody>
          <a:bodyPr spcFirstLastPara="1" vert="horz" wrap="square" lIns="121900" tIns="121900" rIns="121900" bIns="121900" rtlCol="0" anchor="t" anchorCtr="0">
            <a:normAutofit fontScale="70000" lnSpcReduction="20000"/>
          </a:bodyPr>
          <a:lstStyle/>
          <a:p>
            <a:pPr marL="380990" indent="-380990"/>
            <a:r>
              <a:rPr lang="en-US" dirty="0"/>
              <a:t>Persistent health issues encompass the following:</a:t>
            </a:r>
          </a:p>
          <a:p>
            <a:pPr marL="990575" lvl="1" indent="-380990">
              <a:buSzPts val="1800"/>
              <a:buChar char="●"/>
            </a:pPr>
            <a:r>
              <a:rPr lang="en-US" dirty="0"/>
              <a:t>“Long COVID”</a:t>
            </a:r>
          </a:p>
          <a:p>
            <a:pPr marL="990575" lvl="1" indent="-380990">
              <a:buSzPts val="1800"/>
              <a:buChar char="●"/>
            </a:pPr>
            <a:r>
              <a:rPr lang="en-US" dirty="0"/>
              <a:t>Multi-organ effects of COVID</a:t>
            </a:r>
          </a:p>
          <a:p>
            <a:pPr marL="990575" lvl="1" indent="-380990">
              <a:buSzPts val="1800"/>
              <a:buChar char="●"/>
            </a:pPr>
            <a:r>
              <a:rPr lang="en-US" dirty="0"/>
              <a:t>Effects of treatment/hospitalization</a:t>
            </a:r>
          </a:p>
          <a:p>
            <a:pPr marL="380990" indent="-380990"/>
            <a:r>
              <a:rPr lang="en-US" dirty="0"/>
              <a:t>The clinical trajectory and long term outcomes are unknown</a:t>
            </a:r>
            <a:endParaRPr dirty="0"/>
          </a:p>
          <a:p>
            <a:pPr marL="380990" indent="-380990">
              <a:spcBef>
                <a:spcPts val="1600"/>
              </a:spcBef>
            </a:pPr>
            <a:r>
              <a:rPr lang="en-US" dirty="0"/>
              <a:t>Many of the current guidelines are built on emerging data and established complications from prior respiratory viral infections</a:t>
            </a:r>
            <a:endParaRPr dirty="0"/>
          </a:p>
          <a:p>
            <a:pPr marL="380990" indent="-380990">
              <a:spcBef>
                <a:spcPts val="1600"/>
              </a:spcBef>
            </a:pPr>
            <a:r>
              <a:rPr lang="en-US" dirty="0"/>
              <a:t>Post-ARDS literature: investigators found a heterogeneity in lung function impairments in short term follow up that generally resolved by 1 year</a:t>
            </a:r>
            <a:endParaRPr dirty="0"/>
          </a:p>
          <a:p>
            <a:pPr marL="990575" lvl="1" indent="-380990">
              <a:spcBef>
                <a:spcPts val="1600"/>
              </a:spcBef>
            </a:pPr>
            <a:r>
              <a:rPr lang="en-US" dirty="0"/>
              <a:t>There is a subgroup that will have persistent physical impairments at 5 years out</a:t>
            </a:r>
            <a:endParaRPr dirty="0"/>
          </a:p>
          <a:p>
            <a:pPr marL="990575" lvl="1" indent="-380990">
              <a:spcBef>
                <a:spcPts val="1600"/>
              </a:spcBef>
              <a:spcAft>
                <a:spcPts val="1600"/>
              </a:spcAft>
            </a:pPr>
            <a:r>
              <a:rPr lang="en-US" dirty="0"/>
              <a:t>Common findings: subjective dyspnea and physical impairment out of proportion to PFTs</a:t>
            </a:r>
            <a:endParaRPr dirty="0"/>
          </a:p>
        </p:txBody>
      </p:sp>
    </p:spTree>
    <p:extLst>
      <p:ext uri="{BB962C8B-B14F-4D97-AF65-F5344CB8AC3E}">
        <p14:creationId xmlns:p14="http://schemas.microsoft.com/office/powerpoint/2010/main" val="34073479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4"/>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Respiratory complications</a:t>
            </a:r>
            <a:endParaRPr/>
          </a:p>
        </p:txBody>
      </p:sp>
      <p:sp>
        <p:nvSpPr>
          <p:cNvPr id="290" name="Google Shape;290;p34"/>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85000" lnSpcReduction="20000"/>
          </a:bodyPr>
          <a:lstStyle/>
          <a:p>
            <a:r>
              <a:rPr lang="en-US" dirty="0"/>
              <a:t>Symptoms:</a:t>
            </a:r>
          </a:p>
          <a:p>
            <a:pPr lvl="1" indent="-457189">
              <a:buSzPts val="1800"/>
              <a:buChar char="●"/>
            </a:pPr>
            <a:r>
              <a:rPr lang="en-US" dirty="0"/>
              <a:t>Dyspnea, cough, fatigue</a:t>
            </a:r>
          </a:p>
          <a:p>
            <a:pPr lvl="1" indent="-457189">
              <a:buSzPts val="1800"/>
              <a:buChar char="●"/>
            </a:pPr>
            <a:r>
              <a:rPr lang="en-US" dirty="0"/>
              <a:t>Many patients have symptoms weeks to months after initial diagnosis </a:t>
            </a:r>
          </a:p>
          <a:p>
            <a:r>
              <a:rPr lang="en-US" dirty="0"/>
              <a:t>Radiographic findings:</a:t>
            </a:r>
            <a:endParaRPr dirty="0"/>
          </a:p>
          <a:p>
            <a:pPr lvl="1"/>
            <a:r>
              <a:rPr lang="en-US" dirty="0"/>
              <a:t>Ground glass opacities</a:t>
            </a:r>
            <a:endParaRPr dirty="0"/>
          </a:p>
          <a:p>
            <a:pPr lvl="1"/>
            <a:r>
              <a:rPr lang="en-US" dirty="0"/>
              <a:t>Fibrosis</a:t>
            </a:r>
            <a:endParaRPr dirty="0"/>
          </a:p>
          <a:p>
            <a:pPr lvl="1"/>
            <a:r>
              <a:rPr lang="en-US" dirty="0"/>
              <a:t>Organizing pneumonia</a:t>
            </a:r>
            <a:endParaRPr dirty="0"/>
          </a:p>
          <a:p>
            <a:pPr lvl="1"/>
            <a:r>
              <a:rPr lang="en-US" dirty="0"/>
              <a:t>Bronchial wall thickening</a:t>
            </a:r>
            <a:endParaRPr dirty="0"/>
          </a:p>
          <a:p>
            <a:pPr lvl="1"/>
            <a:r>
              <a:rPr lang="en-US" dirty="0"/>
              <a:t>Bronchiectasis </a:t>
            </a:r>
            <a:endParaRPr dirty="0"/>
          </a:p>
          <a:p>
            <a:r>
              <a:rPr lang="en-US" dirty="0"/>
              <a:t>PFT findings:</a:t>
            </a:r>
            <a:endParaRPr dirty="0"/>
          </a:p>
          <a:p>
            <a:pPr lvl="1"/>
            <a:r>
              <a:rPr lang="en-US" dirty="0"/>
              <a:t>Diffusion impairments</a:t>
            </a:r>
            <a:endParaRPr dirty="0"/>
          </a:p>
          <a:p>
            <a:pPr lvl="1"/>
            <a:r>
              <a:rPr lang="en-US" dirty="0"/>
              <a:t>Reductions in total lung capacity</a:t>
            </a:r>
            <a:endParaRPr dirty="0"/>
          </a:p>
          <a:p>
            <a:pPr lvl="1"/>
            <a:r>
              <a:rPr lang="en-US" dirty="0"/>
              <a:t>Obstructive physiology </a:t>
            </a:r>
            <a:endParaRPr dirty="0"/>
          </a:p>
        </p:txBody>
      </p:sp>
    </p:spTree>
    <p:extLst>
      <p:ext uri="{BB962C8B-B14F-4D97-AF65-F5344CB8AC3E}">
        <p14:creationId xmlns:p14="http://schemas.microsoft.com/office/powerpoint/2010/main" val="20055732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3284" y="260613"/>
            <a:ext cx="9005557" cy="3099232"/>
          </a:xfrm>
          <a:prstGeom prst="rect">
            <a:avLst/>
          </a:prstGeom>
        </p:spPr>
      </p:pic>
      <p:pic>
        <p:nvPicPr>
          <p:cNvPr id="6" name="Picture 5"/>
          <p:cNvPicPr>
            <a:picLocks noChangeAspect="1"/>
          </p:cNvPicPr>
          <p:nvPr/>
        </p:nvPicPr>
        <p:blipFill>
          <a:blip r:embed="rId4"/>
          <a:stretch>
            <a:fillRect/>
          </a:stretch>
        </p:blipFill>
        <p:spPr>
          <a:xfrm>
            <a:off x="2261805" y="3359846"/>
            <a:ext cx="8713416" cy="2972215"/>
          </a:xfrm>
          <a:prstGeom prst="rect">
            <a:avLst/>
          </a:prstGeom>
        </p:spPr>
      </p:pic>
    </p:spTree>
    <p:extLst>
      <p:ext uri="{BB962C8B-B14F-4D97-AF65-F5344CB8AC3E}">
        <p14:creationId xmlns:p14="http://schemas.microsoft.com/office/powerpoint/2010/main" val="33274657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Neuropsychiatric manifestations of COVID-19</a:t>
            </a:r>
          </a:p>
        </p:txBody>
      </p:sp>
      <p:sp>
        <p:nvSpPr>
          <p:cNvPr id="3" name="Text Placeholder 2"/>
          <p:cNvSpPr>
            <a:spLocks noGrp="1"/>
          </p:cNvSpPr>
          <p:nvPr>
            <p:ph type="body" idx="1"/>
          </p:nvPr>
        </p:nvSpPr>
        <p:spPr>
          <a:xfrm>
            <a:off x="415600" y="1536633"/>
            <a:ext cx="11360800" cy="4213238"/>
          </a:xfrm>
        </p:spPr>
        <p:txBody>
          <a:bodyPr>
            <a:normAutofit fontScale="92500" lnSpcReduction="20000"/>
          </a:bodyPr>
          <a:lstStyle/>
          <a:p>
            <a:r>
              <a:rPr lang="en-US" dirty="0"/>
              <a:t>Wide scope of sequelae: mood disorders like anxiety and depression, memory impairment, psychotic disorders, dementia</a:t>
            </a:r>
          </a:p>
          <a:p>
            <a:r>
              <a:rPr lang="en-US" dirty="0"/>
              <a:t>The risk of mood disorders peaked during acute infection and returned to baseline within a couple months</a:t>
            </a:r>
          </a:p>
          <a:p>
            <a:r>
              <a:rPr lang="en-US" dirty="0"/>
              <a:t>The incidence of psychotic disorders and dementia did not normalize over the 2 year follow-up period</a:t>
            </a:r>
          </a:p>
          <a:p>
            <a:r>
              <a:rPr lang="en-US" dirty="0"/>
              <a:t>Potential etiologies: based on early postmortem brain MRIs and antibody titers</a:t>
            </a:r>
          </a:p>
          <a:p>
            <a:pPr lvl="1"/>
            <a:r>
              <a:rPr lang="en-US" dirty="0"/>
              <a:t>White matter changes</a:t>
            </a:r>
          </a:p>
          <a:p>
            <a:pPr lvl="1"/>
            <a:r>
              <a:rPr lang="en-US" dirty="0"/>
              <a:t>Acute hypoxic injury in vulnerable regions </a:t>
            </a:r>
          </a:p>
          <a:p>
            <a:pPr lvl="1"/>
            <a:r>
              <a:rPr lang="en-US" dirty="0"/>
              <a:t>Encephalopathy without brainstem changes</a:t>
            </a:r>
          </a:p>
          <a:p>
            <a:pPr lvl="1"/>
            <a:r>
              <a:rPr lang="en-US" dirty="0"/>
              <a:t>Impaired blood brain barrier?</a:t>
            </a:r>
          </a:p>
          <a:p>
            <a:pPr marL="152396" indent="0">
              <a:buNone/>
            </a:pPr>
            <a:endParaRPr lang="en-US" dirty="0"/>
          </a:p>
        </p:txBody>
      </p:sp>
    </p:spTree>
    <p:extLst>
      <p:ext uri="{BB962C8B-B14F-4D97-AF65-F5344CB8AC3E}">
        <p14:creationId xmlns:p14="http://schemas.microsoft.com/office/powerpoint/2010/main" val="17188512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5"/>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PICS: Post Intensive Care Syndrome</a:t>
            </a:r>
            <a:endParaRPr/>
          </a:p>
        </p:txBody>
      </p:sp>
      <p:sp>
        <p:nvSpPr>
          <p:cNvPr id="296" name="Google Shape;296;p35"/>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a:t>Impairments in physical, cognitive, and mental health functions after an episode of critical illness</a:t>
            </a:r>
            <a:endParaRPr/>
          </a:p>
          <a:p>
            <a:pPr lvl="1"/>
            <a:r>
              <a:rPr lang="en-US"/>
              <a:t>Examples: PTSD, depression, anxiety, neuromuscular weakness, critical illness myopathy</a:t>
            </a:r>
            <a:endParaRPr/>
          </a:p>
          <a:p>
            <a:r>
              <a:rPr lang="en-US"/>
              <a:t>Even people with mild disease can have protracted symptoms including:</a:t>
            </a:r>
            <a:endParaRPr/>
          </a:p>
          <a:p>
            <a:pPr lvl="1"/>
            <a:r>
              <a:rPr lang="en-US"/>
              <a:t>Reported decrease in quality of life</a:t>
            </a:r>
            <a:endParaRPr/>
          </a:p>
          <a:p>
            <a:pPr lvl="1"/>
            <a:r>
              <a:rPr lang="en-US"/>
              <a:t>Dyspnea</a:t>
            </a:r>
            <a:endParaRPr/>
          </a:p>
          <a:p>
            <a:pPr lvl="1"/>
            <a:r>
              <a:rPr lang="en-US"/>
              <a:t>Chest pain, cough, fatigue</a:t>
            </a:r>
            <a:endParaRPr/>
          </a:p>
          <a:p>
            <a:pPr lvl="1"/>
            <a:r>
              <a:rPr lang="en-US"/>
              <a:t>Joint pains</a:t>
            </a:r>
            <a:endParaRPr/>
          </a:p>
        </p:txBody>
      </p:sp>
    </p:spTree>
    <p:extLst>
      <p:ext uri="{BB962C8B-B14F-4D97-AF65-F5344CB8AC3E}">
        <p14:creationId xmlns:p14="http://schemas.microsoft.com/office/powerpoint/2010/main" val="745461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300"/>
        <p:cNvGrpSpPr/>
        <p:nvPr/>
      </p:nvGrpSpPr>
      <p:grpSpPr>
        <a:xfrm>
          <a:off x="0" y="0"/>
          <a:ext cx="0" cy="0"/>
          <a:chOff x="0" y="0"/>
          <a:chExt cx="0" cy="0"/>
        </a:xfrm>
      </p:grpSpPr>
      <p:pic>
        <p:nvPicPr>
          <p:cNvPr id="301" name="Google Shape;301;p36"/>
          <p:cNvPicPr preferRelativeResize="0"/>
          <p:nvPr/>
        </p:nvPicPr>
        <p:blipFill rotWithShape="1">
          <a:blip r:embed="rId3">
            <a:alphaModFix/>
          </a:blip>
          <a:srcRect/>
          <a:stretch/>
        </p:blipFill>
        <p:spPr>
          <a:xfrm>
            <a:off x="624590" y="1"/>
            <a:ext cx="11247620" cy="6376649"/>
          </a:xfrm>
          <a:prstGeom prst="rect">
            <a:avLst/>
          </a:prstGeom>
          <a:noFill/>
          <a:ln>
            <a:noFill/>
          </a:ln>
        </p:spPr>
      </p:pic>
      <p:sp>
        <p:nvSpPr>
          <p:cNvPr id="302" name="Google Shape;302;p36"/>
          <p:cNvSpPr txBox="1"/>
          <p:nvPr/>
        </p:nvSpPr>
        <p:spPr>
          <a:xfrm>
            <a:off x="69954" y="6525720"/>
            <a:ext cx="4626964" cy="410379"/>
          </a:xfrm>
          <a:prstGeom prst="rect">
            <a:avLst/>
          </a:prstGeom>
          <a:noFill/>
          <a:ln>
            <a:noFill/>
          </a:ln>
        </p:spPr>
        <p:txBody>
          <a:bodyPr spcFirstLastPara="1" wrap="square" lIns="121900" tIns="60933" rIns="121900" bIns="60933" anchor="t" anchorCtr="0">
            <a:spAutoFit/>
          </a:bodyPr>
          <a:lstStyle/>
          <a:p>
            <a:r>
              <a:rPr lang="en-US" sz="1867">
                <a:solidFill>
                  <a:srgbClr val="000000"/>
                </a:solidFill>
                <a:latin typeface="Arial"/>
                <a:ea typeface="Arial"/>
                <a:cs typeface="Arial"/>
                <a:sym typeface="Arial"/>
              </a:rPr>
              <a:t>Lutchmansingh, D et al. CHEST 2020</a:t>
            </a:r>
            <a:endParaRPr sz="1867">
              <a:solidFill>
                <a:srgbClr val="000000"/>
              </a:solidFill>
              <a:latin typeface="Arial"/>
              <a:ea typeface="Arial"/>
              <a:cs typeface="Arial"/>
              <a:sym typeface="Arial"/>
            </a:endParaRPr>
          </a:p>
        </p:txBody>
      </p:sp>
    </p:spTree>
    <p:extLst>
      <p:ext uri="{BB962C8B-B14F-4D97-AF65-F5344CB8AC3E}">
        <p14:creationId xmlns:p14="http://schemas.microsoft.com/office/powerpoint/2010/main" val="23361352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306"/>
        <p:cNvGrpSpPr/>
        <p:nvPr/>
      </p:nvGrpSpPr>
      <p:grpSpPr>
        <a:xfrm>
          <a:off x="0" y="0"/>
          <a:ext cx="0" cy="0"/>
          <a:chOff x="0" y="0"/>
          <a:chExt cx="0" cy="0"/>
        </a:xfrm>
      </p:grpSpPr>
      <p:pic>
        <p:nvPicPr>
          <p:cNvPr id="307" name="Google Shape;307;p37"/>
          <p:cNvPicPr preferRelativeResize="0"/>
          <p:nvPr/>
        </p:nvPicPr>
        <p:blipFill rotWithShape="1">
          <a:blip r:embed="rId3">
            <a:alphaModFix/>
          </a:blip>
          <a:srcRect/>
          <a:stretch/>
        </p:blipFill>
        <p:spPr>
          <a:xfrm>
            <a:off x="1014334" y="78975"/>
            <a:ext cx="9069049" cy="6556671"/>
          </a:xfrm>
          <a:prstGeom prst="rect">
            <a:avLst/>
          </a:prstGeom>
          <a:noFill/>
          <a:ln>
            <a:noFill/>
          </a:ln>
        </p:spPr>
      </p:pic>
    </p:spTree>
    <p:extLst>
      <p:ext uri="{BB962C8B-B14F-4D97-AF65-F5344CB8AC3E}">
        <p14:creationId xmlns:p14="http://schemas.microsoft.com/office/powerpoint/2010/main" val="25293838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8"/>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INSPIRE trial</a:t>
            </a:r>
            <a:endParaRPr dirty="0"/>
          </a:p>
        </p:txBody>
      </p:sp>
      <p:sp>
        <p:nvSpPr>
          <p:cNvPr id="313" name="Google Shape;313;p38"/>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dirty="0"/>
              <a:t>CDC funded to study long-term health outcomes </a:t>
            </a:r>
          </a:p>
          <a:p>
            <a:r>
              <a:rPr lang="en-US" dirty="0"/>
              <a:t>Prospective multicenter longitudinal cohort study in 8 regions across the US</a:t>
            </a:r>
          </a:p>
          <a:p>
            <a:r>
              <a:rPr lang="en-US" dirty="0"/>
              <a:t>Involves completing online surveys every 3 months for a total of 18 months</a:t>
            </a:r>
            <a:endParaRPr dirty="0"/>
          </a:p>
          <a:p>
            <a:r>
              <a:rPr lang="en-US" dirty="0"/>
              <a:t>Inclusion criteria: (estimated enrollment: 6,000 participants)</a:t>
            </a:r>
            <a:endParaRPr dirty="0"/>
          </a:p>
          <a:p>
            <a:pPr lvl="1"/>
            <a:r>
              <a:rPr lang="en-US" dirty="0"/>
              <a:t>&gt;18 YO</a:t>
            </a:r>
            <a:endParaRPr dirty="0"/>
          </a:p>
          <a:p>
            <a:pPr lvl="1"/>
            <a:r>
              <a:rPr lang="en-US" dirty="0"/>
              <a:t>At least one self-reported symptom of acute infection</a:t>
            </a:r>
            <a:endParaRPr dirty="0"/>
          </a:p>
          <a:p>
            <a:pPr lvl="1"/>
            <a:r>
              <a:rPr lang="en-US" dirty="0"/>
              <a:t>Positive test result</a:t>
            </a:r>
            <a:endParaRPr dirty="0"/>
          </a:p>
          <a:p>
            <a:pPr marL="152396" indent="0">
              <a:buNone/>
            </a:pPr>
            <a:endParaRPr dirty="0"/>
          </a:p>
        </p:txBody>
      </p:sp>
    </p:spTree>
    <p:extLst>
      <p:ext uri="{BB962C8B-B14F-4D97-AF65-F5344CB8AC3E}">
        <p14:creationId xmlns:p14="http://schemas.microsoft.com/office/powerpoint/2010/main" val="3918370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Modafinil</a:t>
            </a:r>
            <a:r>
              <a:rPr lang="en-US" dirty="0"/>
              <a:t> </a:t>
            </a:r>
          </a:p>
        </p:txBody>
      </p:sp>
      <p:sp>
        <p:nvSpPr>
          <p:cNvPr id="3" name="Text Placeholder 2"/>
          <p:cNvSpPr>
            <a:spLocks noGrp="1"/>
          </p:cNvSpPr>
          <p:nvPr>
            <p:ph type="body" idx="1"/>
          </p:nvPr>
        </p:nvSpPr>
        <p:spPr/>
        <p:txBody>
          <a:bodyPr/>
          <a:lstStyle/>
          <a:p>
            <a:r>
              <a:rPr lang="en-US" dirty="0"/>
              <a:t>Currently case-report level data in use for “brain fog” and severe fatigue as part of the long-COVID syndrome</a:t>
            </a:r>
          </a:p>
          <a:p>
            <a:r>
              <a:rPr lang="en-US" dirty="0"/>
              <a:t>Currently undergoing study in an NIH clinical trial</a:t>
            </a:r>
          </a:p>
          <a:p>
            <a:r>
              <a:rPr lang="en-US" dirty="0"/>
              <a:t>Starting dose: 200mg daily</a:t>
            </a:r>
          </a:p>
          <a:p>
            <a:endParaRPr lang="en-US" dirty="0"/>
          </a:p>
          <a:p>
            <a:pPr marL="152396" indent="0">
              <a:buNone/>
            </a:pPr>
            <a:endParaRPr lang="en-US" dirty="0"/>
          </a:p>
          <a:p>
            <a:pPr marL="152396" indent="0">
              <a:buNone/>
            </a:pPr>
            <a:r>
              <a:rPr lang="en-US" dirty="0" err="1"/>
              <a:t>Kozlov</a:t>
            </a:r>
            <a:r>
              <a:rPr lang="en-US" dirty="0"/>
              <a:t>, Max. </a:t>
            </a:r>
          </a:p>
          <a:p>
            <a:pPr marL="152396" indent="0">
              <a:buNone/>
            </a:pPr>
            <a:r>
              <a:rPr lang="en-US" dirty="0"/>
              <a:t>Nature News 1 Aug 2023</a:t>
            </a:r>
          </a:p>
        </p:txBody>
      </p:sp>
    </p:spTree>
    <p:extLst>
      <p:ext uri="{BB962C8B-B14F-4D97-AF65-F5344CB8AC3E}">
        <p14:creationId xmlns:p14="http://schemas.microsoft.com/office/powerpoint/2010/main" val="3427646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94"/>
        <p:cNvGrpSpPr/>
        <p:nvPr/>
      </p:nvGrpSpPr>
      <p:grpSpPr>
        <a:xfrm>
          <a:off x="0" y="0"/>
          <a:ext cx="0" cy="0"/>
          <a:chOff x="0" y="0"/>
          <a:chExt cx="0" cy="0"/>
        </a:xfrm>
      </p:grpSpPr>
      <p:sp>
        <p:nvSpPr>
          <p:cNvPr id="95" name="Google Shape;95;p7"/>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Viral replication</a:t>
            </a:r>
            <a:endParaRPr/>
          </a:p>
        </p:txBody>
      </p:sp>
      <p:pic>
        <p:nvPicPr>
          <p:cNvPr id="96" name="Google Shape;96;p7"/>
          <p:cNvPicPr preferRelativeResize="0"/>
          <p:nvPr/>
        </p:nvPicPr>
        <p:blipFill rotWithShape="1">
          <a:blip r:embed="rId3">
            <a:alphaModFix/>
          </a:blip>
          <a:srcRect/>
          <a:stretch/>
        </p:blipFill>
        <p:spPr>
          <a:xfrm>
            <a:off x="4239993" y="387435"/>
            <a:ext cx="6702827" cy="6236231"/>
          </a:xfrm>
          <a:prstGeom prst="rect">
            <a:avLst/>
          </a:prstGeom>
          <a:noFill/>
          <a:ln>
            <a:noFill/>
          </a:ln>
        </p:spPr>
      </p:pic>
      <p:sp>
        <p:nvSpPr>
          <p:cNvPr id="97" name="Google Shape;97;p7"/>
          <p:cNvSpPr/>
          <p:nvPr/>
        </p:nvSpPr>
        <p:spPr>
          <a:xfrm>
            <a:off x="0" y="6632298"/>
            <a:ext cx="6096000" cy="225713"/>
          </a:xfrm>
          <a:prstGeom prst="rect">
            <a:avLst/>
          </a:prstGeom>
          <a:noFill/>
          <a:ln>
            <a:noFill/>
          </a:ln>
        </p:spPr>
        <p:txBody>
          <a:bodyPr spcFirstLastPara="1" wrap="square" lIns="121900" tIns="60933" rIns="121900" bIns="60933" anchor="t" anchorCtr="0">
            <a:spAutoFit/>
          </a:bodyPr>
          <a:lstStyle/>
          <a:p>
            <a:r>
              <a:rPr lang="en-US" sz="667"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Photo credit: Bottom-up assembly of viral replication cycles | Nature Communications</a:t>
            </a:r>
            <a:endParaRPr sz="667">
              <a:solidFill>
                <a:srgbClr val="000000"/>
              </a:solidFill>
              <a:latin typeface="Arial"/>
              <a:ea typeface="Arial"/>
              <a:cs typeface="Arial"/>
              <a:sym typeface="Arial"/>
            </a:endParaRPr>
          </a:p>
        </p:txBody>
      </p:sp>
    </p:spTree>
    <p:extLst>
      <p:ext uri="{BB962C8B-B14F-4D97-AF65-F5344CB8AC3E}">
        <p14:creationId xmlns:p14="http://schemas.microsoft.com/office/powerpoint/2010/main" val="178034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9"/>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Local resources:</a:t>
            </a:r>
            <a:endParaRPr dirty="0"/>
          </a:p>
        </p:txBody>
      </p:sp>
      <p:sp>
        <p:nvSpPr>
          <p:cNvPr id="319" name="Google Shape;319;p39"/>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dirty="0"/>
              <a:t>Recommendations as primary care providers:</a:t>
            </a:r>
          </a:p>
          <a:p>
            <a:pPr lvl="1" indent="-457189">
              <a:buSzPts val="1800"/>
              <a:buChar char="●"/>
            </a:pPr>
            <a:r>
              <a:rPr lang="en-US" dirty="0">
                <a:hlinkClick r:id="rId3"/>
              </a:rPr>
              <a:t>Caring for People with Post-COVID Conditions | CDC</a:t>
            </a:r>
            <a:endParaRPr lang="en-US" dirty="0"/>
          </a:p>
          <a:p>
            <a:pPr lvl="1" indent="-457189">
              <a:buSzPts val="1800"/>
              <a:buChar char="●"/>
            </a:pPr>
            <a:r>
              <a:rPr lang="en-US" dirty="0">
                <a:hlinkClick r:id="rId4"/>
              </a:rPr>
              <a:t>Post-COVID Syndrome | AAFP</a:t>
            </a:r>
            <a:endParaRPr lang="en-US" dirty="0"/>
          </a:p>
          <a:p>
            <a:pPr lvl="1" indent="-457189">
              <a:buSzPts val="1800"/>
              <a:buChar char="●"/>
            </a:pPr>
            <a:r>
              <a:rPr lang="en-US" dirty="0">
                <a:hlinkClick r:id="rId5"/>
              </a:rPr>
              <a:t>Long COVID Patient Fact Sheet (thoracic.org)</a:t>
            </a:r>
            <a:endParaRPr lang="en-US" dirty="0"/>
          </a:p>
          <a:p>
            <a:pPr lvl="1" indent="-457189">
              <a:buSzPts val="1800"/>
              <a:buChar char="●"/>
            </a:pPr>
            <a:r>
              <a:rPr lang="en-US" dirty="0">
                <a:hlinkClick r:id="rId6"/>
              </a:rPr>
              <a:t>Coronavirus disease (COVID-19): Post COVID-19 condition (who.int)</a:t>
            </a:r>
            <a:endParaRPr lang="en-US" dirty="0"/>
          </a:p>
          <a:p>
            <a:r>
              <a:rPr lang="en-US" dirty="0"/>
              <a:t>Places to refer:</a:t>
            </a:r>
            <a:endParaRPr dirty="0"/>
          </a:p>
          <a:p>
            <a:pPr lvl="1"/>
            <a:r>
              <a:rPr lang="en-US" dirty="0"/>
              <a:t>Ohio State University: PACS (Post-Acute Sequelae of COVID-19)</a:t>
            </a:r>
            <a:endParaRPr dirty="0"/>
          </a:p>
        </p:txBody>
      </p:sp>
    </p:spTree>
    <p:extLst>
      <p:ext uri="{BB962C8B-B14F-4D97-AF65-F5344CB8AC3E}">
        <p14:creationId xmlns:p14="http://schemas.microsoft.com/office/powerpoint/2010/main" val="8384802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7"/>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Agenda </a:t>
            </a:r>
            <a:endParaRPr/>
          </a:p>
        </p:txBody>
      </p:sp>
      <p:sp>
        <p:nvSpPr>
          <p:cNvPr id="368" name="Google Shape;368;p47"/>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92500" lnSpcReduction="20000"/>
          </a:bodyPr>
          <a:lstStyle/>
          <a:p>
            <a:pPr marL="380990" indent="-380990">
              <a:buSzPct val="108108"/>
            </a:pPr>
            <a:r>
              <a:rPr lang="en-US" dirty="0"/>
              <a:t>Introduction</a:t>
            </a:r>
            <a:endParaRPr dirty="0"/>
          </a:p>
          <a:p>
            <a:pPr marL="380990" indent="-380990">
              <a:spcBef>
                <a:spcPts val="1600"/>
              </a:spcBef>
              <a:buSzPct val="108108"/>
            </a:pPr>
            <a:r>
              <a:rPr lang="en-US" dirty="0"/>
              <a:t>Therapeutics</a:t>
            </a:r>
            <a:endParaRPr dirty="0"/>
          </a:p>
          <a:p>
            <a:pPr marL="380990" indent="-380990">
              <a:spcBef>
                <a:spcPts val="1600"/>
              </a:spcBef>
              <a:buSzPct val="108108"/>
            </a:pPr>
            <a:r>
              <a:rPr lang="en-US" dirty="0"/>
              <a:t>Anticoagulation </a:t>
            </a:r>
            <a:endParaRPr dirty="0"/>
          </a:p>
          <a:p>
            <a:pPr marL="380990" indent="-380990">
              <a:spcBef>
                <a:spcPts val="1600"/>
              </a:spcBef>
              <a:buSzPct val="108108"/>
            </a:pPr>
            <a:r>
              <a:rPr lang="en-US" dirty="0"/>
              <a:t>Cardiac disease</a:t>
            </a:r>
            <a:endParaRPr dirty="0"/>
          </a:p>
          <a:p>
            <a:pPr marL="380990" indent="-380990">
              <a:spcBef>
                <a:spcPts val="1600"/>
              </a:spcBef>
              <a:buSzPct val="108108"/>
            </a:pPr>
            <a:r>
              <a:rPr lang="en-US" dirty="0"/>
              <a:t>Post-COVID syndrome</a:t>
            </a:r>
            <a:endParaRPr dirty="0"/>
          </a:p>
          <a:p>
            <a:pPr marL="380990" indent="-380990">
              <a:spcBef>
                <a:spcPts val="1600"/>
              </a:spcBef>
              <a:buSzPct val="108108"/>
            </a:pPr>
            <a:r>
              <a:rPr lang="en-US" b="1" dirty="0"/>
              <a:t>Vaccinations</a:t>
            </a:r>
            <a:endParaRPr b="1" dirty="0"/>
          </a:p>
          <a:p>
            <a:pPr marL="380990" indent="-380990">
              <a:spcBef>
                <a:spcPts val="1600"/>
              </a:spcBef>
              <a:spcAft>
                <a:spcPts val="1600"/>
              </a:spcAft>
              <a:buSzPct val="108108"/>
            </a:pPr>
            <a:r>
              <a:rPr lang="en-US" dirty="0"/>
              <a:t>Resources for Patients and Providers </a:t>
            </a:r>
            <a:endParaRPr dirty="0"/>
          </a:p>
        </p:txBody>
      </p:sp>
    </p:spTree>
    <p:extLst>
      <p:ext uri="{BB962C8B-B14F-4D97-AF65-F5344CB8AC3E}">
        <p14:creationId xmlns:p14="http://schemas.microsoft.com/office/powerpoint/2010/main" val="1524612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8"/>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COVID-19 Vaccines</a:t>
            </a:r>
            <a:endParaRPr/>
          </a:p>
        </p:txBody>
      </p:sp>
      <p:sp>
        <p:nvSpPr>
          <p:cNvPr id="374" name="Google Shape;374;p48"/>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92500" lnSpcReduction="20000"/>
          </a:bodyPr>
          <a:lstStyle/>
          <a:p>
            <a:pPr marL="380990" indent="-380990"/>
            <a:r>
              <a:rPr lang="en-US" dirty="0"/>
              <a:t>Modified mRNA vaccines: manufactured by </a:t>
            </a:r>
            <a:r>
              <a:rPr lang="en-US" dirty="0" err="1"/>
              <a:t>Moderna</a:t>
            </a:r>
            <a:r>
              <a:rPr lang="en-US" dirty="0"/>
              <a:t> and Pfizer</a:t>
            </a:r>
            <a:endParaRPr dirty="0"/>
          </a:p>
          <a:p>
            <a:pPr marL="990575" lvl="1" indent="-380990">
              <a:spcBef>
                <a:spcPts val="1600"/>
              </a:spcBef>
            </a:pPr>
            <a:r>
              <a:rPr lang="en-US" dirty="0"/>
              <a:t>Lipid nanoparticle-formulated nucleoside-modified mRNA encoding the spike glycoprotein </a:t>
            </a:r>
            <a:endParaRPr dirty="0"/>
          </a:p>
          <a:p>
            <a:pPr marL="380990" indent="-380990">
              <a:spcBef>
                <a:spcPts val="1600"/>
              </a:spcBef>
            </a:pPr>
            <a:r>
              <a:rPr lang="en-US" dirty="0"/>
              <a:t>Adenovirus vector: J&amp;J</a:t>
            </a:r>
            <a:endParaRPr dirty="0"/>
          </a:p>
          <a:p>
            <a:pPr marL="990575" lvl="1" indent="-380990">
              <a:spcBef>
                <a:spcPts val="1600"/>
              </a:spcBef>
            </a:pPr>
            <a:r>
              <a:rPr lang="en-US" dirty="0"/>
              <a:t>Uses modified version of a different virus to inform cells to produce the spike protein. Cells then display them on their surfaces, allowing the body’s immune system to recognize and produce antibodies against this</a:t>
            </a:r>
            <a:endParaRPr dirty="0"/>
          </a:p>
          <a:p>
            <a:pPr marL="380990" indent="-380990">
              <a:spcBef>
                <a:spcPts val="1600"/>
              </a:spcBef>
            </a:pPr>
            <a:r>
              <a:rPr lang="en-US" dirty="0"/>
              <a:t>Protein subunit: </a:t>
            </a:r>
            <a:r>
              <a:rPr lang="en-US" dirty="0" err="1"/>
              <a:t>Novovax</a:t>
            </a:r>
            <a:endParaRPr dirty="0"/>
          </a:p>
          <a:p>
            <a:pPr marL="990575" lvl="1" indent="-380990">
              <a:spcBef>
                <a:spcPts val="1600"/>
              </a:spcBef>
              <a:spcAft>
                <a:spcPts val="1600"/>
              </a:spcAft>
            </a:pPr>
            <a:r>
              <a:rPr lang="en-US" dirty="0"/>
              <a:t>Not commonly administered in the US</a:t>
            </a:r>
            <a:endParaRPr dirty="0"/>
          </a:p>
        </p:txBody>
      </p:sp>
    </p:spTree>
    <p:extLst>
      <p:ext uri="{BB962C8B-B14F-4D97-AF65-F5344CB8AC3E}">
        <p14:creationId xmlns:p14="http://schemas.microsoft.com/office/powerpoint/2010/main" val="3204842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COVID-19 Vaccines</a:t>
            </a:r>
          </a:p>
        </p:txBody>
      </p:sp>
      <p:sp>
        <p:nvSpPr>
          <p:cNvPr id="3" name="Text Placeholder 2"/>
          <p:cNvSpPr>
            <a:spLocks noGrp="1"/>
          </p:cNvSpPr>
          <p:nvPr>
            <p:ph type="body" idx="1"/>
          </p:nvPr>
        </p:nvSpPr>
        <p:spPr>
          <a:xfrm>
            <a:off x="415600" y="1356967"/>
            <a:ext cx="11360800" cy="4555200"/>
          </a:xfrm>
        </p:spPr>
        <p:txBody>
          <a:bodyPr/>
          <a:lstStyle/>
          <a:p>
            <a:r>
              <a:rPr lang="en-US" dirty="0"/>
              <a:t>Updated (bivalent): protect against both the original virus and the omicron variant BA.4 and BA.5</a:t>
            </a:r>
          </a:p>
          <a:p>
            <a:pPr lvl="1"/>
            <a:r>
              <a:rPr lang="en-US" dirty="0"/>
              <a:t>Pfizer and </a:t>
            </a:r>
            <a:r>
              <a:rPr lang="en-US" dirty="0" err="1"/>
              <a:t>Moderna</a:t>
            </a:r>
            <a:r>
              <a:rPr lang="en-US" dirty="0"/>
              <a:t> both have updated vaccines</a:t>
            </a:r>
          </a:p>
          <a:p>
            <a:r>
              <a:rPr lang="en-US" dirty="0"/>
              <a:t>Original vaccines are sometimes called monovalent; they were designed to protect against the original virus</a:t>
            </a:r>
          </a:p>
          <a:p>
            <a:r>
              <a:rPr lang="en-US" dirty="0"/>
              <a:t>New vaccines are expected in Fall 2023</a:t>
            </a:r>
          </a:p>
        </p:txBody>
      </p:sp>
      <p:pic>
        <p:nvPicPr>
          <p:cNvPr id="4" name="Picture 3"/>
          <p:cNvPicPr>
            <a:picLocks noChangeAspect="1"/>
          </p:cNvPicPr>
          <p:nvPr/>
        </p:nvPicPr>
        <p:blipFill>
          <a:blip r:embed="rId2"/>
          <a:stretch>
            <a:fillRect/>
          </a:stretch>
        </p:blipFill>
        <p:spPr>
          <a:xfrm>
            <a:off x="1988896" y="4300500"/>
            <a:ext cx="8085002" cy="2557500"/>
          </a:xfrm>
          <a:prstGeom prst="rect">
            <a:avLst/>
          </a:prstGeom>
        </p:spPr>
      </p:pic>
    </p:spTree>
    <p:extLst>
      <p:ext uri="{BB962C8B-B14F-4D97-AF65-F5344CB8AC3E}">
        <p14:creationId xmlns:p14="http://schemas.microsoft.com/office/powerpoint/2010/main" val="36227153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0614" y="764225"/>
            <a:ext cx="11638932" cy="4881225"/>
          </a:xfrm>
          <a:prstGeom prst="rect">
            <a:avLst/>
          </a:prstGeom>
        </p:spPr>
      </p:pic>
    </p:spTree>
    <p:extLst>
      <p:ext uri="{BB962C8B-B14F-4D97-AF65-F5344CB8AC3E}">
        <p14:creationId xmlns:p14="http://schemas.microsoft.com/office/powerpoint/2010/main" val="38854902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9"/>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Current CDC Recommendations</a:t>
            </a:r>
            <a:endParaRPr/>
          </a:p>
        </p:txBody>
      </p:sp>
      <p:sp>
        <p:nvSpPr>
          <p:cNvPr id="380" name="Google Shape;380;p49"/>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dirty="0"/>
              <a:t>Every 6 years and older should get 1 updated Pfizer or </a:t>
            </a:r>
            <a:r>
              <a:rPr lang="en-US" dirty="0" err="1"/>
              <a:t>Moderna</a:t>
            </a:r>
            <a:r>
              <a:rPr lang="en-US" dirty="0"/>
              <a:t> vaccine regardless of whether they’ve received the original vaccines</a:t>
            </a:r>
          </a:p>
          <a:p>
            <a:r>
              <a:rPr lang="en-US" dirty="0"/>
              <a:t>&gt;65YO can get a 2</a:t>
            </a:r>
            <a:r>
              <a:rPr lang="en-US" baseline="30000" dirty="0"/>
              <a:t>nd</a:t>
            </a:r>
            <a:r>
              <a:rPr lang="en-US" dirty="0"/>
              <a:t> updated dose of updated Pfizer or </a:t>
            </a:r>
            <a:r>
              <a:rPr lang="en-US" dirty="0" err="1"/>
              <a:t>Moderna</a:t>
            </a:r>
            <a:endParaRPr lang="en-US" dirty="0"/>
          </a:p>
          <a:p>
            <a:r>
              <a:rPr lang="en-US" dirty="0"/>
              <a:t>People who are moderately to severely immunocompromised can get additional doses of updated Pfizer or </a:t>
            </a:r>
            <a:r>
              <a:rPr lang="en-US" dirty="0" err="1"/>
              <a:t>Moderna</a:t>
            </a:r>
            <a:endParaRPr lang="en-US" dirty="0"/>
          </a:p>
          <a:p>
            <a:r>
              <a:rPr lang="en-US" dirty="0"/>
              <a:t>6mos-5YO: may need multiple doses to be up to date, including at least one dose of updated Pfizer or </a:t>
            </a:r>
            <a:r>
              <a:rPr lang="en-US" dirty="0" err="1"/>
              <a:t>Moderna</a:t>
            </a:r>
            <a:endParaRPr dirty="0"/>
          </a:p>
        </p:txBody>
      </p:sp>
    </p:spTree>
    <p:extLst>
      <p:ext uri="{BB962C8B-B14F-4D97-AF65-F5344CB8AC3E}">
        <p14:creationId xmlns:p14="http://schemas.microsoft.com/office/powerpoint/2010/main" val="27120200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1099" y="147782"/>
            <a:ext cx="10423999" cy="6198945"/>
          </a:xfrm>
          <a:prstGeom prst="rect">
            <a:avLst/>
          </a:prstGeom>
        </p:spPr>
      </p:pic>
    </p:spTree>
    <p:extLst>
      <p:ext uri="{BB962C8B-B14F-4D97-AF65-F5344CB8AC3E}">
        <p14:creationId xmlns:p14="http://schemas.microsoft.com/office/powerpoint/2010/main" val="13916698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Shape 40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17809" y="455659"/>
            <a:ext cx="9867560" cy="6182207"/>
          </a:xfrm>
          <a:prstGeom prst="rect">
            <a:avLst/>
          </a:prstGeom>
        </p:spPr>
      </p:pic>
    </p:spTree>
    <p:extLst>
      <p:ext uri="{BB962C8B-B14F-4D97-AF65-F5344CB8AC3E}">
        <p14:creationId xmlns:p14="http://schemas.microsoft.com/office/powerpoint/2010/main" val="30107863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Shape 384"/>
        <p:cNvGrpSpPr/>
        <p:nvPr/>
      </p:nvGrpSpPr>
      <p:grpSpPr>
        <a:xfrm>
          <a:off x="0" y="0"/>
          <a:ext cx="0" cy="0"/>
          <a:chOff x="0" y="0"/>
          <a:chExt cx="0" cy="0"/>
        </a:xfrm>
      </p:grpSpPr>
      <p:sp>
        <p:nvSpPr>
          <p:cNvPr id="385" name="Google Shape;385;p50"/>
          <p:cNvSpPr txBox="1">
            <a:spLocks noGrp="1"/>
          </p:cNvSpPr>
          <p:nvPr>
            <p:ph type="title"/>
          </p:nvPr>
        </p:nvSpPr>
        <p:spPr>
          <a:xfrm>
            <a:off x="207800" y="593367"/>
            <a:ext cx="117764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What is considered moderate to severe </a:t>
            </a:r>
            <a:r>
              <a:rPr lang="en-US" dirty="0" err="1"/>
              <a:t>immunocompromise</a:t>
            </a:r>
            <a:r>
              <a:rPr lang="en-US" dirty="0"/>
              <a:t>?</a:t>
            </a:r>
            <a:endParaRPr dirty="0"/>
          </a:p>
        </p:txBody>
      </p:sp>
      <p:sp>
        <p:nvSpPr>
          <p:cNvPr id="386" name="Google Shape;386;p50"/>
          <p:cNvSpPr txBox="1">
            <a:spLocks noGrp="1"/>
          </p:cNvSpPr>
          <p:nvPr>
            <p:ph type="body" idx="1"/>
          </p:nvPr>
        </p:nvSpPr>
        <p:spPr>
          <a:xfrm>
            <a:off x="415600" y="1846593"/>
            <a:ext cx="11360800" cy="4555200"/>
          </a:xfrm>
          <a:prstGeom prst="rect">
            <a:avLst/>
          </a:prstGeom>
          <a:noFill/>
          <a:ln>
            <a:noFill/>
          </a:ln>
        </p:spPr>
        <p:txBody>
          <a:bodyPr spcFirstLastPara="1" vert="horz" wrap="square" lIns="121900" tIns="121900" rIns="121900" bIns="121900" rtlCol="0" anchor="t" anchorCtr="0">
            <a:normAutofit fontScale="92500" lnSpcReduction="10000"/>
          </a:bodyPr>
          <a:lstStyle/>
          <a:p>
            <a:r>
              <a:rPr lang="en-US" dirty="0"/>
              <a:t>active treatment for solid tumor and hematologic malignancies</a:t>
            </a:r>
            <a:endParaRPr dirty="0"/>
          </a:p>
          <a:p>
            <a:r>
              <a:rPr lang="en-US" dirty="0"/>
              <a:t>hematologic malignancies associated with poor responses to vaccines (regardless of current treatment status): NHL, multiple myeloma, acute leukemia, chronic lymphocytic leukemia</a:t>
            </a:r>
            <a:endParaRPr dirty="0"/>
          </a:p>
          <a:p>
            <a:r>
              <a:rPr lang="en-US" dirty="0"/>
              <a:t>receipt of solid organ or islet transplant; taking </a:t>
            </a:r>
            <a:r>
              <a:rPr lang="en-US" dirty="0" err="1"/>
              <a:t>immunosupressive</a:t>
            </a:r>
            <a:r>
              <a:rPr lang="en-US" dirty="0"/>
              <a:t> therapy</a:t>
            </a:r>
            <a:endParaRPr dirty="0"/>
          </a:p>
          <a:p>
            <a:r>
              <a:rPr lang="en-US" dirty="0"/>
              <a:t>moderate or severe primary immunodeficiency: CVID, DiGeorge, </a:t>
            </a:r>
            <a:r>
              <a:rPr lang="en-US" dirty="0" err="1"/>
              <a:t>Wiskott</a:t>
            </a:r>
            <a:r>
              <a:rPr lang="en-US" dirty="0"/>
              <a:t>-Aldrich</a:t>
            </a:r>
            <a:endParaRPr dirty="0"/>
          </a:p>
          <a:p>
            <a:r>
              <a:rPr lang="en-US" dirty="0"/>
              <a:t>advanced HIV: CD4 &lt; 200</a:t>
            </a:r>
            <a:endParaRPr dirty="0"/>
          </a:p>
          <a:p>
            <a:r>
              <a:rPr lang="en-US" dirty="0"/>
              <a:t>active treatment with corticosteroids &gt; 20mg/day for &gt; 2 weeks, alkylating agents, antimetabolites, TNF blockers, biologics that are B cell depleting</a:t>
            </a:r>
            <a:endParaRPr dirty="0"/>
          </a:p>
          <a:p>
            <a:pPr indent="-304792">
              <a:buNone/>
            </a:pPr>
            <a:endParaRPr dirty="0"/>
          </a:p>
        </p:txBody>
      </p:sp>
    </p:spTree>
    <p:extLst>
      <p:ext uri="{BB962C8B-B14F-4D97-AF65-F5344CB8AC3E}">
        <p14:creationId xmlns:p14="http://schemas.microsoft.com/office/powerpoint/2010/main" val="25856293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7526" y="315369"/>
            <a:ext cx="10049164" cy="6358635"/>
          </a:xfrm>
          <a:prstGeom prst="rect">
            <a:avLst/>
          </a:prstGeom>
        </p:spPr>
      </p:pic>
    </p:spTree>
    <p:extLst>
      <p:ext uri="{BB962C8B-B14F-4D97-AF65-F5344CB8AC3E}">
        <p14:creationId xmlns:p14="http://schemas.microsoft.com/office/powerpoint/2010/main" val="1263190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01"/>
        <p:cNvGrpSpPr/>
        <p:nvPr/>
      </p:nvGrpSpPr>
      <p:grpSpPr>
        <a:xfrm>
          <a:off x="0" y="0"/>
          <a:ext cx="0" cy="0"/>
          <a:chOff x="0" y="0"/>
          <a:chExt cx="0" cy="0"/>
        </a:xfrm>
      </p:grpSpPr>
      <p:sp>
        <p:nvSpPr>
          <p:cNvPr id="102" name="Google Shape;102;p8"/>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COVID transmission</a:t>
            </a:r>
            <a:endParaRPr/>
          </a:p>
        </p:txBody>
      </p:sp>
      <p:sp>
        <p:nvSpPr>
          <p:cNvPr id="103" name="Google Shape;103;p8"/>
          <p:cNvSpPr txBox="1">
            <a:spLocks noGrp="1"/>
          </p:cNvSpPr>
          <p:nvPr>
            <p:ph type="body" idx="1"/>
          </p:nvPr>
        </p:nvSpPr>
        <p:spPr>
          <a:xfrm>
            <a:off x="415601" y="1536633"/>
            <a:ext cx="5540492" cy="4555200"/>
          </a:xfrm>
          <a:prstGeom prst="rect">
            <a:avLst/>
          </a:prstGeom>
          <a:noFill/>
          <a:ln>
            <a:noFill/>
          </a:ln>
        </p:spPr>
        <p:txBody>
          <a:bodyPr spcFirstLastPara="1" vert="horz" wrap="square" lIns="121900" tIns="121900" rIns="121900" bIns="121900" rtlCol="0" anchor="t" anchorCtr="0">
            <a:normAutofit/>
          </a:bodyPr>
          <a:lstStyle/>
          <a:p>
            <a:pPr marL="0" indent="0">
              <a:buNone/>
            </a:pPr>
            <a:r>
              <a:rPr lang="en-US" dirty="0"/>
              <a:t>Human-Human</a:t>
            </a:r>
            <a:endParaRPr dirty="0"/>
          </a:p>
          <a:p>
            <a:pPr marL="380990" indent="-380990">
              <a:spcBef>
                <a:spcPts val="1600"/>
              </a:spcBef>
            </a:pPr>
            <a:r>
              <a:rPr lang="en-US" dirty="0"/>
              <a:t>exposure to infectious respiratory fluids</a:t>
            </a:r>
            <a:endParaRPr dirty="0"/>
          </a:p>
          <a:p>
            <a:pPr marL="380990" indent="-380990">
              <a:spcBef>
                <a:spcPts val="1600"/>
              </a:spcBef>
            </a:pPr>
            <a:r>
              <a:rPr lang="en-US" dirty="0"/>
              <a:t>inhalation, depositions, contact with mucous membranes</a:t>
            </a:r>
            <a:endParaRPr dirty="0"/>
          </a:p>
          <a:p>
            <a:pPr marL="380990" indent="-380990">
              <a:spcBef>
                <a:spcPts val="1600"/>
              </a:spcBef>
              <a:spcAft>
                <a:spcPts val="1600"/>
              </a:spcAft>
            </a:pPr>
            <a:r>
              <a:rPr lang="en-US" dirty="0"/>
              <a:t>droplets versus aerosolized particles</a:t>
            </a:r>
            <a:endParaRPr dirty="0"/>
          </a:p>
        </p:txBody>
      </p:sp>
      <p:pic>
        <p:nvPicPr>
          <p:cNvPr id="104" name="Google Shape;104;p8"/>
          <p:cNvPicPr preferRelativeResize="0"/>
          <p:nvPr/>
        </p:nvPicPr>
        <p:blipFill rotWithShape="1">
          <a:blip r:embed="rId3">
            <a:alphaModFix/>
          </a:blip>
          <a:srcRect/>
          <a:stretch/>
        </p:blipFill>
        <p:spPr>
          <a:xfrm>
            <a:off x="6857776" y="129805"/>
            <a:ext cx="4712357" cy="6058745"/>
          </a:xfrm>
          <a:prstGeom prst="rect">
            <a:avLst/>
          </a:prstGeom>
          <a:noFill/>
          <a:ln>
            <a:noFill/>
          </a:ln>
        </p:spPr>
      </p:pic>
      <p:sp>
        <p:nvSpPr>
          <p:cNvPr id="105" name="Google Shape;105;p8"/>
          <p:cNvSpPr/>
          <p:nvPr/>
        </p:nvSpPr>
        <p:spPr>
          <a:xfrm>
            <a:off x="0" y="6632298"/>
            <a:ext cx="6096000" cy="225713"/>
          </a:xfrm>
          <a:prstGeom prst="rect">
            <a:avLst/>
          </a:prstGeom>
          <a:noFill/>
          <a:ln>
            <a:noFill/>
          </a:ln>
        </p:spPr>
        <p:txBody>
          <a:bodyPr spcFirstLastPara="1" wrap="square" lIns="121900" tIns="60933" rIns="121900" bIns="60933" anchor="t" anchorCtr="0">
            <a:spAutoFit/>
          </a:bodyPr>
          <a:lstStyle/>
          <a:p>
            <a:r>
              <a:rPr lang="en-US" sz="667"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Photo credit: Origin, transmission, diagnosis and management of coronavirus disease 2019 (COVID-19) | Postgraduate Medical Journal (bmj.com)</a:t>
            </a:r>
            <a:endParaRPr sz="667">
              <a:solidFill>
                <a:srgbClr val="000000"/>
              </a:solidFill>
              <a:latin typeface="Arial"/>
              <a:ea typeface="Arial"/>
              <a:cs typeface="Arial"/>
              <a:sym typeface="Arial"/>
            </a:endParaRPr>
          </a:p>
        </p:txBody>
      </p:sp>
    </p:spTree>
    <p:extLst>
      <p:ext uri="{BB962C8B-B14F-4D97-AF65-F5344CB8AC3E}">
        <p14:creationId xmlns:p14="http://schemas.microsoft.com/office/powerpoint/2010/main" val="38532249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1"/>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Recommendations for Pregnant Persons:</a:t>
            </a:r>
            <a:endParaRPr/>
          </a:p>
        </p:txBody>
      </p:sp>
      <p:sp>
        <p:nvSpPr>
          <p:cNvPr id="392" name="Google Shape;392;p51"/>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77500" lnSpcReduction="20000"/>
          </a:bodyPr>
          <a:lstStyle/>
          <a:p>
            <a:pPr indent="-445758">
              <a:buSzPct val="100000"/>
            </a:pPr>
            <a:r>
              <a:rPr lang="en-US" dirty="0"/>
              <a:t>General note: NONE of the COVID vaccines contains a live virus. They cannot cause COVID 19 in anyone. </a:t>
            </a:r>
            <a:endParaRPr dirty="0"/>
          </a:p>
          <a:p>
            <a:pPr lvl="1" indent="-414432">
              <a:buSzPct val="100000"/>
            </a:pPr>
            <a:r>
              <a:rPr lang="en-US" dirty="0"/>
              <a:t>However, fever in pregnancy can be associated with adverse outcomes (regardless of reason); this can be treated with acetaminophen. </a:t>
            </a:r>
            <a:endParaRPr dirty="0"/>
          </a:p>
          <a:p>
            <a:pPr indent="-445758">
              <a:buSzPct val="100000"/>
            </a:pPr>
            <a:r>
              <a:rPr lang="en-US" dirty="0"/>
              <a:t>current CDC recommendations: any patient&gt; 6mos of age INCLUDING people who are pregnant, breastfeeding, trying to get pregnant now or might become pregnant in the future. Antibodies made by pregnant person can travel to baby before birth or through breastmilk after birth</a:t>
            </a:r>
            <a:endParaRPr dirty="0"/>
          </a:p>
          <a:p>
            <a:pPr indent="-445758">
              <a:buSzPct val="100000"/>
            </a:pPr>
            <a:r>
              <a:rPr lang="en-US" dirty="0"/>
              <a:t>vaccination is recommended at any point during pregnancy </a:t>
            </a:r>
            <a:endParaRPr dirty="0"/>
          </a:p>
          <a:p>
            <a:pPr indent="-445758">
              <a:buSzPct val="100000"/>
            </a:pPr>
            <a:r>
              <a:rPr lang="en-US" dirty="0"/>
              <a:t>it is recommended that people who are breastfeeding get vaccinated and stay up to date. There is no evidence for harm to person or baby during breastfeeding</a:t>
            </a:r>
          </a:p>
          <a:p>
            <a:pPr indent="-445758">
              <a:buSzPct val="100000"/>
            </a:pPr>
            <a:r>
              <a:rPr lang="en-US" dirty="0"/>
              <a:t>Pregnant people can get the COVID-19 vaccine and other vaccines like the flu vaccine at the same time</a:t>
            </a:r>
            <a:endParaRPr dirty="0"/>
          </a:p>
          <a:p>
            <a:pPr indent="-304792">
              <a:buSzPct val="100000"/>
              <a:buNone/>
            </a:pPr>
            <a:endParaRPr dirty="0"/>
          </a:p>
        </p:txBody>
      </p:sp>
    </p:spTree>
    <p:extLst>
      <p:ext uri="{BB962C8B-B14F-4D97-AF65-F5344CB8AC3E}">
        <p14:creationId xmlns:p14="http://schemas.microsoft.com/office/powerpoint/2010/main" val="559054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Shape 396"/>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19223" y="304610"/>
            <a:ext cx="7469845" cy="6408141"/>
          </a:xfrm>
          <a:prstGeom prst="rect">
            <a:avLst/>
          </a:prstGeom>
        </p:spPr>
      </p:pic>
    </p:spTree>
    <p:extLst>
      <p:ext uri="{BB962C8B-B14F-4D97-AF65-F5344CB8AC3E}">
        <p14:creationId xmlns:p14="http://schemas.microsoft.com/office/powerpoint/2010/main" val="22717168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976" y="258619"/>
            <a:ext cx="6261371" cy="3767056"/>
          </a:xfrm>
          <a:prstGeom prst="rect">
            <a:avLst/>
          </a:prstGeom>
        </p:spPr>
      </p:pic>
      <p:pic>
        <p:nvPicPr>
          <p:cNvPr id="3" name="Picture 2"/>
          <p:cNvPicPr>
            <a:picLocks noChangeAspect="1"/>
          </p:cNvPicPr>
          <p:nvPr/>
        </p:nvPicPr>
        <p:blipFill>
          <a:blip r:embed="rId3"/>
          <a:stretch>
            <a:fillRect/>
          </a:stretch>
        </p:blipFill>
        <p:spPr>
          <a:xfrm>
            <a:off x="4351290" y="4159378"/>
            <a:ext cx="7508201" cy="2698623"/>
          </a:xfrm>
          <a:prstGeom prst="rect">
            <a:avLst/>
          </a:prstGeom>
        </p:spPr>
      </p:pic>
    </p:spTree>
    <p:extLst>
      <p:ext uri="{BB962C8B-B14F-4D97-AF65-F5344CB8AC3E}">
        <p14:creationId xmlns:p14="http://schemas.microsoft.com/office/powerpoint/2010/main" val="19176120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4"/>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Pre-vaccination counseling: Addressing Concerns</a:t>
            </a:r>
            <a:endParaRPr/>
          </a:p>
        </p:txBody>
      </p:sp>
      <p:sp>
        <p:nvSpPr>
          <p:cNvPr id="410" name="Google Shape;410;p54"/>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a:t>local reactions</a:t>
            </a:r>
            <a:endParaRPr/>
          </a:p>
          <a:p>
            <a:r>
              <a:rPr lang="en-US"/>
              <a:t>systemic reactions</a:t>
            </a:r>
            <a:endParaRPr/>
          </a:p>
          <a:p>
            <a:r>
              <a:rPr lang="en-US"/>
              <a:t>antipyretic or analgesic medications can be taken for treatment but shouldn’t be used prophylactically</a:t>
            </a:r>
            <a:endParaRPr/>
          </a:p>
          <a:p>
            <a:r>
              <a:rPr lang="en-US"/>
              <a:t>localized axillary LAD</a:t>
            </a:r>
            <a:endParaRPr/>
          </a:p>
          <a:p>
            <a:r>
              <a:rPr lang="en-US"/>
              <a:t>myocarditis/pericarditis</a:t>
            </a:r>
            <a:endParaRPr/>
          </a:p>
          <a:p>
            <a:r>
              <a:rPr lang="en-US"/>
              <a:t>anaphylactic reactions</a:t>
            </a:r>
            <a:endParaRPr/>
          </a:p>
          <a:p>
            <a:pPr marL="0" indent="0">
              <a:spcAft>
                <a:spcPts val="1600"/>
              </a:spcAft>
              <a:buNone/>
            </a:pPr>
            <a:endParaRPr/>
          </a:p>
        </p:txBody>
      </p:sp>
    </p:spTree>
    <p:extLst>
      <p:ext uri="{BB962C8B-B14F-4D97-AF65-F5344CB8AC3E}">
        <p14:creationId xmlns:p14="http://schemas.microsoft.com/office/powerpoint/2010/main" val="3290444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Shape 414"/>
        <p:cNvGrpSpPr/>
        <p:nvPr/>
      </p:nvGrpSpPr>
      <p:grpSpPr>
        <a:xfrm>
          <a:off x="0" y="0"/>
          <a:ext cx="0" cy="0"/>
          <a:chOff x="0" y="0"/>
          <a:chExt cx="0" cy="0"/>
        </a:xfrm>
      </p:grpSpPr>
      <p:pic>
        <p:nvPicPr>
          <p:cNvPr id="415" name="Google Shape;415;p55"/>
          <p:cNvPicPr preferRelativeResize="0"/>
          <p:nvPr/>
        </p:nvPicPr>
        <p:blipFill rotWithShape="1">
          <a:blip r:embed="rId3">
            <a:alphaModFix/>
          </a:blip>
          <a:srcRect/>
          <a:stretch/>
        </p:blipFill>
        <p:spPr>
          <a:xfrm>
            <a:off x="406400" y="191910"/>
            <a:ext cx="5475112" cy="6177844"/>
          </a:xfrm>
          <a:prstGeom prst="rect">
            <a:avLst/>
          </a:prstGeom>
          <a:noFill/>
          <a:ln>
            <a:noFill/>
          </a:ln>
        </p:spPr>
      </p:pic>
      <p:pic>
        <p:nvPicPr>
          <p:cNvPr id="416" name="Google Shape;416;p55"/>
          <p:cNvPicPr preferRelativeResize="0"/>
          <p:nvPr/>
        </p:nvPicPr>
        <p:blipFill rotWithShape="1">
          <a:blip r:embed="rId4">
            <a:alphaModFix/>
          </a:blip>
          <a:srcRect/>
          <a:stretch/>
        </p:blipFill>
        <p:spPr>
          <a:xfrm>
            <a:off x="5881513" y="4140198"/>
            <a:ext cx="5734756" cy="2229556"/>
          </a:xfrm>
          <a:prstGeom prst="rect">
            <a:avLst/>
          </a:prstGeom>
          <a:noFill/>
          <a:ln>
            <a:noFill/>
          </a:ln>
        </p:spPr>
      </p:pic>
    </p:spTree>
    <p:extLst>
      <p:ext uri="{BB962C8B-B14F-4D97-AF65-F5344CB8AC3E}">
        <p14:creationId xmlns:p14="http://schemas.microsoft.com/office/powerpoint/2010/main" val="24163407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Shape 420"/>
        <p:cNvGrpSpPr/>
        <p:nvPr/>
      </p:nvGrpSpPr>
      <p:grpSpPr>
        <a:xfrm>
          <a:off x="0" y="0"/>
          <a:ext cx="0" cy="0"/>
          <a:chOff x="0" y="0"/>
          <a:chExt cx="0" cy="0"/>
        </a:xfrm>
      </p:grpSpPr>
      <p:sp>
        <p:nvSpPr>
          <p:cNvPr id="421" name="Google Shape;421;p56"/>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Summary: Vaccine recommendations</a:t>
            </a:r>
            <a:endParaRPr/>
          </a:p>
        </p:txBody>
      </p:sp>
      <p:pic>
        <p:nvPicPr>
          <p:cNvPr id="422" name="Google Shape;422;p56"/>
          <p:cNvPicPr preferRelativeResize="0"/>
          <p:nvPr/>
        </p:nvPicPr>
        <p:blipFill rotWithShape="1">
          <a:blip r:embed="rId3">
            <a:alphaModFix/>
          </a:blip>
          <a:srcRect l="1648"/>
          <a:stretch/>
        </p:blipFill>
        <p:spPr>
          <a:xfrm>
            <a:off x="2731911" y="1556713"/>
            <a:ext cx="6842799" cy="4622263"/>
          </a:xfrm>
          <a:prstGeom prst="rect">
            <a:avLst/>
          </a:prstGeom>
          <a:noFill/>
          <a:ln>
            <a:noFill/>
          </a:ln>
        </p:spPr>
      </p:pic>
      <p:sp>
        <p:nvSpPr>
          <p:cNvPr id="423" name="Google Shape;423;p56"/>
          <p:cNvSpPr/>
          <p:nvPr/>
        </p:nvSpPr>
        <p:spPr>
          <a:xfrm>
            <a:off x="0" y="6647539"/>
            <a:ext cx="6096000" cy="225713"/>
          </a:xfrm>
          <a:prstGeom prst="rect">
            <a:avLst/>
          </a:prstGeom>
          <a:noFill/>
          <a:ln>
            <a:noFill/>
          </a:ln>
        </p:spPr>
        <p:txBody>
          <a:bodyPr spcFirstLastPara="1" wrap="square" lIns="121900" tIns="60933" rIns="121900" bIns="60933" anchor="t" anchorCtr="0">
            <a:spAutoFit/>
          </a:bodyPr>
          <a:lstStyle/>
          <a:p>
            <a:r>
              <a:rPr lang="en-US" sz="667"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Photo credit: History of advertising: No 118: Nike's 'Just do it' tagline (campaignlive.co.uk)</a:t>
            </a:r>
            <a:endParaRPr sz="667">
              <a:solidFill>
                <a:srgbClr val="000000"/>
              </a:solidFill>
              <a:latin typeface="Arial"/>
              <a:ea typeface="Arial"/>
              <a:cs typeface="Arial"/>
              <a:sym typeface="Arial"/>
            </a:endParaRPr>
          </a:p>
        </p:txBody>
      </p:sp>
    </p:spTree>
    <p:extLst>
      <p:ext uri="{BB962C8B-B14F-4D97-AF65-F5344CB8AC3E}">
        <p14:creationId xmlns:p14="http://schemas.microsoft.com/office/powerpoint/2010/main" val="21943920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7"/>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Agenda </a:t>
            </a:r>
            <a:endParaRPr/>
          </a:p>
        </p:txBody>
      </p:sp>
      <p:sp>
        <p:nvSpPr>
          <p:cNvPr id="368" name="Google Shape;368;p47"/>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92500" lnSpcReduction="20000"/>
          </a:bodyPr>
          <a:lstStyle/>
          <a:p>
            <a:pPr marL="380990" indent="-380990">
              <a:buSzPct val="108108"/>
            </a:pPr>
            <a:r>
              <a:rPr lang="en-US" dirty="0"/>
              <a:t>Introduction</a:t>
            </a:r>
            <a:endParaRPr dirty="0"/>
          </a:p>
          <a:p>
            <a:pPr marL="380990" indent="-380990">
              <a:spcBef>
                <a:spcPts val="1600"/>
              </a:spcBef>
              <a:buSzPct val="108108"/>
            </a:pPr>
            <a:r>
              <a:rPr lang="en-US" dirty="0"/>
              <a:t>Therapeutics</a:t>
            </a:r>
            <a:endParaRPr dirty="0"/>
          </a:p>
          <a:p>
            <a:pPr marL="380990" indent="-380990">
              <a:spcBef>
                <a:spcPts val="1600"/>
              </a:spcBef>
              <a:buSzPct val="108108"/>
            </a:pPr>
            <a:r>
              <a:rPr lang="en-US" dirty="0"/>
              <a:t>Anticoagulation </a:t>
            </a:r>
            <a:endParaRPr dirty="0"/>
          </a:p>
          <a:p>
            <a:pPr marL="380990" indent="-380990">
              <a:spcBef>
                <a:spcPts val="1600"/>
              </a:spcBef>
              <a:buSzPct val="108108"/>
            </a:pPr>
            <a:r>
              <a:rPr lang="en-US" dirty="0"/>
              <a:t>Cardiac disease</a:t>
            </a:r>
            <a:endParaRPr dirty="0"/>
          </a:p>
          <a:p>
            <a:pPr marL="380990" indent="-380990">
              <a:spcBef>
                <a:spcPts val="1600"/>
              </a:spcBef>
              <a:buSzPct val="108108"/>
            </a:pPr>
            <a:r>
              <a:rPr lang="en-US" dirty="0"/>
              <a:t>Post-COVID syndrome</a:t>
            </a:r>
            <a:endParaRPr dirty="0"/>
          </a:p>
          <a:p>
            <a:pPr marL="380990" indent="-380990">
              <a:spcBef>
                <a:spcPts val="1600"/>
              </a:spcBef>
              <a:buSzPct val="108108"/>
            </a:pPr>
            <a:r>
              <a:rPr lang="en-US" dirty="0"/>
              <a:t>Vaccinations</a:t>
            </a:r>
            <a:endParaRPr dirty="0"/>
          </a:p>
          <a:p>
            <a:pPr marL="380990" indent="-380990">
              <a:spcBef>
                <a:spcPts val="1600"/>
              </a:spcBef>
              <a:spcAft>
                <a:spcPts val="1600"/>
              </a:spcAft>
              <a:buSzPct val="108108"/>
            </a:pPr>
            <a:r>
              <a:rPr lang="en-US" b="1" dirty="0"/>
              <a:t>Resources for Patients and Providers </a:t>
            </a:r>
            <a:endParaRPr b="1" dirty="0"/>
          </a:p>
        </p:txBody>
      </p:sp>
    </p:spTree>
    <p:extLst>
      <p:ext uri="{BB962C8B-B14F-4D97-AF65-F5344CB8AC3E}">
        <p14:creationId xmlns:p14="http://schemas.microsoft.com/office/powerpoint/2010/main" val="2716149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Shape 427"/>
        <p:cNvGrpSpPr/>
        <p:nvPr/>
      </p:nvGrpSpPr>
      <p:grpSpPr>
        <a:xfrm>
          <a:off x="0" y="0"/>
          <a:ext cx="0" cy="0"/>
          <a:chOff x="0" y="0"/>
          <a:chExt cx="0" cy="0"/>
        </a:xfrm>
      </p:grpSpPr>
      <p:sp>
        <p:nvSpPr>
          <p:cNvPr id="428" name="Google Shape;428;p57"/>
          <p:cNvSpPr txBox="1">
            <a:spLocks noGrp="1"/>
          </p:cNvSpPr>
          <p:nvPr>
            <p:ph type="title"/>
          </p:nvPr>
        </p:nvSpPr>
        <p:spPr>
          <a:xfrm>
            <a:off x="189823"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Resources for HCWs and Patients</a:t>
            </a:r>
            <a:endParaRPr/>
          </a:p>
        </p:txBody>
      </p:sp>
      <p:sp>
        <p:nvSpPr>
          <p:cNvPr id="429" name="Google Shape;429;p57"/>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70000" lnSpcReduction="20000"/>
          </a:bodyPr>
          <a:lstStyle/>
          <a:p>
            <a:pPr marL="0" indent="0">
              <a:buSzPct val="117647"/>
              <a:buNone/>
            </a:pPr>
            <a:r>
              <a:rPr lang="en-US" u="sng" dirty="0">
                <a:solidFill>
                  <a:schemeClr val="hlink"/>
                </a:solidFill>
                <a:hlinkClick r:id="rId3"/>
              </a:rPr>
              <a:t>General Resources | COVID-19 (ohio.gov)</a:t>
            </a:r>
            <a:endParaRPr dirty="0"/>
          </a:p>
          <a:p>
            <a:pPr marL="0" indent="0">
              <a:spcBef>
                <a:spcPts val="1600"/>
              </a:spcBef>
              <a:buSzPct val="117647"/>
              <a:buNone/>
            </a:pPr>
            <a:r>
              <a:rPr lang="en-US" u="sng" dirty="0">
                <a:solidFill>
                  <a:schemeClr val="hlink"/>
                </a:solidFill>
                <a:hlinkClick r:id="rId4"/>
              </a:rPr>
              <a:t>More Resources about COVID-19 | CDC</a:t>
            </a:r>
            <a:endParaRPr dirty="0"/>
          </a:p>
          <a:p>
            <a:pPr marL="0" indent="0">
              <a:spcBef>
                <a:spcPts val="1600"/>
              </a:spcBef>
              <a:buSzPct val="117647"/>
              <a:buNone/>
            </a:pPr>
            <a:r>
              <a:rPr lang="en-US" u="sng" dirty="0">
                <a:solidFill>
                  <a:schemeClr val="hlink"/>
                </a:solidFill>
                <a:hlinkClick r:id="rId5"/>
              </a:rPr>
              <a:t>Coronavirus Disease 2019 (COVID-19) Resources for Patients | FDA</a:t>
            </a:r>
            <a:endParaRPr dirty="0"/>
          </a:p>
          <a:p>
            <a:pPr marL="0" indent="0">
              <a:spcBef>
                <a:spcPts val="1600"/>
              </a:spcBef>
              <a:buSzPct val="117647"/>
              <a:buNone/>
            </a:pPr>
            <a:r>
              <a:rPr lang="en-US" u="sng" dirty="0">
                <a:solidFill>
                  <a:schemeClr val="hlink"/>
                </a:solidFill>
                <a:hlinkClick r:id="rId6"/>
              </a:rPr>
              <a:t>Community Resources During Coronavirus (COVID-19) Outbreak | Columbus OH (cap4kids.org)</a:t>
            </a:r>
            <a:endParaRPr dirty="0"/>
          </a:p>
          <a:p>
            <a:pPr marL="0" indent="0">
              <a:spcBef>
                <a:spcPts val="1600"/>
              </a:spcBef>
              <a:buSzPct val="117647"/>
              <a:buNone/>
            </a:pPr>
            <a:r>
              <a:rPr lang="en-US" u="sng" dirty="0">
                <a:solidFill>
                  <a:schemeClr val="hlink"/>
                </a:solidFill>
                <a:hlinkClick r:id="rId7"/>
              </a:rPr>
              <a:t>Critical Updates on COVID-19 (aap.org)</a:t>
            </a:r>
            <a:endParaRPr dirty="0"/>
          </a:p>
          <a:p>
            <a:pPr marL="0" indent="0">
              <a:spcBef>
                <a:spcPts val="1600"/>
              </a:spcBef>
              <a:buSzPct val="117647"/>
              <a:buNone/>
            </a:pPr>
            <a:r>
              <a:rPr lang="en-US" u="sng" dirty="0">
                <a:solidFill>
                  <a:schemeClr val="hlink"/>
                </a:solidFill>
                <a:hlinkClick r:id="rId8"/>
              </a:rPr>
              <a:t>COVID-19, Pregnancy, Childbirth, and Breastfeeding: Answers From Ob-Gyns | ACOG</a:t>
            </a:r>
            <a:endParaRPr dirty="0"/>
          </a:p>
          <a:p>
            <a:pPr marL="0" indent="0">
              <a:spcBef>
                <a:spcPts val="1600"/>
              </a:spcBef>
              <a:buSzPct val="117647"/>
              <a:buNone/>
            </a:pPr>
            <a:r>
              <a:rPr lang="en-US" u="sng" dirty="0">
                <a:solidFill>
                  <a:schemeClr val="hlink"/>
                </a:solidFill>
                <a:hlinkClick r:id="rId9"/>
              </a:rPr>
              <a:t>Coronavirus (COVID-19): Information for Patient Families (nationwidechildrens.org)</a:t>
            </a:r>
            <a:endParaRPr dirty="0"/>
          </a:p>
          <a:p>
            <a:pPr marL="0" indent="0">
              <a:spcBef>
                <a:spcPts val="1600"/>
              </a:spcBef>
              <a:buSzPct val="117647"/>
              <a:buNone/>
            </a:pPr>
            <a:r>
              <a:rPr lang="en-US" u="sng" dirty="0">
                <a:solidFill>
                  <a:schemeClr val="hlink"/>
                </a:solidFill>
                <a:hlinkClick r:id="rId10"/>
              </a:rPr>
              <a:t>COVID-19 Parental Resources Kit – Adolescence (cdc.gov)</a:t>
            </a:r>
            <a:endParaRPr lang="en-US" u="sng" dirty="0">
              <a:solidFill>
                <a:schemeClr val="hlink"/>
              </a:solidFill>
            </a:endParaRPr>
          </a:p>
          <a:p>
            <a:pPr marL="0" indent="0">
              <a:spcBef>
                <a:spcPts val="1600"/>
              </a:spcBef>
              <a:buSzPct val="117647"/>
              <a:buNone/>
            </a:pPr>
            <a:r>
              <a:rPr lang="en-US" dirty="0">
                <a:hlinkClick r:id="rId11"/>
              </a:rPr>
              <a:t>LITFL • Life in the Fast Lane</a:t>
            </a:r>
            <a:endParaRPr dirty="0"/>
          </a:p>
        </p:txBody>
      </p:sp>
    </p:spTree>
    <p:extLst>
      <p:ext uri="{BB962C8B-B14F-4D97-AF65-F5344CB8AC3E}">
        <p14:creationId xmlns:p14="http://schemas.microsoft.com/office/powerpoint/2010/main" val="7939606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Shape 433"/>
        <p:cNvGrpSpPr/>
        <p:nvPr/>
      </p:nvGrpSpPr>
      <p:grpSpPr>
        <a:xfrm>
          <a:off x="0" y="0"/>
          <a:ext cx="0" cy="0"/>
          <a:chOff x="0" y="0"/>
          <a:chExt cx="0" cy="0"/>
        </a:xfrm>
      </p:grpSpPr>
      <p:sp>
        <p:nvSpPr>
          <p:cNvPr id="434" name="Google Shape;434;p58"/>
          <p:cNvSpPr txBox="1">
            <a:spLocks noGrp="1"/>
          </p:cNvSpPr>
          <p:nvPr>
            <p:ph type="title"/>
          </p:nvPr>
        </p:nvSpPr>
        <p:spPr>
          <a:xfrm>
            <a:off x="252313" y="0"/>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Works Cited </a:t>
            </a:r>
            <a:endParaRPr dirty="0"/>
          </a:p>
        </p:txBody>
      </p:sp>
      <p:sp>
        <p:nvSpPr>
          <p:cNvPr id="435" name="Google Shape;435;p58"/>
          <p:cNvSpPr txBox="1">
            <a:spLocks noGrp="1"/>
          </p:cNvSpPr>
          <p:nvPr>
            <p:ph type="body" idx="1"/>
          </p:nvPr>
        </p:nvSpPr>
        <p:spPr>
          <a:xfrm>
            <a:off x="382943" y="763601"/>
            <a:ext cx="11667543" cy="4548481"/>
          </a:xfrm>
          <a:prstGeom prst="rect">
            <a:avLst/>
          </a:prstGeom>
          <a:noFill/>
          <a:ln>
            <a:noFill/>
          </a:ln>
        </p:spPr>
        <p:txBody>
          <a:bodyPr spcFirstLastPara="1" vert="horz" wrap="square" lIns="121900" tIns="121900" rIns="121900" bIns="121900" rtlCol="0" anchor="t" anchorCtr="0">
            <a:noAutofit/>
          </a:bodyPr>
          <a:lstStyle/>
          <a:p>
            <a:pPr marL="228594" indent="-228594">
              <a:spcBef>
                <a:spcPts val="1600"/>
              </a:spcBef>
              <a:spcAft>
                <a:spcPts val="1600"/>
              </a:spcAft>
            </a:pPr>
            <a:r>
              <a:rPr lang="en-US" sz="1067" dirty="0" err="1"/>
              <a:t>Khani</a:t>
            </a:r>
            <a:r>
              <a:rPr lang="en-US" sz="1067" dirty="0"/>
              <a:t>, </a:t>
            </a:r>
            <a:r>
              <a:rPr lang="en-US" sz="1067" dirty="0" err="1"/>
              <a:t>Elnaz</a:t>
            </a:r>
            <a:r>
              <a:rPr lang="en-US" sz="1067" dirty="0"/>
              <a:t> et al. Current evidence on the use of </a:t>
            </a:r>
            <a:r>
              <a:rPr lang="en-US" sz="1067" dirty="0" err="1"/>
              <a:t>anakinra</a:t>
            </a:r>
            <a:r>
              <a:rPr lang="en-US" sz="1067" dirty="0"/>
              <a:t> in COVID-19. </a:t>
            </a:r>
            <a:r>
              <a:rPr lang="en-US" sz="1067" dirty="0" err="1"/>
              <a:t>Int</a:t>
            </a:r>
            <a:r>
              <a:rPr lang="en-US" sz="1067" dirty="0"/>
              <a:t> </a:t>
            </a:r>
            <a:r>
              <a:rPr lang="en-US" sz="1067" dirty="0" err="1"/>
              <a:t>Immunopharmacol</a:t>
            </a:r>
            <a:r>
              <a:rPr lang="en-US" sz="1067" dirty="0"/>
              <a:t>. Oct 2022.</a:t>
            </a:r>
          </a:p>
          <a:p>
            <a:pPr marL="228594" indent="-228594">
              <a:spcBef>
                <a:spcPts val="1600"/>
              </a:spcBef>
              <a:spcAft>
                <a:spcPts val="1600"/>
              </a:spcAft>
            </a:pPr>
            <a:r>
              <a:rPr lang="en-US" sz="1067" dirty="0" err="1"/>
              <a:t>Chippa</a:t>
            </a:r>
            <a:r>
              <a:rPr lang="en-US" sz="1067" dirty="0"/>
              <a:t>, </a:t>
            </a:r>
            <a:r>
              <a:rPr lang="en-US" sz="1067" dirty="0" err="1"/>
              <a:t>Venu</a:t>
            </a:r>
            <a:r>
              <a:rPr lang="en-US" sz="1067" dirty="0"/>
              <a:t> et al. Post Acute Coronavirus (COVID-19) syndrome. </a:t>
            </a:r>
            <a:r>
              <a:rPr lang="en-US" sz="1067" dirty="0" err="1"/>
              <a:t>StatPearls</a:t>
            </a:r>
            <a:r>
              <a:rPr lang="en-US" sz="1067" dirty="0"/>
              <a:t>. 2022.</a:t>
            </a:r>
          </a:p>
          <a:p>
            <a:pPr marL="228594" indent="-228594">
              <a:spcBef>
                <a:spcPts val="1600"/>
              </a:spcBef>
              <a:spcAft>
                <a:spcPts val="1600"/>
              </a:spcAft>
            </a:pPr>
            <a:r>
              <a:rPr lang="en-US" sz="1067" dirty="0"/>
              <a:t>Patel, </a:t>
            </a:r>
            <a:r>
              <a:rPr lang="en-US" sz="1067" dirty="0" err="1"/>
              <a:t>Pragna</a:t>
            </a:r>
            <a:r>
              <a:rPr lang="en-US" sz="1067" dirty="0"/>
              <a:t> et al. Clinical Characteristics of Multisystem Inflammatory Syndrome in Adults: A systematic review. JAMA. 2021.</a:t>
            </a:r>
          </a:p>
          <a:p>
            <a:pPr marL="228594" indent="-228594">
              <a:spcBef>
                <a:spcPts val="1600"/>
              </a:spcBef>
              <a:spcAft>
                <a:spcPts val="1600"/>
              </a:spcAft>
            </a:pPr>
            <a:r>
              <a:rPr lang="en-US" sz="1067" dirty="0" err="1"/>
              <a:t>Kreuziger</a:t>
            </a:r>
            <a:r>
              <a:rPr lang="en-US" sz="1067" dirty="0"/>
              <a:t>, Lisa Baumann et al. COVID-19 and VTE/Anticoagulation: Frequently Asked Questions. ASH. 2022.</a:t>
            </a:r>
          </a:p>
          <a:p>
            <a:pPr marL="228594" indent="-228594">
              <a:spcBef>
                <a:spcPts val="1600"/>
              </a:spcBef>
              <a:spcAft>
                <a:spcPts val="1600"/>
              </a:spcAft>
            </a:pPr>
            <a:r>
              <a:rPr lang="en-US" sz="1067" dirty="0"/>
              <a:t>Noman, Ali et al. Spike glycoproteins: Their significance for corona viruses and receptor binding activities for pathogenesis and viral survival. </a:t>
            </a:r>
            <a:r>
              <a:rPr lang="en-US" sz="1067" dirty="0" err="1"/>
              <a:t>Microb</a:t>
            </a:r>
            <a:r>
              <a:rPr lang="en-US" sz="1067" dirty="0"/>
              <a:t> </a:t>
            </a:r>
            <a:r>
              <a:rPr lang="en-US" sz="1067" dirty="0" err="1"/>
              <a:t>Pathog</a:t>
            </a:r>
            <a:r>
              <a:rPr lang="en-US" sz="1067" dirty="0"/>
              <a:t>. 2021. </a:t>
            </a:r>
          </a:p>
          <a:p>
            <a:pPr marL="228594" indent="-228594">
              <a:spcBef>
                <a:spcPts val="1600"/>
              </a:spcBef>
              <a:spcAft>
                <a:spcPts val="1600"/>
              </a:spcAft>
            </a:pPr>
            <a:r>
              <a:rPr lang="en-US" sz="1067" dirty="0"/>
              <a:t>Bradbury, Charlotte A and Zoe </a:t>
            </a:r>
            <a:r>
              <a:rPr lang="en-US" sz="1067" dirty="0" err="1"/>
              <a:t>McQuilten</a:t>
            </a:r>
            <a:r>
              <a:rPr lang="en-US" sz="1067" dirty="0"/>
              <a:t>. Anticoagulation in COVID-19. The Lancet. 2022. </a:t>
            </a:r>
          </a:p>
          <a:p>
            <a:pPr marL="228594" indent="-228594">
              <a:spcBef>
                <a:spcPts val="1600"/>
              </a:spcBef>
              <a:spcAft>
                <a:spcPts val="1600"/>
              </a:spcAft>
            </a:pPr>
            <a:r>
              <a:rPr lang="en-US" sz="1067" dirty="0" err="1"/>
              <a:t>Faroukh</a:t>
            </a:r>
            <a:r>
              <a:rPr lang="en-US" sz="1067" dirty="0"/>
              <a:t>, Michael E. et al. Anticoagulation in Patients with COVID-19: JACC Review Topic of the Week. JACC 2022. </a:t>
            </a:r>
          </a:p>
          <a:p>
            <a:pPr marL="228594" indent="-228594">
              <a:spcBef>
                <a:spcPts val="1600"/>
              </a:spcBef>
              <a:spcAft>
                <a:spcPts val="1600"/>
              </a:spcAft>
            </a:pPr>
            <a:r>
              <a:rPr lang="en-US" sz="1067" dirty="0" err="1"/>
              <a:t>Abbasi</a:t>
            </a:r>
            <a:r>
              <a:rPr lang="en-US" sz="1067" dirty="0"/>
              <a:t>, Jennifer. The COVID Heart – One Year After SARS-CoV-2 Infection, Patients Have An Array of Increased Cardiovascular Risks. JAMA. 2022. </a:t>
            </a:r>
          </a:p>
          <a:p>
            <a:pPr marL="228594" indent="-228594">
              <a:spcBef>
                <a:spcPts val="1600"/>
              </a:spcBef>
              <a:spcAft>
                <a:spcPts val="1600"/>
              </a:spcAft>
            </a:pPr>
            <a:r>
              <a:rPr lang="en-US" sz="1067" dirty="0" err="1"/>
              <a:t>Labbe</a:t>
            </a:r>
            <a:r>
              <a:rPr lang="en-US" sz="1067" dirty="0"/>
              <a:t>, Vincent et al. Effects of Standard-Dose Prophylactic, High-Dose Prophylactic, and Therapeutic Anticoagulation in Patients with Hypoxemic COVID-10 Pneumonia: The ANTICOVID Randomized Clinical Trial. JAMA. 2023</a:t>
            </a:r>
          </a:p>
          <a:p>
            <a:pPr marL="228594" indent="-228594">
              <a:spcBef>
                <a:spcPts val="1600"/>
              </a:spcBef>
              <a:spcAft>
                <a:spcPts val="1600"/>
              </a:spcAft>
            </a:pPr>
            <a:r>
              <a:rPr lang="en-US" sz="1067" dirty="0"/>
              <a:t>Additional resources: CDC, NIH, WHO, AAFP, JAMA</a:t>
            </a:r>
          </a:p>
        </p:txBody>
      </p:sp>
    </p:spTree>
    <p:extLst>
      <p:ext uri="{BB962C8B-B14F-4D97-AF65-F5344CB8AC3E}">
        <p14:creationId xmlns:p14="http://schemas.microsoft.com/office/powerpoint/2010/main" val="10658668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WT 2016 PPT Final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80" y="-51445"/>
            <a:ext cx="12192000" cy="9144001"/>
          </a:xfrm>
          <a:prstGeom prst="rect">
            <a:avLst/>
          </a:prstGeom>
        </p:spPr>
      </p:pic>
      <p:sp>
        <p:nvSpPr>
          <p:cNvPr id="4" name="Title 3">
            <a:extLst>
              <a:ext uri="{FF2B5EF4-FFF2-40B4-BE49-F238E27FC236}">
                <a16:creationId xmlns:a16="http://schemas.microsoft.com/office/drawing/2014/main" id="{4B5F5385-4754-EF45-8C2E-E2D583452401}"/>
              </a:ext>
            </a:extLst>
          </p:cNvPr>
          <p:cNvSpPr>
            <a:spLocks noGrp="1"/>
          </p:cNvSpPr>
          <p:nvPr>
            <p:ph type="ctrTitle"/>
          </p:nvPr>
        </p:nvSpPr>
        <p:spPr>
          <a:xfrm>
            <a:off x="3841515" y="4897464"/>
            <a:ext cx="7783629" cy="3471621"/>
          </a:xfrm>
        </p:spPr>
        <p:txBody>
          <a:bodyPr>
            <a:normAutofit fontScale="90000"/>
          </a:bodyPr>
          <a:lstStyle/>
          <a:p>
            <a:pPr marL="152396" indent="0" algn="ctr"/>
            <a:r>
              <a:rPr lang="en-US" sz="5300" dirty="0"/>
              <a:t>Thank you!</a:t>
            </a:r>
            <a:br>
              <a:rPr lang="en-US" sz="5300" dirty="0"/>
            </a:br>
            <a:br>
              <a:rPr lang="en-US" dirty="0"/>
            </a:br>
            <a:r>
              <a:rPr lang="en-US" dirty="0"/>
              <a:t>Questions?</a:t>
            </a:r>
            <a:br>
              <a:rPr lang="en-US" dirty="0"/>
            </a:br>
            <a:br>
              <a:rPr lang="en-US" dirty="0"/>
            </a:br>
            <a:r>
              <a:rPr lang="en-US" dirty="0" err="1"/>
              <a:t>drasingh@fmchealth.org</a:t>
            </a:r>
            <a:br>
              <a:rPr lang="en-US" dirty="0"/>
            </a:br>
            <a:endParaRPr lang="en-US" dirty="0"/>
          </a:p>
        </p:txBody>
      </p:sp>
    </p:spTree>
    <p:extLst>
      <p:ext uri="{BB962C8B-B14F-4D97-AF65-F5344CB8AC3E}">
        <p14:creationId xmlns:p14="http://schemas.microsoft.com/office/powerpoint/2010/main" val="3537988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pic>
        <p:nvPicPr>
          <p:cNvPr id="110" name="Google Shape;110;p9"/>
          <p:cNvPicPr preferRelativeResize="0"/>
          <p:nvPr/>
        </p:nvPicPr>
        <p:blipFill rotWithShape="1">
          <a:blip r:embed="rId3">
            <a:alphaModFix/>
          </a:blip>
          <a:srcRect/>
          <a:stretch/>
        </p:blipFill>
        <p:spPr>
          <a:xfrm>
            <a:off x="1254175" y="314793"/>
            <a:ext cx="9139004" cy="6420787"/>
          </a:xfrm>
          <a:prstGeom prst="rect">
            <a:avLst/>
          </a:prstGeom>
          <a:noFill/>
          <a:ln>
            <a:noFill/>
          </a:ln>
        </p:spPr>
      </p:pic>
      <p:sp>
        <p:nvSpPr>
          <p:cNvPr id="111" name="Google Shape;111;p9"/>
          <p:cNvSpPr/>
          <p:nvPr/>
        </p:nvSpPr>
        <p:spPr>
          <a:xfrm>
            <a:off x="2868117" y="4307173"/>
            <a:ext cx="679555" cy="469692"/>
          </a:xfrm>
          <a:prstGeom prst="rect">
            <a:avLst/>
          </a:prstGeom>
          <a:noFill/>
          <a:ln w="381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Tree>
    <p:extLst>
      <p:ext uri="{BB962C8B-B14F-4D97-AF65-F5344CB8AC3E}">
        <p14:creationId xmlns:p14="http://schemas.microsoft.com/office/powerpoint/2010/main" val="1870160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Widescreen Template" id="{801A062B-43CE-1241-91A0-662FF485C5E5}" vid="{03D86D77-78FA-5844-9618-030EFCDBBB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TotalTime>
  <Words>4381</Words>
  <Application>Microsoft Macintosh PowerPoint</Application>
  <PresentationFormat>Widescreen</PresentationFormat>
  <Paragraphs>449</Paragraphs>
  <Slides>89</Slides>
  <Notes>73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89</vt:i4>
      </vt:variant>
    </vt:vector>
  </HeadingPairs>
  <TitlesOfParts>
    <vt:vector size="93" baseType="lpstr">
      <vt:lpstr>Arial</vt:lpstr>
      <vt:lpstr>Calibri</vt:lpstr>
      <vt:lpstr>Calibri Light</vt:lpstr>
      <vt:lpstr>Office Theme</vt:lpstr>
      <vt:lpstr>Perspectives from a Pulmonologist: COVID Controversies</vt:lpstr>
      <vt:lpstr>Agenda </vt:lpstr>
      <vt:lpstr>DNA and RNA</vt:lpstr>
      <vt:lpstr>Transcription and Translation </vt:lpstr>
      <vt:lpstr>Viruses</vt:lpstr>
      <vt:lpstr>PowerPoint Presentation</vt:lpstr>
      <vt:lpstr>Viral replication</vt:lpstr>
      <vt:lpstr>COVID transmission</vt:lpstr>
      <vt:lpstr>PowerPoint Presentation</vt:lpstr>
      <vt:lpstr>Sensitivity and Specificity </vt:lpstr>
      <vt:lpstr>Sensitivity and Specificity </vt:lpstr>
      <vt:lpstr>Types of testing</vt:lpstr>
      <vt:lpstr>Testing: CDC</vt:lpstr>
      <vt:lpstr>PowerPoint Presentation</vt:lpstr>
      <vt:lpstr>Acute Respiratory Distress Syndrome</vt:lpstr>
      <vt:lpstr>Multisystem inflammatory syndrome</vt:lpstr>
      <vt:lpstr>COVID in special populations: Pregnant and Breastfeeding</vt:lpstr>
      <vt:lpstr>COVID in special populations: Immunocompromised persons</vt:lpstr>
      <vt:lpstr>Current isolation/quarantine recommendations (CDC)</vt:lpstr>
      <vt:lpstr>PowerPoint Presentation</vt:lpstr>
      <vt:lpstr>Summary Slide:</vt:lpstr>
      <vt:lpstr>Agenda </vt:lpstr>
      <vt:lpstr>Big Trials to be aware of</vt:lpstr>
      <vt:lpstr>Therapeutics: Remdesevir </vt:lpstr>
      <vt:lpstr>Evidence: Remdesevir </vt:lpstr>
      <vt:lpstr>Therapeutics: Paxlovid (aka nirmatrelvir and ritonavir) </vt:lpstr>
      <vt:lpstr>Evidence: Paxlovid</vt:lpstr>
      <vt:lpstr>Therapeutics: Molnupiravir </vt:lpstr>
      <vt:lpstr>Therapeutics: Dexamethasone </vt:lpstr>
      <vt:lpstr>Evidence: Dexamethasone</vt:lpstr>
      <vt:lpstr>Evidence: Inhaled Corticosteroids</vt:lpstr>
      <vt:lpstr>Therapeutics: IL-1 inhibitors (anakinra)</vt:lpstr>
      <vt:lpstr>Therapeutics: IL-6 inhibitors (tocilizumab)</vt:lpstr>
      <vt:lpstr>Evidence: Tocilizumab</vt:lpstr>
      <vt:lpstr>Vilobelimab</vt:lpstr>
      <vt:lpstr>Pour one out for our retired therapies:</vt:lpstr>
      <vt:lpstr>PowerPoint Presentation</vt:lpstr>
      <vt:lpstr>Updates to the guidelines</vt:lpstr>
      <vt:lpstr>PowerPoint Presentation</vt:lpstr>
      <vt:lpstr>PowerPoint Presentation</vt:lpstr>
      <vt:lpstr>Agenda </vt:lpstr>
      <vt:lpstr>Anticoagulation</vt:lpstr>
      <vt:lpstr>Non-hospitalized patients without evidence of VTE</vt:lpstr>
      <vt:lpstr>PowerPoint Presentation</vt:lpstr>
      <vt:lpstr>Non-Critically Ill Hospitalized Patients (without suspected VTE) </vt:lpstr>
      <vt:lpstr>Critically Ill Patients (without suspicion for VTE)</vt:lpstr>
      <vt:lpstr>Anticoagulation after discharge</vt:lpstr>
      <vt:lpstr>ACTIV-4b</vt:lpstr>
      <vt:lpstr>Summary of Recommendations </vt:lpstr>
      <vt:lpstr>Agenda </vt:lpstr>
      <vt:lpstr>Cardiac complications </vt:lpstr>
      <vt:lpstr>PowerPoint Presentation</vt:lpstr>
      <vt:lpstr>Myocarditis and Pericarditis</vt:lpstr>
      <vt:lpstr>PowerPoint Presentation</vt:lpstr>
      <vt:lpstr>PowerPoint Presentation</vt:lpstr>
      <vt:lpstr>Myocarditis and Pericarditis</vt:lpstr>
      <vt:lpstr>PowerPoint Presentation</vt:lpstr>
      <vt:lpstr>One year later…</vt:lpstr>
      <vt:lpstr>Summary slide:</vt:lpstr>
      <vt:lpstr>Agenda </vt:lpstr>
      <vt:lpstr>Post-COVID syndrome</vt:lpstr>
      <vt:lpstr>Respiratory complications</vt:lpstr>
      <vt:lpstr>PowerPoint Presentation</vt:lpstr>
      <vt:lpstr>Neuropsychiatric manifestations of COVID-19</vt:lpstr>
      <vt:lpstr>PICS: Post Intensive Care Syndrome</vt:lpstr>
      <vt:lpstr>PowerPoint Presentation</vt:lpstr>
      <vt:lpstr>PowerPoint Presentation</vt:lpstr>
      <vt:lpstr>INSPIRE trial</vt:lpstr>
      <vt:lpstr>Modafinil </vt:lpstr>
      <vt:lpstr>Local resources:</vt:lpstr>
      <vt:lpstr>Agenda </vt:lpstr>
      <vt:lpstr>COVID-19 Vaccines</vt:lpstr>
      <vt:lpstr>COVID-19 Vaccines</vt:lpstr>
      <vt:lpstr>PowerPoint Presentation</vt:lpstr>
      <vt:lpstr>Current CDC Recommendations</vt:lpstr>
      <vt:lpstr>PowerPoint Presentation</vt:lpstr>
      <vt:lpstr>PowerPoint Presentation</vt:lpstr>
      <vt:lpstr>What is considered moderate to severe immunocompromise?</vt:lpstr>
      <vt:lpstr>PowerPoint Presentation</vt:lpstr>
      <vt:lpstr>Recommendations for Pregnant Persons:</vt:lpstr>
      <vt:lpstr>PowerPoint Presentation</vt:lpstr>
      <vt:lpstr>PowerPoint Presentation</vt:lpstr>
      <vt:lpstr>Pre-vaccination counseling: Addressing Concerns</vt:lpstr>
      <vt:lpstr>PowerPoint Presentation</vt:lpstr>
      <vt:lpstr>Summary: Vaccine recommendations</vt:lpstr>
      <vt:lpstr>Agenda </vt:lpstr>
      <vt:lpstr>Resources for HCWs and Patients</vt:lpstr>
      <vt:lpstr>Works Cited </vt:lpstr>
      <vt:lpstr>Thank you!  Questions?  drasingh@fmchealth.org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14</cp:revision>
  <cp:lastPrinted>2023-09-19T17:56:09Z</cp:lastPrinted>
  <dcterms:created xsi:type="dcterms:W3CDTF">2020-06-17T13:45:51Z</dcterms:created>
  <dcterms:modified xsi:type="dcterms:W3CDTF">2023-09-19T18:01:32Z</dcterms:modified>
</cp:coreProperties>
</file>